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1"/>
  </p:notesMasterIdLst>
  <p:sldIdLst>
    <p:sldId id="256" r:id="rId5"/>
    <p:sldId id="257" r:id="rId6"/>
    <p:sldId id="258" r:id="rId7"/>
    <p:sldId id="259" r:id="rId8"/>
    <p:sldId id="260" r:id="rId9"/>
    <p:sldId id="261" r:id="rId10"/>
    <p:sldId id="423" r:id="rId11"/>
    <p:sldId id="424" r:id="rId12"/>
    <p:sldId id="425" r:id="rId13"/>
    <p:sldId id="426" r:id="rId14"/>
    <p:sldId id="430" r:id="rId15"/>
    <p:sldId id="427" r:id="rId16"/>
    <p:sldId id="429" r:id="rId17"/>
    <p:sldId id="264" r:id="rId18"/>
    <p:sldId id="266" r:id="rId19"/>
    <p:sldId id="267" r:id="rId20"/>
    <p:sldId id="268" r:id="rId21"/>
    <p:sldId id="263" r:id="rId22"/>
    <p:sldId id="265" r:id="rId23"/>
    <p:sldId id="269" r:id="rId24"/>
    <p:sldId id="270" r:id="rId25"/>
    <p:sldId id="271" r:id="rId26"/>
    <p:sldId id="272" r:id="rId27"/>
    <p:sldId id="273" r:id="rId28"/>
    <p:sldId id="274"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318"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14" r:id="rId61"/>
    <p:sldId id="317" r:id="rId62"/>
    <p:sldId id="316" r:id="rId63"/>
    <p:sldId id="315" r:id="rId64"/>
    <p:sldId id="319" r:id="rId65"/>
    <p:sldId id="320" r:id="rId66"/>
    <p:sldId id="322" r:id="rId67"/>
    <p:sldId id="321" r:id="rId68"/>
    <p:sldId id="323" r:id="rId69"/>
    <p:sldId id="324" r:id="rId70"/>
    <p:sldId id="308" r:id="rId71"/>
    <p:sldId id="309" r:id="rId72"/>
    <p:sldId id="310" r:id="rId73"/>
    <p:sldId id="312" r:id="rId74"/>
    <p:sldId id="313" r:id="rId75"/>
    <p:sldId id="311"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50" r:id="rId101"/>
    <p:sldId id="351" r:id="rId102"/>
    <p:sldId id="352" r:id="rId103"/>
    <p:sldId id="353"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9" r:id="rId147"/>
    <p:sldId id="398" r:id="rId148"/>
    <p:sldId id="400" r:id="rId149"/>
    <p:sldId id="401" r:id="rId150"/>
    <p:sldId id="402" r:id="rId151"/>
    <p:sldId id="403" r:id="rId152"/>
    <p:sldId id="404" r:id="rId153"/>
    <p:sldId id="405" r:id="rId154"/>
    <p:sldId id="406" r:id="rId155"/>
    <p:sldId id="407" r:id="rId156"/>
    <p:sldId id="408" r:id="rId157"/>
    <p:sldId id="409" r:id="rId158"/>
    <p:sldId id="410" r:id="rId159"/>
    <p:sldId id="412" r:id="rId160"/>
    <p:sldId id="413" r:id="rId161"/>
    <p:sldId id="414" r:id="rId162"/>
    <p:sldId id="415" r:id="rId163"/>
    <p:sldId id="416" r:id="rId164"/>
    <p:sldId id="417" r:id="rId165"/>
    <p:sldId id="418" r:id="rId166"/>
    <p:sldId id="419" r:id="rId167"/>
    <p:sldId id="420" r:id="rId168"/>
    <p:sldId id="421" r:id="rId169"/>
    <p:sldId id="422" r:id="rId17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AF4403BA-E8D4-4B5B-83B0-1B5748B02AE9}">
          <p14:sldIdLst>
            <p14:sldId id="256"/>
            <p14:sldId id="257"/>
          </p14:sldIdLst>
        </p14:section>
        <p14:section name="HTML5" id="{A99BB543-6670-4F57-AE58-B8B5569CE65F}">
          <p14:sldIdLst>
            <p14:sldId id="258"/>
            <p14:sldId id="259"/>
            <p14:sldId id="260"/>
            <p14:sldId id="261"/>
            <p14:sldId id="423"/>
            <p14:sldId id="424"/>
            <p14:sldId id="425"/>
            <p14:sldId id="426"/>
            <p14:sldId id="430"/>
            <p14:sldId id="427"/>
            <p14:sldId id="429"/>
            <p14:sldId id="264"/>
          </p14:sldIdLst>
        </p14:section>
        <p14:section name="SCSS &amp; Bootstrap" id="{CF3AC4F1-E69D-41FC-97E0-DC857B83968F}">
          <p14:sldIdLst>
            <p14:sldId id="266"/>
            <p14:sldId id="267"/>
            <p14:sldId id="268"/>
            <p14:sldId id="263"/>
            <p14:sldId id="265"/>
            <p14:sldId id="269"/>
            <p14:sldId id="270"/>
            <p14:sldId id="271"/>
            <p14:sldId id="272"/>
            <p14:sldId id="273"/>
            <p14:sldId id="274"/>
          </p14:sldIdLst>
        </p14:section>
        <p14:section name="JavaScript" id="{50FFCEBD-A2A3-4741-BAB5-822C18455C91}">
          <p14:sldIdLst>
            <p14:sldId id="277"/>
            <p14:sldId id="278"/>
            <p14:sldId id="279"/>
            <p14:sldId id="280"/>
            <p14:sldId id="281"/>
            <p14:sldId id="282"/>
            <p14:sldId id="283"/>
            <p14:sldId id="284"/>
            <p14:sldId id="285"/>
            <p14:sldId id="286"/>
            <p14:sldId id="287"/>
            <p14:sldId id="288"/>
            <p14:sldId id="289"/>
            <p14:sldId id="290"/>
            <p14:sldId id="318"/>
            <p14:sldId id="291"/>
            <p14:sldId id="292"/>
            <p14:sldId id="293"/>
            <p14:sldId id="294"/>
            <p14:sldId id="295"/>
            <p14:sldId id="296"/>
            <p14:sldId id="297"/>
            <p14:sldId id="298"/>
            <p14:sldId id="299"/>
            <p14:sldId id="300"/>
            <p14:sldId id="301"/>
            <p14:sldId id="302"/>
            <p14:sldId id="303"/>
            <p14:sldId id="304"/>
            <p14:sldId id="305"/>
            <p14:sldId id="306"/>
            <p14:sldId id="314"/>
            <p14:sldId id="317"/>
            <p14:sldId id="316"/>
            <p14:sldId id="315"/>
            <p14:sldId id="319"/>
            <p14:sldId id="320"/>
            <p14:sldId id="322"/>
            <p14:sldId id="321"/>
            <p14:sldId id="323"/>
            <p14:sldId id="324"/>
            <p14:sldId id="308"/>
            <p14:sldId id="309"/>
            <p14:sldId id="310"/>
            <p14:sldId id="312"/>
            <p14:sldId id="313"/>
            <p14:sldId id="311"/>
          </p14:sldIdLst>
        </p14:section>
        <p14:section name="TypeScript" id="{9A21DAA2-5D6D-4D98-85F3-23C416907C09}">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Lst>
        </p14:section>
        <p14:section name="Angular" id="{3FB0247B-ACFA-4C59-BFFD-87B057C6D5ED}">
          <p14:sldIdLst>
            <p14:sldId id="344"/>
            <p14:sldId id="345"/>
            <p14:sldId id="346"/>
            <p14:sldId id="347"/>
            <p14:sldId id="348"/>
            <p14:sldId id="350"/>
            <p14:sldId id="351"/>
            <p14:sldId id="352"/>
            <p14:sldId id="353"/>
            <p14:sldId id="355"/>
            <p14:sldId id="356"/>
            <p14:sldId id="357"/>
            <p14:sldId id="358"/>
            <p14:sldId id="359"/>
            <p14:sldId id="360"/>
            <p14:sldId id="361"/>
            <p14:sldId id="362"/>
            <p14:sldId id="363"/>
            <p14:sldId id="364"/>
            <p14:sldId id="365"/>
            <p14:sldId id="366"/>
            <p14:sldId id="367"/>
            <p14:sldId id="368"/>
            <p14:sldId id="369"/>
            <p14:sldId id="370"/>
            <p14:sldId id="371"/>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9"/>
            <p14:sldId id="398"/>
            <p14:sldId id="400"/>
            <p14:sldId id="401"/>
            <p14:sldId id="402"/>
            <p14:sldId id="403"/>
            <p14:sldId id="404"/>
            <p14:sldId id="405"/>
            <p14:sldId id="406"/>
            <p14:sldId id="407"/>
            <p14:sldId id="408"/>
            <p14:sldId id="409"/>
            <p14:sldId id="410"/>
            <p14:sldId id="412"/>
            <p14:sldId id="413"/>
            <p14:sldId id="414"/>
            <p14:sldId id="415"/>
            <p14:sldId id="416"/>
            <p14:sldId id="417"/>
            <p14:sldId id="418"/>
            <p14:sldId id="419"/>
            <p14:sldId id="420"/>
            <p14:sldId id="421"/>
            <p14:sldId id="4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0000"/>
    <a:srgbClr val="B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707" autoAdjust="0"/>
  </p:normalViewPr>
  <p:slideViewPr>
    <p:cSldViewPr snapToGrid="0">
      <p:cViewPr varScale="1">
        <p:scale>
          <a:sx n="110" d="100"/>
          <a:sy n="110" d="100"/>
        </p:scale>
        <p:origin x="1650" y="10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tableStyles" Target="tableStyles.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1803E-DCB0-4417-BF46-5C2C9AA96ACB}" type="doc">
      <dgm:prSet loTypeId="urn:microsoft.com/office/officeart/2005/8/layout/vList2" loCatId="list" qsTypeId="urn:microsoft.com/office/officeart/2005/8/quickstyle/simple5" qsCatId="simple" csTypeId="urn:microsoft.com/office/officeart/2005/8/colors/accent5_5" csCatId="accent5" phldr="1"/>
      <dgm:spPr/>
      <dgm:t>
        <a:bodyPr/>
        <a:lstStyle/>
        <a:p>
          <a:endParaRPr lang="es-ES"/>
        </a:p>
      </dgm:t>
    </dgm:pt>
    <dgm:pt modelId="{50FDE4C2-0F51-4A06-AD39-2B8D2309324A}">
      <dgm:prSet/>
      <dgm:spPr>
        <a:solidFill>
          <a:schemeClr val="accent1">
            <a:lumMod val="20000"/>
            <a:lumOff val="80000"/>
          </a:schemeClr>
        </a:solidFill>
      </dgm:spPr>
      <dgm:t>
        <a:bodyPr/>
        <a:lstStyle/>
        <a:p>
          <a:pPr rtl="0"/>
          <a:r>
            <a:rPr lang="es-ES" b="1" dirty="0" smtClean="0">
              <a:solidFill>
                <a:schemeClr val="tx1"/>
              </a:solidFill>
              <a:effectLst/>
            </a:rPr>
            <a:t>Semántica web en HTML 5</a:t>
          </a:r>
          <a:endParaRPr lang="es-ES" b="1" dirty="0">
            <a:solidFill>
              <a:schemeClr val="tx1"/>
            </a:solidFill>
            <a:effectLst/>
          </a:endParaRPr>
        </a:p>
      </dgm:t>
    </dgm:pt>
    <dgm:pt modelId="{B472754C-F844-496C-BF62-B66F8C034AAF}" type="parTrans" cxnId="{1B14A843-EAAD-40E7-9EAC-F8EE5A48FB7E}">
      <dgm:prSet/>
      <dgm:spPr/>
      <dgm:t>
        <a:bodyPr/>
        <a:lstStyle/>
        <a:p>
          <a:endParaRPr lang="es-ES"/>
        </a:p>
      </dgm:t>
    </dgm:pt>
    <dgm:pt modelId="{B908A6B8-695E-4499-A59A-7B906D764DD7}" type="sibTrans" cxnId="{1B14A843-EAAD-40E7-9EAC-F8EE5A48FB7E}">
      <dgm:prSet/>
      <dgm:spPr/>
      <dgm:t>
        <a:bodyPr/>
        <a:lstStyle/>
        <a:p>
          <a:endParaRPr lang="es-ES"/>
        </a:p>
      </dgm:t>
    </dgm:pt>
    <dgm:pt modelId="{19D4CD2F-5241-4D5A-8C8F-F2A3488FD6D6}">
      <dgm:prSet/>
      <dgm:spPr>
        <a:solidFill>
          <a:schemeClr val="accent1">
            <a:lumMod val="20000"/>
            <a:lumOff val="80000"/>
          </a:schemeClr>
        </a:solidFill>
      </dgm:spPr>
      <dgm:t>
        <a:bodyPr/>
        <a:lstStyle/>
        <a:p>
          <a:pPr rtl="0"/>
          <a:r>
            <a:rPr lang="es-ES" b="1" dirty="0" smtClean="0">
              <a:solidFill>
                <a:schemeClr val="tx1"/>
              </a:solidFill>
              <a:effectLst/>
            </a:rPr>
            <a:t>Maquetando con Bootstrap</a:t>
          </a:r>
          <a:endParaRPr lang="es-ES" b="1" dirty="0">
            <a:solidFill>
              <a:schemeClr val="tx1"/>
            </a:solidFill>
            <a:effectLst/>
          </a:endParaRPr>
        </a:p>
      </dgm:t>
    </dgm:pt>
    <dgm:pt modelId="{0C917D63-8066-4C6F-93C9-B10B3B8350ED}" type="parTrans" cxnId="{32D74122-1146-4BA4-95A7-735D5DEE5A13}">
      <dgm:prSet/>
      <dgm:spPr/>
      <dgm:t>
        <a:bodyPr/>
        <a:lstStyle/>
        <a:p>
          <a:endParaRPr lang="es-ES"/>
        </a:p>
      </dgm:t>
    </dgm:pt>
    <dgm:pt modelId="{8162C174-B211-4210-8F91-3A41E0FCC9DB}" type="sibTrans" cxnId="{32D74122-1146-4BA4-95A7-735D5DEE5A13}">
      <dgm:prSet/>
      <dgm:spPr/>
      <dgm:t>
        <a:bodyPr/>
        <a:lstStyle/>
        <a:p>
          <a:endParaRPr lang="es-ES"/>
        </a:p>
      </dgm:t>
    </dgm:pt>
    <dgm:pt modelId="{7FE01B08-6E53-4300-BBAC-F63147FBC19B}">
      <dgm:prSet/>
      <dgm:spPr>
        <a:solidFill>
          <a:schemeClr val="accent1">
            <a:lumMod val="20000"/>
            <a:lumOff val="80000"/>
          </a:schemeClr>
        </a:solidFill>
      </dgm:spPr>
      <dgm:t>
        <a:bodyPr/>
        <a:lstStyle/>
        <a:p>
          <a:pPr rtl="0"/>
          <a:r>
            <a:rPr lang="es-ES" b="1" dirty="0" smtClean="0">
              <a:solidFill>
                <a:schemeClr val="tx1"/>
              </a:solidFill>
              <a:effectLst/>
            </a:rPr>
            <a:t>Fundamentos y buenas practicas en JavaScript</a:t>
          </a:r>
          <a:endParaRPr lang="es-ES" b="1" dirty="0">
            <a:solidFill>
              <a:schemeClr val="tx1"/>
            </a:solidFill>
            <a:effectLst/>
          </a:endParaRPr>
        </a:p>
      </dgm:t>
    </dgm:pt>
    <dgm:pt modelId="{35B37203-B99C-43EF-9A81-26B7DAB01D0C}" type="parTrans" cxnId="{CF321A54-2B25-4218-AF83-8BFFBD2C36E3}">
      <dgm:prSet/>
      <dgm:spPr/>
      <dgm:t>
        <a:bodyPr/>
        <a:lstStyle/>
        <a:p>
          <a:endParaRPr lang="es-ES"/>
        </a:p>
      </dgm:t>
    </dgm:pt>
    <dgm:pt modelId="{D316C376-0FAF-45F0-A72B-295C67FA6BF4}" type="sibTrans" cxnId="{CF321A54-2B25-4218-AF83-8BFFBD2C36E3}">
      <dgm:prSet/>
      <dgm:spPr/>
      <dgm:t>
        <a:bodyPr/>
        <a:lstStyle/>
        <a:p>
          <a:endParaRPr lang="es-ES"/>
        </a:p>
      </dgm:t>
    </dgm:pt>
    <dgm:pt modelId="{A467646C-4742-400A-A823-EF7E6D2AEF0C}">
      <dgm:prSet/>
      <dgm:spPr>
        <a:solidFill>
          <a:schemeClr val="accent1">
            <a:lumMod val="20000"/>
            <a:lumOff val="80000"/>
          </a:schemeClr>
        </a:solidFill>
      </dgm:spPr>
      <dgm:t>
        <a:bodyPr/>
        <a:lstStyle/>
        <a:p>
          <a:pPr rtl="0"/>
          <a:r>
            <a:rPr lang="es-ES" b="1" dirty="0" smtClean="0">
              <a:solidFill>
                <a:schemeClr val="tx1"/>
              </a:solidFill>
              <a:effectLst/>
            </a:rPr>
            <a:t>Patrones de diseño en JavaScript, Ajax y RxJS</a:t>
          </a:r>
          <a:endParaRPr lang="es-ES" b="1" dirty="0">
            <a:solidFill>
              <a:schemeClr val="tx1"/>
            </a:solidFill>
            <a:effectLst/>
          </a:endParaRPr>
        </a:p>
      </dgm:t>
    </dgm:pt>
    <dgm:pt modelId="{232E8F95-E144-4AE4-A804-F8BE6CD1A5BB}" type="parTrans" cxnId="{39D12477-CD3A-47F5-A6E7-481F3FF0F0C5}">
      <dgm:prSet/>
      <dgm:spPr/>
      <dgm:t>
        <a:bodyPr/>
        <a:lstStyle/>
        <a:p>
          <a:endParaRPr lang="es-ES"/>
        </a:p>
      </dgm:t>
    </dgm:pt>
    <dgm:pt modelId="{5284F293-230C-4A99-B8EA-58BE55873015}" type="sibTrans" cxnId="{39D12477-CD3A-47F5-A6E7-481F3FF0F0C5}">
      <dgm:prSet/>
      <dgm:spPr/>
      <dgm:t>
        <a:bodyPr/>
        <a:lstStyle/>
        <a:p>
          <a:endParaRPr lang="es-ES"/>
        </a:p>
      </dgm:t>
    </dgm:pt>
    <dgm:pt modelId="{985C32F6-BA1B-47A6-A8D5-09BD2DC03E69}">
      <dgm:prSet/>
      <dgm:spPr>
        <a:solidFill>
          <a:schemeClr val="accent1">
            <a:lumMod val="20000"/>
            <a:lumOff val="80000"/>
          </a:schemeClr>
        </a:solidFill>
      </dgm:spPr>
      <dgm:t>
        <a:bodyPr/>
        <a:lstStyle/>
        <a:p>
          <a:pPr rtl="0"/>
          <a:r>
            <a:rPr lang="es-ES" b="1" dirty="0" smtClean="0">
              <a:solidFill>
                <a:schemeClr val="tx1"/>
              </a:solidFill>
              <a:effectLst/>
            </a:rPr>
            <a:t>TypeScript</a:t>
          </a:r>
          <a:endParaRPr lang="es-ES" b="1" dirty="0">
            <a:solidFill>
              <a:schemeClr val="tx1"/>
            </a:solidFill>
            <a:effectLst/>
          </a:endParaRPr>
        </a:p>
      </dgm:t>
    </dgm:pt>
    <dgm:pt modelId="{93A3EC25-F0E6-427C-A76C-1C54D5F56901}" type="parTrans" cxnId="{FEF021E3-C412-4E09-87D9-56CC5DD7B2DA}">
      <dgm:prSet/>
      <dgm:spPr/>
      <dgm:t>
        <a:bodyPr/>
        <a:lstStyle/>
        <a:p>
          <a:endParaRPr lang="es-ES"/>
        </a:p>
      </dgm:t>
    </dgm:pt>
    <dgm:pt modelId="{C0B69872-52FF-4814-8629-DE87A1BCBCC8}" type="sibTrans" cxnId="{FEF021E3-C412-4E09-87D9-56CC5DD7B2DA}">
      <dgm:prSet/>
      <dgm:spPr/>
      <dgm:t>
        <a:bodyPr/>
        <a:lstStyle/>
        <a:p>
          <a:endParaRPr lang="es-ES"/>
        </a:p>
      </dgm:t>
    </dgm:pt>
    <dgm:pt modelId="{8807AF56-6BE0-4272-A071-5A651ABDF517}">
      <dgm:prSet/>
      <dgm:spPr>
        <a:solidFill>
          <a:schemeClr val="accent1">
            <a:lumMod val="20000"/>
            <a:lumOff val="80000"/>
          </a:schemeClr>
        </a:solidFill>
      </dgm:spPr>
      <dgm:t>
        <a:bodyPr/>
        <a:lstStyle/>
        <a:p>
          <a:pPr rtl="0"/>
          <a:r>
            <a:rPr lang="es-ES" b="1" dirty="0" smtClean="0">
              <a:solidFill>
                <a:schemeClr val="tx1"/>
              </a:solidFill>
              <a:effectLst/>
            </a:rPr>
            <a:t>Angular: Getting </a:t>
          </a:r>
          <a:r>
            <a:rPr lang="es-ES" b="1" dirty="0" err="1" smtClean="0">
              <a:solidFill>
                <a:schemeClr val="tx1"/>
              </a:solidFill>
              <a:effectLst/>
            </a:rPr>
            <a:t>started</a:t>
          </a:r>
          <a:endParaRPr lang="es-ES" b="1" dirty="0">
            <a:solidFill>
              <a:schemeClr val="tx1"/>
            </a:solidFill>
            <a:effectLst/>
          </a:endParaRPr>
        </a:p>
      </dgm:t>
    </dgm:pt>
    <dgm:pt modelId="{4ADFC6E5-37B7-41C6-AE34-EEA70EAFC36D}" type="parTrans" cxnId="{CB3C1948-F624-4A7B-A664-D9EE473E774B}">
      <dgm:prSet/>
      <dgm:spPr/>
      <dgm:t>
        <a:bodyPr/>
        <a:lstStyle/>
        <a:p>
          <a:endParaRPr lang="es-ES"/>
        </a:p>
      </dgm:t>
    </dgm:pt>
    <dgm:pt modelId="{9F7968E9-4C34-4971-AACA-EA9E01F14E10}" type="sibTrans" cxnId="{CB3C1948-F624-4A7B-A664-D9EE473E774B}">
      <dgm:prSet/>
      <dgm:spPr/>
      <dgm:t>
        <a:bodyPr/>
        <a:lstStyle/>
        <a:p>
          <a:endParaRPr lang="es-ES"/>
        </a:p>
      </dgm:t>
    </dgm:pt>
    <dgm:pt modelId="{269DDFF8-FAD7-4070-AFC8-068E5CD3F59A}">
      <dgm:prSet/>
      <dgm:spPr>
        <a:solidFill>
          <a:schemeClr val="accent1">
            <a:lumMod val="20000"/>
            <a:lumOff val="80000"/>
          </a:schemeClr>
        </a:solidFill>
      </dgm:spPr>
      <dgm:t>
        <a:bodyPr/>
        <a:lstStyle/>
        <a:p>
          <a:pPr rtl="0"/>
          <a:r>
            <a:rPr lang="es-ES" b="1" dirty="0" smtClean="0">
              <a:solidFill>
                <a:schemeClr val="tx1"/>
              </a:solidFill>
              <a:effectLst/>
            </a:rPr>
            <a:t>Angular: Trabajando con componentes, servicios y routing.</a:t>
          </a:r>
          <a:endParaRPr lang="es-ES" b="1" dirty="0">
            <a:solidFill>
              <a:schemeClr val="tx1"/>
            </a:solidFill>
            <a:effectLst/>
          </a:endParaRPr>
        </a:p>
      </dgm:t>
    </dgm:pt>
    <dgm:pt modelId="{389D14DD-70D0-4A3F-8F5D-008393F6BB4F}" type="parTrans" cxnId="{AA663668-0362-4F9E-8CAD-EADF104E8EDF}">
      <dgm:prSet/>
      <dgm:spPr/>
      <dgm:t>
        <a:bodyPr/>
        <a:lstStyle/>
        <a:p>
          <a:endParaRPr lang="es-ES"/>
        </a:p>
      </dgm:t>
    </dgm:pt>
    <dgm:pt modelId="{C985F42D-2A20-4113-A6B5-09F3DE35457B}" type="sibTrans" cxnId="{AA663668-0362-4F9E-8CAD-EADF104E8EDF}">
      <dgm:prSet/>
      <dgm:spPr/>
      <dgm:t>
        <a:bodyPr/>
        <a:lstStyle/>
        <a:p>
          <a:endParaRPr lang="es-ES"/>
        </a:p>
      </dgm:t>
    </dgm:pt>
    <dgm:pt modelId="{26DCFAE8-F42E-450A-B8D8-5B49155D8A40}">
      <dgm:prSet/>
      <dgm:spPr>
        <a:solidFill>
          <a:schemeClr val="accent1">
            <a:lumMod val="20000"/>
            <a:lumOff val="80000"/>
          </a:schemeClr>
        </a:solidFill>
      </dgm:spPr>
      <dgm:t>
        <a:bodyPr/>
        <a:lstStyle/>
        <a:p>
          <a:pPr rtl="0"/>
          <a:r>
            <a:rPr lang="es-ES" b="1" dirty="0" smtClean="0">
              <a:solidFill>
                <a:schemeClr val="tx1"/>
              </a:solidFill>
              <a:effectLst/>
            </a:rPr>
            <a:t>Angular: Servicios avanzados y módulos.</a:t>
          </a:r>
          <a:endParaRPr lang="es-ES" b="1" dirty="0">
            <a:solidFill>
              <a:schemeClr val="tx1"/>
            </a:solidFill>
            <a:effectLst/>
          </a:endParaRPr>
        </a:p>
      </dgm:t>
    </dgm:pt>
    <dgm:pt modelId="{CF6E9405-E3B2-4FC7-A9CB-09D177C1DBDB}" type="parTrans" cxnId="{DCBCA632-C397-4057-86E1-F88B03E53306}">
      <dgm:prSet/>
      <dgm:spPr/>
      <dgm:t>
        <a:bodyPr/>
        <a:lstStyle/>
        <a:p>
          <a:endParaRPr lang="es-ES"/>
        </a:p>
      </dgm:t>
    </dgm:pt>
    <dgm:pt modelId="{23A6418D-88D3-421A-A4A3-571D9394FBBC}" type="sibTrans" cxnId="{DCBCA632-C397-4057-86E1-F88B03E53306}">
      <dgm:prSet/>
      <dgm:spPr/>
      <dgm:t>
        <a:bodyPr/>
        <a:lstStyle/>
        <a:p>
          <a:endParaRPr lang="es-ES"/>
        </a:p>
      </dgm:t>
    </dgm:pt>
    <dgm:pt modelId="{D0444AAD-141A-42E7-9D4B-825671F6F87F}">
      <dgm:prSet/>
      <dgm:spPr>
        <a:solidFill>
          <a:schemeClr val="accent1">
            <a:lumMod val="20000"/>
            <a:lumOff val="80000"/>
          </a:schemeClr>
        </a:solidFill>
      </dgm:spPr>
      <dgm:t>
        <a:bodyPr/>
        <a:lstStyle/>
        <a:p>
          <a:pPr rtl="0"/>
          <a:r>
            <a:rPr lang="es-ES" b="1" dirty="0" smtClean="0">
              <a:solidFill>
                <a:schemeClr val="tx1"/>
              </a:solidFill>
              <a:effectLst/>
            </a:rPr>
            <a:t>Angular: Formularios, Directivas y pipes</a:t>
          </a:r>
          <a:endParaRPr lang="es-ES" b="1" dirty="0">
            <a:solidFill>
              <a:schemeClr val="tx1"/>
            </a:solidFill>
            <a:effectLst/>
          </a:endParaRPr>
        </a:p>
      </dgm:t>
    </dgm:pt>
    <dgm:pt modelId="{189791C9-68CE-4C28-BBAF-ACBEDC810633}" type="parTrans" cxnId="{11AD7825-C80D-447E-B243-2A43E39CB8E7}">
      <dgm:prSet/>
      <dgm:spPr/>
      <dgm:t>
        <a:bodyPr/>
        <a:lstStyle/>
        <a:p>
          <a:endParaRPr lang="es-ES"/>
        </a:p>
      </dgm:t>
    </dgm:pt>
    <dgm:pt modelId="{D5DF4593-43AF-473F-A8AD-F9D2AE3DFA21}" type="sibTrans" cxnId="{11AD7825-C80D-447E-B243-2A43E39CB8E7}">
      <dgm:prSet/>
      <dgm:spPr/>
      <dgm:t>
        <a:bodyPr/>
        <a:lstStyle/>
        <a:p>
          <a:endParaRPr lang="es-ES"/>
        </a:p>
      </dgm:t>
    </dgm:pt>
    <dgm:pt modelId="{ECB236CE-74C2-4237-9353-809B0E1E949D}">
      <dgm:prSet/>
      <dgm:spPr>
        <a:solidFill>
          <a:schemeClr val="accent1">
            <a:lumMod val="20000"/>
            <a:lumOff val="80000"/>
          </a:schemeClr>
        </a:solidFill>
      </dgm:spPr>
      <dgm:t>
        <a:bodyPr/>
        <a:lstStyle/>
        <a:p>
          <a:pPr rtl="0"/>
          <a:r>
            <a:rPr lang="es-ES" b="1" dirty="0" smtClean="0">
              <a:solidFill>
                <a:schemeClr val="tx1"/>
              </a:solidFill>
              <a:effectLst/>
            </a:rPr>
            <a:t>Angular: </a:t>
          </a:r>
          <a:r>
            <a:rPr lang="es-ES" b="1" dirty="0" err="1" smtClean="0">
              <a:solidFill>
                <a:schemeClr val="tx1"/>
              </a:solidFill>
              <a:effectLst/>
            </a:rPr>
            <a:t>Frameworks</a:t>
          </a:r>
          <a:r>
            <a:rPr lang="es-ES" b="1" dirty="0" smtClean="0">
              <a:solidFill>
                <a:schemeClr val="tx1"/>
              </a:solidFill>
              <a:effectLst/>
            </a:rPr>
            <a:t> UI</a:t>
          </a:r>
          <a:endParaRPr lang="es-ES" b="1" dirty="0">
            <a:solidFill>
              <a:schemeClr val="tx1"/>
            </a:solidFill>
            <a:effectLst/>
          </a:endParaRPr>
        </a:p>
      </dgm:t>
    </dgm:pt>
    <dgm:pt modelId="{E12EF320-7D4F-40C6-B762-8C5C31406978}" type="parTrans" cxnId="{DDD4883A-BF36-41B2-A96C-6F2F8F7543CF}">
      <dgm:prSet/>
      <dgm:spPr/>
      <dgm:t>
        <a:bodyPr/>
        <a:lstStyle/>
        <a:p>
          <a:endParaRPr lang="es-ES"/>
        </a:p>
      </dgm:t>
    </dgm:pt>
    <dgm:pt modelId="{9ABED62F-5141-44B9-B1C9-A4185EF88FC7}" type="sibTrans" cxnId="{DDD4883A-BF36-41B2-A96C-6F2F8F7543CF}">
      <dgm:prSet/>
      <dgm:spPr/>
      <dgm:t>
        <a:bodyPr/>
        <a:lstStyle/>
        <a:p>
          <a:endParaRPr lang="es-ES"/>
        </a:p>
      </dgm:t>
    </dgm:pt>
    <dgm:pt modelId="{64DC34A7-D9D8-4054-B8EB-119C9947E62B}" type="pres">
      <dgm:prSet presAssocID="{A551803E-DCB0-4417-BF46-5C2C9AA96ACB}" presName="linear" presStyleCnt="0">
        <dgm:presLayoutVars>
          <dgm:animLvl val="lvl"/>
          <dgm:resizeHandles val="exact"/>
        </dgm:presLayoutVars>
      </dgm:prSet>
      <dgm:spPr/>
      <dgm:t>
        <a:bodyPr/>
        <a:lstStyle/>
        <a:p>
          <a:endParaRPr lang="es-ES"/>
        </a:p>
      </dgm:t>
    </dgm:pt>
    <dgm:pt modelId="{43F43A6E-7A26-40FF-8993-4C9B7827139E}" type="pres">
      <dgm:prSet presAssocID="{50FDE4C2-0F51-4A06-AD39-2B8D2309324A}" presName="parentText" presStyleLbl="node1" presStyleIdx="0" presStyleCnt="10" custLinFactNeighborX="780" custLinFactNeighborY="18900">
        <dgm:presLayoutVars>
          <dgm:chMax val="0"/>
          <dgm:bulletEnabled val="1"/>
        </dgm:presLayoutVars>
      </dgm:prSet>
      <dgm:spPr/>
      <dgm:t>
        <a:bodyPr/>
        <a:lstStyle/>
        <a:p>
          <a:endParaRPr lang="es-ES"/>
        </a:p>
      </dgm:t>
    </dgm:pt>
    <dgm:pt modelId="{5377D396-F224-49BF-B1E8-7B9890E3B62A}" type="pres">
      <dgm:prSet presAssocID="{B908A6B8-695E-4499-A59A-7B906D764DD7}" presName="spacer" presStyleCnt="0"/>
      <dgm:spPr/>
    </dgm:pt>
    <dgm:pt modelId="{E93704DB-329C-4A65-A73F-A8836AA5BE88}" type="pres">
      <dgm:prSet presAssocID="{19D4CD2F-5241-4D5A-8C8F-F2A3488FD6D6}" presName="parentText" presStyleLbl="node1" presStyleIdx="1" presStyleCnt="10" custLinFactNeighborX="780" custLinFactNeighborY="18900">
        <dgm:presLayoutVars>
          <dgm:chMax val="0"/>
          <dgm:bulletEnabled val="1"/>
        </dgm:presLayoutVars>
      </dgm:prSet>
      <dgm:spPr/>
      <dgm:t>
        <a:bodyPr/>
        <a:lstStyle/>
        <a:p>
          <a:endParaRPr lang="es-ES"/>
        </a:p>
      </dgm:t>
    </dgm:pt>
    <dgm:pt modelId="{3EE01D5B-9581-4E4F-A781-69EDBE0495AB}" type="pres">
      <dgm:prSet presAssocID="{8162C174-B211-4210-8F91-3A41E0FCC9DB}" presName="spacer" presStyleCnt="0"/>
      <dgm:spPr/>
    </dgm:pt>
    <dgm:pt modelId="{124AA44C-99ED-4546-A6A5-040EEFE04639}" type="pres">
      <dgm:prSet presAssocID="{7FE01B08-6E53-4300-BBAC-F63147FBC19B}" presName="parentText" presStyleLbl="node1" presStyleIdx="2" presStyleCnt="10" custLinFactNeighborX="780" custLinFactNeighborY="18900">
        <dgm:presLayoutVars>
          <dgm:chMax val="0"/>
          <dgm:bulletEnabled val="1"/>
        </dgm:presLayoutVars>
      </dgm:prSet>
      <dgm:spPr/>
      <dgm:t>
        <a:bodyPr/>
        <a:lstStyle/>
        <a:p>
          <a:endParaRPr lang="es-ES"/>
        </a:p>
      </dgm:t>
    </dgm:pt>
    <dgm:pt modelId="{5C095875-1830-4F83-AE50-E0E26DA13C87}" type="pres">
      <dgm:prSet presAssocID="{D316C376-0FAF-45F0-A72B-295C67FA6BF4}" presName="spacer" presStyleCnt="0"/>
      <dgm:spPr/>
    </dgm:pt>
    <dgm:pt modelId="{FB29BEEF-1793-4DB7-AA91-BA257627C119}" type="pres">
      <dgm:prSet presAssocID="{A467646C-4742-400A-A823-EF7E6D2AEF0C}" presName="parentText" presStyleLbl="node1" presStyleIdx="3" presStyleCnt="10" custLinFactNeighborX="780" custLinFactNeighborY="18900">
        <dgm:presLayoutVars>
          <dgm:chMax val="0"/>
          <dgm:bulletEnabled val="1"/>
        </dgm:presLayoutVars>
      </dgm:prSet>
      <dgm:spPr/>
      <dgm:t>
        <a:bodyPr/>
        <a:lstStyle/>
        <a:p>
          <a:endParaRPr lang="es-ES"/>
        </a:p>
      </dgm:t>
    </dgm:pt>
    <dgm:pt modelId="{2DCE69CC-4ACD-4EFA-9794-115D852DAAC8}" type="pres">
      <dgm:prSet presAssocID="{5284F293-230C-4A99-B8EA-58BE55873015}" presName="spacer" presStyleCnt="0"/>
      <dgm:spPr/>
    </dgm:pt>
    <dgm:pt modelId="{9703346B-A412-4975-A4C4-FB43E71F238C}" type="pres">
      <dgm:prSet presAssocID="{985C32F6-BA1B-47A6-A8D5-09BD2DC03E69}" presName="parentText" presStyleLbl="node1" presStyleIdx="4" presStyleCnt="10" custLinFactNeighborX="780" custLinFactNeighborY="18900">
        <dgm:presLayoutVars>
          <dgm:chMax val="0"/>
          <dgm:bulletEnabled val="1"/>
        </dgm:presLayoutVars>
      </dgm:prSet>
      <dgm:spPr/>
      <dgm:t>
        <a:bodyPr/>
        <a:lstStyle/>
        <a:p>
          <a:endParaRPr lang="es-ES"/>
        </a:p>
      </dgm:t>
    </dgm:pt>
    <dgm:pt modelId="{7EE5FF2D-9EC2-416A-80EE-93FDCCE8B696}" type="pres">
      <dgm:prSet presAssocID="{C0B69872-52FF-4814-8629-DE87A1BCBCC8}" presName="spacer" presStyleCnt="0"/>
      <dgm:spPr/>
    </dgm:pt>
    <dgm:pt modelId="{9A55B369-3FB4-4198-9F0D-1A54D3A55580}" type="pres">
      <dgm:prSet presAssocID="{8807AF56-6BE0-4272-A071-5A651ABDF517}" presName="parentText" presStyleLbl="node1" presStyleIdx="5" presStyleCnt="10" custLinFactNeighborX="780" custLinFactNeighborY="18900">
        <dgm:presLayoutVars>
          <dgm:chMax val="0"/>
          <dgm:bulletEnabled val="1"/>
        </dgm:presLayoutVars>
      </dgm:prSet>
      <dgm:spPr/>
      <dgm:t>
        <a:bodyPr/>
        <a:lstStyle/>
        <a:p>
          <a:endParaRPr lang="es-ES"/>
        </a:p>
      </dgm:t>
    </dgm:pt>
    <dgm:pt modelId="{3BAA01C2-FAC8-417E-95C6-C5963108F088}" type="pres">
      <dgm:prSet presAssocID="{9F7968E9-4C34-4971-AACA-EA9E01F14E10}" presName="spacer" presStyleCnt="0"/>
      <dgm:spPr/>
    </dgm:pt>
    <dgm:pt modelId="{D881C07F-A8A0-4C91-BA48-5F951D275A75}" type="pres">
      <dgm:prSet presAssocID="{269DDFF8-FAD7-4070-AFC8-068E5CD3F59A}" presName="parentText" presStyleLbl="node1" presStyleIdx="6" presStyleCnt="10" custLinFactNeighborX="780" custLinFactNeighborY="18900">
        <dgm:presLayoutVars>
          <dgm:chMax val="0"/>
          <dgm:bulletEnabled val="1"/>
        </dgm:presLayoutVars>
      </dgm:prSet>
      <dgm:spPr/>
      <dgm:t>
        <a:bodyPr/>
        <a:lstStyle/>
        <a:p>
          <a:endParaRPr lang="es-ES"/>
        </a:p>
      </dgm:t>
    </dgm:pt>
    <dgm:pt modelId="{8C775C7E-DBCE-43D4-A0C0-E0DD97BBED20}" type="pres">
      <dgm:prSet presAssocID="{C985F42D-2A20-4113-A6B5-09F3DE35457B}" presName="spacer" presStyleCnt="0"/>
      <dgm:spPr/>
    </dgm:pt>
    <dgm:pt modelId="{D63E8EC5-6E1D-4ABA-B0D9-39DB0688C256}" type="pres">
      <dgm:prSet presAssocID="{26DCFAE8-F42E-450A-B8D8-5B49155D8A40}" presName="parentText" presStyleLbl="node1" presStyleIdx="7" presStyleCnt="10" custLinFactNeighborX="780" custLinFactNeighborY="18900">
        <dgm:presLayoutVars>
          <dgm:chMax val="0"/>
          <dgm:bulletEnabled val="1"/>
        </dgm:presLayoutVars>
      </dgm:prSet>
      <dgm:spPr/>
      <dgm:t>
        <a:bodyPr/>
        <a:lstStyle/>
        <a:p>
          <a:endParaRPr lang="es-ES"/>
        </a:p>
      </dgm:t>
    </dgm:pt>
    <dgm:pt modelId="{6EF758C7-1DC4-4C2D-9460-D560037DE4CF}" type="pres">
      <dgm:prSet presAssocID="{23A6418D-88D3-421A-A4A3-571D9394FBBC}" presName="spacer" presStyleCnt="0"/>
      <dgm:spPr/>
    </dgm:pt>
    <dgm:pt modelId="{D1E77AB3-DFAD-4F90-88DC-A8D01DC119DF}" type="pres">
      <dgm:prSet presAssocID="{D0444AAD-141A-42E7-9D4B-825671F6F87F}" presName="parentText" presStyleLbl="node1" presStyleIdx="8" presStyleCnt="10" custLinFactNeighborX="780" custLinFactNeighborY="18900">
        <dgm:presLayoutVars>
          <dgm:chMax val="0"/>
          <dgm:bulletEnabled val="1"/>
        </dgm:presLayoutVars>
      </dgm:prSet>
      <dgm:spPr/>
      <dgm:t>
        <a:bodyPr/>
        <a:lstStyle/>
        <a:p>
          <a:endParaRPr lang="es-ES"/>
        </a:p>
      </dgm:t>
    </dgm:pt>
    <dgm:pt modelId="{CE351C1A-E98E-4BE2-BB45-FBD57644384A}" type="pres">
      <dgm:prSet presAssocID="{D5DF4593-43AF-473F-A8AD-F9D2AE3DFA21}" presName="spacer" presStyleCnt="0"/>
      <dgm:spPr/>
    </dgm:pt>
    <dgm:pt modelId="{BA4CEB48-0E52-4086-B04B-039BCB3D0971}" type="pres">
      <dgm:prSet presAssocID="{ECB236CE-74C2-4237-9353-809B0E1E949D}" presName="parentText" presStyleLbl="node1" presStyleIdx="9" presStyleCnt="10" custLinFactNeighborX="780" custLinFactNeighborY="18900">
        <dgm:presLayoutVars>
          <dgm:chMax val="0"/>
          <dgm:bulletEnabled val="1"/>
        </dgm:presLayoutVars>
      </dgm:prSet>
      <dgm:spPr/>
      <dgm:t>
        <a:bodyPr/>
        <a:lstStyle/>
        <a:p>
          <a:endParaRPr lang="es-ES"/>
        </a:p>
      </dgm:t>
    </dgm:pt>
  </dgm:ptLst>
  <dgm:cxnLst>
    <dgm:cxn modelId="{DCBCA632-C397-4057-86E1-F88B03E53306}" srcId="{A551803E-DCB0-4417-BF46-5C2C9AA96ACB}" destId="{26DCFAE8-F42E-450A-B8D8-5B49155D8A40}" srcOrd="7" destOrd="0" parTransId="{CF6E9405-E3B2-4FC7-A9CB-09D177C1DBDB}" sibTransId="{23A6418D-88D3-421A-A4A3-571D9394FBBC}"/>
    <dgm:cxn modelId="{E1F3CACC-62EB-443E-9654-2A3DA7F7F10D}" type="presOf" srcId="{A467646C-4742-400A-A823-EF7E6D2AEF0C}" destId="{FB29BEEF-1793-4DB7-AA91-BA257627C119}" srcOrd="0" destOrd="0" presId="urn:microsoft.com/office/officeart/2005/8/layout/vList2"/>
    <dgm:cxn modelId="{6430640E-7EF4-4F74-93E9-1F30A82373A2}" type="presOf" srcId="{50FDE4C2-0F51-4A06-AD39-2B8D2309324A}" destId="{43F43A6E-7A26-40FF-8993-4C9B7827139E}" srcOrd="0" destOrd="0" presId="urn:microsoft.com/office/officeart/2005/8/layout/vList2"/>
    <dgm:cxn modelId="{DDD4883A-BF36-41B2-A96C-6F2F8F7543CF}" srcId="{A551803E-DCB0-4417-BF46-5C2C9AA96ACB}" destId="{ECB236CE-74C2-4237-9353-809B0E1E949D}" srcOrd="9" destOrd="0" parTransId="{E12EF320-7D4F-40C6-B762-8C5C31406978}" sibTransId="{9ABED62F-5141-44B9-B1C9-A4185EF88FC7}"/>
    <dgm:cxn modelId="{72A56189-D353-42E2-9AD7-666BFAA5DFDD}" type="presOf" srcId="{D0444AAD-141A-42E7-9D4B-825671F6F87F}" destId="{D1E77AB3-DFAD-4F90-88DC-A8D01DC119DF}" srcOrd="0" destOrd="0" presId="urn:microsoft.com/office/officeart/2005/8/layout/vList2"/>
    <dgm:cxn modelId="{CF321A54-2B25-4218-AF83-8BFFBD2C36E3}" srcId="{A551803E-DCB0-4417-BF46-5C2C9AA96ACB}" destId="{7FE01B08-6E53-4300-BBAC-F63147FBC19B}" srcOrd="2" destOrd="0" parTransId="{35B37203-B99C-43EF-9A81-26B7DAB01D0C}" sibTransId="{D316C376-0FAF-45F0-A72B-295C67FA6BF4}"/>
    <dgm:cxn modelId="{AA663668-0362-4F9E-8CAD-EADF104E8EDF}" srcId="{A551803E-DCB0-4417-BF46-5C2C9AA96ACB}" destId="{269DDFF8-FAD7-4070-AFC8-068E5CD3F59A}" srcOrd="6" destOrd="0" parTransId="{389D14DD-70D0-4A3F-8F5D-008393F6BB4F}" sibTransId="{C985F42D-2A20-4113-A6B5-09F3DE35457B}"/>
    <dgm:cxn modelId="{BC807C27-62A7-465A-AA48-1DCD3838B177}" type="presOf" srcId="{A551803E-DCB0-4417-BF46-5C2C9AA96ACB}" destId="{64DC34A7-D9D8-4054-B8EB-119C9947E62B}" srcOrd="0" destOrd="0" presId="urn:microsoft.com/office/officeart/2005/8/layout/vList2"/>
    <dgm:cxn modelId="{32D74122-1146-4BA4-95A7-735D5DEE5A13}" srcId="{A551803E-DCB0-4417-BF46-5C2C9AA96ACB}" destId="{19D4CD2F-5241-4D5A-8C8F-F2A3488FD6D6}" srcOrd="1" destOrd="0" parTransId="{0C917D63-8066-4C6F-93C9-B10B3B8350ED}" sibTransId="{8162C174-B211-4210-8F91-3A41E0FCC9DB}"/>
    <dgm:cxn modelId="{39D12477-CD3A-47F5-A6E7-481F3FF0F0C5}" srcId="{A551803E-DCB0-4417-BF46-5C2C9AA96ACB}" destId="{A467646C-4742-400A-A823-EF7E6D2AEF0C}" srcOrd="3" destOrd="0" parTransId="{232E8F95-E144-4AE4-A804-F8BE6CD1A5BB}" sibTransId="{5284F293-230C-4A99-B8EA-58BE55873015}"/>
    <dgm:cxn modelId="{240D4CFB-C565-4CD3-883E-EDA1348047B8}" type="presOf" srcId="{269DDFF8-FAD7-4070-AFC8-068E5CD3F59A}" destId="{D881C07F-A8A0-4C91-BA48-5F951D275A75}" srcOrd="0" destOrd="0" presId="urn:microsoft.com/office/officeart/2005/8/layout/vList2"/>
    <dgm:cxn modelId="{C03FF94C-8DB1-4E56-9336-7579D1ABAFAB}" type="presOf" srcId="{ECB236CE-74C2-4237-9353-809B0E1E949D}" destId="{BA4CEB48-0E52-4086-B04B-039BCB3D0971}" srcOrd="0" destOrd="0" presId="urn:microsoft.com/office/officeart/2005/8/layout/vList2"/>
    <dgm:cxn modelId="{CB3C1948-F624-4A7B-A664-D9EE473E774B}" srcId="{A551803E-DCB0-4417-BF46-5C2C9AA96ACB}" destId="{8807AF56-6BE0-4272-A071-5A651ABDF517}" srcOrd="5" destOrd="0" parTransId="{4ADFC6E5-37B7-41C6-AE34-EEA70EAFC36D}" sibTransId="{9F7968E9-4C34-4971-AACA-EA9E01F14E10}"/>
    <dgm:cxn modelId="{FEF021E3-C412-4E09-87D9-56CC5DD7B2DA}" srcId="{A551803E-DCB0-4417-BF46-5C2C9AA96ACB}" destId="{985C32F6-BA1B-47A6-A8D5-09BD2DC03E69}" srcOrd="4" destOrd="0" parTransId="{93A3EC25-F0E6-427C-A76C-1C54D5F56901}" sibTransId="{C0B69872-52FF-4814-8629-DE87A1BCBCC8}"/>
    <dgm:cxn modelId="{64C80760-B44D-41AA-834B-AE23B597ECEF}" type="presOf" srcId="{7FE01B08-6E53-4300-BBAC-F63147FBC19B}" destId="{124AA44C-99ED-4546-A6A5-040EEFE04639}" srcOrd="0" destOrd="0" presId="urn:microsoft.com/office/officeart/2005/8/layout/vList2"/>
    <dgm:cxn modelId="{2D3EAAD2-0DBA-4A9B-B7FC-C7997B82CAB7}" type="presOf" srcId="{985C32F6-BA1B-47A6-A8D5-09BD2DC03E69}" destId="{9703346B-A412-4975-A4C4-FB43E71F238C}" srcOrd="0" destOrd="0" presId="urn:microsoft.com/office/officeart/2005/8/layout/vList2"/>
    <dgm:cxn modelId="{034D3C8D-AA32-4284-BFB9-A0FBBA338D62}" type="presOf" srcId="{19D4CD2F-5241-4D5A-8C8F-F2A3488FD6D6}" destId="{E93704DB-329C-4A65-A73F-A8836AA5BE88}" srcOrd="0" destOrd="0" presId="urn:microsoft.com/office/officeart/2005/8/layout/vList2"/>
    <dgm:cxn modelId="{11AD7825-C80D-447E-B243-2A43E39CB8E7}" srcId="{A551803E-DCB0-4417-BF46-5C2C9AA96ACB}" destId="{D0444AAD-141A-42E7-9D4B-825671F6F87F}" srcOrd="8" destOrd="0" parTransId="{189791C9-68CE-4C28-BBAF-ACBEDC810633}" sibTransId="{D5DF4593-43AF-473F-A8AD-F9D2AE3DFA21}"/>
    <dgm:cxn modelId="{1B14A843-EAAD-40E7-9EAC-F8EE5A48FB7E}" srcId="{A551803E-DCB0-4417-BF46-5C2C9AA96ACB}" destId="{50FDE4C2-0F51-4A06-AD39-2B8D2309324A}" srcOrd="0" destOrd="0" parTransId="{B472754C-F844-496C-BF62-B66F8C034AAF}" sibTransId="{B908A6B8-695E-4499-A59A-7B906D764DD7}"/>
    <dgm:cxn modelId="{5C0A79C0-AB80-4378-9301-349C221C9642}" type="presOf" srcId="{8807AF56-6BE0-4272-A071-5A651ABDF517}" destId="{9A55B369-3FB4-4198-9F0D-1A54D3A55580}" srcOrd="0" destOrd="0" presId="urn:microsoft.com/office/officeart/2005/8/layout/vList2"/>
    <dgm:cxn modelId="{DDE05174-F09C-4598-B1C1-275237DDEDD5}" type="presOf" srcId="{26DCFAE8-F42E-450A-B8D8-5B49155D8A40}" destId="{D63E8EC5-6E1D-4ABA-B0D9-39DB0688C256}" srcOrd="0" destOrd="0" presId="urn:microsoft.com/office/officeart/2005/8/layout/vList2"/>
    <dgm:cxn modelId="{CAFEFC99-BBE9-4997-8FCE-10627D790085}" type="presParOf" srcId="{64DC34A7-D9D8-4054-B8EB-119C9947E62B}" destId="{43F43A6E-7A26-40FF-8993-4C9B7827139E}" srcOrd="0" destOrd="0" presId="urn:microsoft.com/office/officeart/2005/8/layout/vList2"/>
    <dgm:cxn modelId="{D7335CF0-A615-4FA9-A990-7F69E3585EF8}" type="presParOf" srcId="{64DC34A7-D9D8-4054-B8EB-119C9947E62B}" destId="{5377D396-F224-49BF-B1E8-7B9890E3B62A}" srcOrd="1" destOrd="0" presId="urn:microsoft.com/office/officeart/2005/8/layout/vList2"/>
    <dgm:cxn modelId="{B7CD565B-83AD-49D1-A8D0-3B519DFA3DD8}" type="presParOf" srcId="{64DC34A7-D9D8-4054-B8EB-119C9947E62B}" destId="{E93704DB-329C-4A65-A73F-A8836AA5BE88}" srcOrd="2" destOrd="0" presId="urn:microsoft.com/office/officeart/2005/8/layout/vList2"/>
    <dgm:cxn modelId="{4C8769B0-0C79-4040-9B17-B082C192A6F7}" type="presParOf" srcId="{64DC34A7-D9D8-4054-B8EB-119C9947E62B}" destId="{3EE01D5B-9581-4E4F-A781-69EDBE0495AB}" srcOrd="3" destOrd="0" presId="urn:microsoft.com/office/officeart/2005/8/layout/vList2"/>
    <dgm:cxn modelId="{F5C6F1F4-4097-4A4A-B76B-38077E7951C1}" type="presParOf" srcId="{64DC34A7-D9D8-4054-B8EB-119C9947E62B}" destId="{124AA44C-99ED-4546-A6A5-040EEFE04639}" srcOrd="4" destOrd="0" presId="urn:microsoft.com/office/officeart/2005/8/layout/vList2"/>
    <dgm:cxn modelId="{32106874-4FFE-4DD5-BE13-21D2F0AFDD17}" type="presParOf" srcId="{64DC34A7-D9D8-4054-B8EB-119C9947E62B}" destId="{5C095875-1830-4F83-AE50-E0E26DA13C87}" srcOrd="5" destOrd="0" presId="urn:microsoft.com/office/officeart/2005/8/layout/vList2"/>
    <dgm:cxn modelId="{76C845A0-8242-4449-9DEC-53F20231AA95}" type="presParOf" srcId="{64DC34A7-D9D8-4054-B8EB-119C9947E62B}" destId="{FB29BEEF-1793-4DB7-AA91-BA257627C119}" srcOrd="6" destOrd="0" presId="urn:microsoft.com/office/officeart/2005/8/layout/vList2"/>
    <dgm:cxn modelId="{F591CA6E-EDD6-4DB6-B29F-37A12334BA59}" type="presParOf" srcId="{64DC34A7-D9D8-4054-B8EB-119C9947E62B}" destId="{2DCE69CC-4ACD-4EFA-9794-115D852DAAC8}" srcOrd="7" destOrd="0" presId="urn:microsoft.com/office/officeart/2005/8/layout/vList2"/>
    <dgm:cxn modelId="{FEAC4F22-97A3-4586-8B0C-78BAE02BF97F}" type="presParOf" srcId="{64DC34A7-D9D8-4054-B8EB-119C9947E62B}" destId="{9703346B-A412-4975-A4C4-FB43E71F238C}" srcOrd="8" destOrd="0" presId="urn:microsoft.com/office/officeart/2005/8/layout/vList2"/>
    <dgm:cxn modelId="{8B4DDA4C-7569-43C4-B329-F9550B37B4D9}" type="presParOf" srcId="{64DC34A7-D9D8-4054-B8EB-119C9947E62B}" destId="{7EE5FF2D-9EC2-416A-80EE-93FDCCE8B696}" srcOrd="9" destOrd="0" presId="urn:microsoft.com/office/officeart/2005/8/layout/vList2"/>
    <dgm:cxn modelId="{720CC80C-03D3-40DB-B2CF-DCA0B4940CEE}" type="presParOf" srcId="{64DC34A7-D9D8-4054-B8EB-119C9947E62B}" destId="{9A55B369-3FB4-4198-9F0D-1A54D3A55580}" srcOrd="10" destOrd="0" presId="urn:microsoft.com/office/officeart/2005/8/layout/vList2"/>
    <dgm:cxn modelId="{69EC059D-D228-440C-BF47-37646F048A18}" type="presParOf" srcId="{64DC34A7-D9D8-4054-B8EB-119C9947E62B}" destId="{3BAA01C2-FAC8-417E-95C6-C5963108F088}" srcOrd="11" destOrd="0" presId="urn:microsoft.com/office/officeart/2005/8/layout/vList2"/>
    <dgm:cxn modelId="{97E23401-E224-4580-833D-36FDC6AB583D}" type="presParOf" srcId="{64DC34A7-D9D8-4054-B8EB-119C9947E62B}" destId="{D881C07F-A8A0-4C91-BA48-5F951D275A75}" srcOrd="12" destOrd="0" presId="urn:microsoft.com/office/officeart/2005/8/layout/vList2"/>
    <dgm:cxn modelId="{30EF3CD6-BFA7-45C2-9D4A-1A2DEE5E52DF}" type="presParOf" srcId="{64DC34A7-D9D8-4054-B8EB-119C9947E62B}" destId="{8C775C7E-DBCE-43D4-A0C0-E0DD97BBED20}" srcOrd="13" destOrd="0" presId="urn:microsoft.com/office/officeart/2005/8/layout/vList2"/>
    <dgm:cxn modelId="{BD843DDE-F8AB-467B-8633-7D1C1FB88061}" type="presParOf" srcId="{64DC34A7-D9D8-4054-B8EB-119C9947E62B}" destId="{D63E8EC5-6E1D-4ABA-B0D9-39DB0688C256}" srcOrd="14" destOrd="0" presId="urn:microsoft.com/office/officeart/2005/8/layout/vList2"/>
    <dgm:cxn modelId="{9D66A1DF-3571-4D23-8F47-D1E8202E4B78}" type="presParOf" srcId="{64DC34A7-D9D8-4054-B8EB-119C9947E62B}" destId="{6EF758C7-1DC4-4C2D-9460-D560037DE4CF}" srcOrd="15" destOrd="0" presId="urn:microsoft.com/office/officeart/2005/8/layout/vList2"/>
    <dgm:cxn modelId="{EF2920D1-3273-4616-8371-53E670212F21}" type="presParOf" srcId="{64DC34A7-D9D8-4054-B8EB-119C9947E62B}" destId="{D1E77AB3-DFAD-4F90-88DC-A8D01DC119DF}" srcOrd="16" destOrd="0" presId="urn:microsoft.com/office/officeart/2005/8/layout/vList2"/>
    <dgm:cxn modelId="{C6521647-3352-4A1E-8F82-A136E270B838}" type="presParOf" srcId="{64DC34A7-D9D8-4054-B8EB-119C9947E62B}" destId="{CE351C1A-E98E-4BE2-BB45-FBD57644384A}" srcOrd="17" destOrd="0" presId="urn:microsoft.com/office/officeart/2005/8/layout/vList2"/>
    <dgm:cxn modelId="{4EC864BF-A5DE-4FFB-A237-2B55C674DDC7}" type="presParOf" srcId="{64DC34A7-D9D8-4054-B8EB-119C9947E62B}" destId="{BA4CEB48-0E52-4086-B04B-039BCB3D0971}"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751A1-1F34-4E48-9D37-66CF3E658A15}"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s-ES"/>
        </a:p>
      </dgm:t>
    </dgm:pt>
    <dgm:pt modelId="{60D2049F-154F-4F74-BB27-C7261F84BBA0}">
      <dgm:prSet custT="1"/>
      <dgm:spPr>
        <a:solidFill>
          <a:schemeClr val="accent1">
            <a:lumMod val="20000"/>
            <a:lumOff val="80000"/>
          </a:schemeClr>
        </a:solidFill>
      </dgm:spPr>
      <dgm:t>
        <a:bodyPr/>
        <a:lstStyle/>
        <a:p>
          <a:pPr rtl="0"/>
          <a:r>
            <a:rPr lang="es-ES" sz="1200" dirty="0" smtClean="0">
              <a:solidFill>
                <a:schemeClr val="tx1"/>
              </a:solidFill>
              <a:effectLst/>
            </a:rPr>
            <a:t>Lenguaje de programación interpretado (no requiere compilador).</a:t>
          </a:r>
          <a:endParaRPr lang="es-ES" sz="1200" dirty="0">
            <a:solidFill>
              <a:schemeClr val="tx1"/>
            </a:solidFill>
            <a:effectLst/>
          </a:endParaRPr>
        </a:p>
      </dgm:t>
    </dgm:pt>
    <dgm:pt modelId="{A6209E7E-07A4-42CB-964A-EE576C62BAA4}" type="parTrans" cxnId="{8D8371DD-5289-472B-95F1-BDA4046D09A6}">
      <dgm:prSet/>
      <dgm:spPr/>
      <dgm:t>
        <a:bodyPr/>
        <a:lstStyle/>
        <a:p>
          <a:endParaRPr lang="es-ES"/>
        </a:p>
      </dgm:t>
    </dgm:pt>
    <dgm:pt modelId="{1D9E00BF-F751-4591-97B2-CC04D48CB5D4}" type="sibTrans" cxnId="{8D8371DD-5289-472B-95F1-BDA4046D09A6}">
      <dgm:prSet/>
      <dgm:spPr/>
      <dgm:t>
        <a:bodyPr/>
        <a:lstStyle/>
        <a:p>
          <a:endParaRPr lang="es-ES"/>
        </a:p>
      </dgm:t>
    </dgm:pt>
    <dgm:pt modelId="{02814002-1F77-4D4A-86D9-57DDF58D109E}">
      <dgm:prSet custT="1"/>
      <dgm:spPr>
        <a:solidFill>
          <a:schemeClr val="accent1">
            <a:lumMod val="20000"/>
            <a:lumOff val="80000"/>
          </a:schemeClr>
        </a:solidFill>
      </dgm:spPr>
      <dgm:t>
        <a:bodyPr/>
        <a:lstStyle/>
        <a:p>
          <a:pPr rtl="0"/>
          <a:r>
            <a:rPr lang="es-ES" sz="1200" dirty="0" smtClean="0">
              <a:solidFill>
                <a:schemeClr val="tx1"/>
              </a:solidFill>
              <a:effectLst/>
            </a:rPr>
            <a:t>Orientado a eventos.</a:t>
          </a:r>
          <a:endParaRPr lang="es-ES" sz="1200" dirty="0">
            <a:solidFill>
              <a:schemeClr val="tx1"/>
            </a:solidFill>
            <a:effectLst/>
          </a:endParaRPr>
        </a:p>
      </dgm:t>
    </dgm:pt>
    <dgm:pt modelId="{F772FC0F-742A-44F6-8B9E-22548955E21E}" type="parTrans" cxnId="{396B758D-527F-438E-95D1-8CFB609262A9}">
      <dgm:prSet/>
      <dgm:spPr/>
      <dgm:t>
        <a:bodyPr/>
        <a:lstStyle/>
        <a:p>
          <a:endParaRPr lang="es-ES"/>
        </a:p>
      </dgm:t>
    </dgm:pt>
    <dgm:pt modelId="{26D8678F-AA76-4C8F-86C1-A96626B9B033}" type="sibTrans" cxnId="{396B758D-527F-438E-95D1-8CFB609262A9}">
      <dgm:prSet/>
      <dgm:spPr/>
      <dgm:t>
        <a:bodyPr/>
        <a:lstStyle/>
        <a:p>
          <a:endParaRPr lang="es-ES"/>
        </a:p>
      </dgm:t>
    </dgm:pt>
    <dgm:pt modelId="{516A8CA8-923E-4694-A47C-AAFE740CECAD}">
      <dgm:prSet custT="1"/>
      <dgm:spPr>
        <a:solidFill>
          <a:schemeClr val="accent1">
            <a:lumMod val="20000"/>
            <a:lumOff val="80000"/>
          </a:schemeClr>
        </a:solidFill>
      </dgm:spPr>
      <dgm:t>
        <a:bodyPr/>
        <a:lstStyle/>
        <a:p>
          <a:pPr rtl="0"/>
          <a:r>
            <a:rPr lang="es-ES" sz="1200" dirty="0" smtClean="0">
              <a:solidFill>
                <a:schemeClr val="tx1"/>
              </a:solidFill>
              <a:effectLst/>
            </a:rPr>
            <a:t>Orientado a objetos, débilmente </a:t>
          </a:r>
          <a:r>
            <a:rPr lang="es-ES" sz="1200" dirty="0" err="1" smtClean="0">
              <a:solidFill>
                <a:schemeClr val="tx1"/>
              </a:solidFill>
              <a:effectLst/>
            </a:rPr>
            <a:t>tipado</a:t>
          </a:r>
          <a:r>
            <a:rPr lang="es-ES" sz="1200" dirty="0" smtClean="0">
              <a:solidFill>
                <a:schemeClr val="tx1"/>
              </a:solidFill>
              <a:effectLst/>
            </a:rPr>
            <a:t>.</a:t>
          </a:r>
          <a:endParaRPr lang="es-ES" sz="1200" dirty="0">
            <a:solidFill>
              <a:schemeClr val="tx1"/>
            </a:solidFill>
            <a:effectLst/>
          </a:endParaRPr>
        </a:p>
      </dgm:t>
    </dgm:pt>
    <dgm:pt modelId="{443F5442-AEF4-4E15-AF79-14DE49B51EE4}" type="parTrans" cxnId="{DC4530DA-2CD3-4B90-B82A-456C68768A20}">
      <dgm:prSet/>
      <dgm:spPr/>
      <dgm:t>
        <a:bodyPr/>
        <a:lstStyle/>
        <a:p>
          <a:endParaRPr lang="es-ES"/>
        </a:p>
      </dgm:t>
    </dgm:pt>
    <dgm:pt modelId="{1D5BBF65-FA11-4981-8E83-9268C9096463}" type="sibTrans" cxnId="{DC4530DA-2CD3-4B90-B82A-456C68768A20}">
      <dgm:prSet/>
      <dgm:spPr/>
      <dgm:t>
        <a:bodyPr/>
        <a:lstStyle/>
        <a:p>
          <a:endParaRPr lang="es-ES"/>
        </a:p>
      </dgm:t>
    </dgm:pt>
    <dgm:pt modelId="{53F46D2C-5F12-47F4-9660-55F9780E976B}">
      <dgm:prSet custT="1"/>
      <dgm:spPr>
        <a:solidFill>
          <a:schemeClr val="accent1">
            <a:lumMod val="20000"/>
            <a:lumOff val="80000"/>
          </a:schemeClr>
        </a:solidFill>
      </dgm:spPr>
      <dgm:t>
        <a:bodyPr/>
        <a:lstStyle/>
        <a:p>
          <a:pPr rtl="0"/>
          <a:r>
            <a:rPr lang="es-ES" sz="1200" dirty="0" smtClean="0">
              <a:solidFill>
                <a:schemeClr val="tx1"/>
              </a:solidFill>
              <a:effectLst/>
            </a:rPr>
            <a:t>Implementa la especificación ECMAScript.</a:t>
          </a:r>
          <a:endParaRPr lang="es-ES" sz="1200" dirty="0">
            <a:solidFill>
              <a:schemeClr val="tx1"/>
            </a:solidFill>
            <a:effectLst/>
          </a:endParaRPr>
        </a:p>
      </dgm:t>
    </dgm:pt>
    <dgm:pt modelId="{D8289813-3F5D-477C-BA00-67C329702F0B}" type="parTrans" cxnId="{D4DF47BD-A5A2-40C4-BCAE-CA2DE2F6B26E}">
      <dgm:prSet/>
      <dgm:spPr/>
      <dgm:t>
        <a:bodyPr/>
        <a:lstStyle/>
        <a:p>
          <a:endParaRPr lang="es-ES"/>
        </a:p>
      </dgm:t>
    </dgm:pt>
    <dgm:pt modelId="{EA5FB620-D27F-4830-B463-328BED764FCC}" type="sibTrans" cxnId="{D4DF47BD-A5A2-40C4-BCAE-CA2DE2F6B26E}">
      <dgm:prSet/>
      <dgm:spPr/>
      <dgm:t>
        <a:bodyPr/>
        <a:lstStyle/>
        <a:p>
          <a:endParaRPr lang="es-ES"/>
        </a:p>
      </dgm:t>
    </dgm:pt>
    <dgm:pt modelId="{92ED459C-8506-4E81-B34F-AD75A8C49922}">
      <dgm:prSet custT="1"/>
      <dgm:spPr>
        <a:solidFill>
          <a:schemeClr val="accent1">
            <a:lumMod val="20000"/>
            <a:lumOff val="80000"/>
          </a:schemeClr>
        </a:solidFill>
      </dgm:spPr>
      <dgm:t>
        <a:bodyPr/>
        <a:lstStyle/>
        <a:p>
          <a:pPr rtl="0"/>
          <a:r>
            <a:rPr lang="es-ES" sz="1200" dirty="0" smtClean="0">
              <a:solidFill>
                <a:schemeClr val="tx1"/>
              </a:solidFill>
              <a:effectLst/>
            </a:rPr>
            <a:t>Se utiliza entre otras cosas para interactuar con el DOM (Document Object Model) y proporcionar dinamismo a una página web.</a:t>
          </a:r>
          <a:endParaRPr lang="es-ES" sz="1200" dirty="0">
            <a:solidFill>
              <a:schemeClr val="tx1"/>
            </a:solidFill>
            <a:effectLst/>
          </a:endParaRPr>
        </a:p>
      </dgm:t>
    </dgm:pt>
    <dgm:pt modelId="{14F6D709-231A-4868-BCBE-0FDA6B78148C}" type="parTrans" cxnId="{3A96606F-6387-40A0-8E8E-6E4CA0662A82}">
      <dgm:prSet/>
      <dgm:spPr/>
      <dgm:t>
        <a:bodyPr/>
        <a:lstStyle/>
        <a:p>
          <a:endParaRPr lang="es-ES"/>
        </a:p>
      </dgm:t>
    </dgm:pt>
    <dgm:pt modelId="{2052A2A4-2A00-4C95-8332-1CE3DDA57EFD}" type="sibTrans" cxnId="{3A96606F-6387-40A0-8E8E-6E4CA0662A82}">
      <dgm:prSet/>
      <dgm:spPr/>
      <dgm:t>
        <a:bodyPr/>
        <a:lstStyle/>
        <a:p>
          <a:endParaRPr lang="es-ES"/>
        </a:p>
      </dgm:t>
    </dgm:pt>
    <dgm:pt modelId="{6CE4E198-7ED6-413D-8DDB-29159FDF0EEF}">
      <dgm:prSet custT="1"/>
      <dgm:spPr>
        <a:solidFill>
          <a:schemeClr val="accent1">
            <a:lumMod val="20000"/>
            <a:lumOff val="80000"/>
          </a:schemeClr>
        </a:solidFill>
      </dgm:spPr>
      <dgm:t>
        <a:bodyPr/>
        <a:lstStyle/>
        <a:p>
          <a:pPr rtl="0"/>
          <a:r>
            <a:rPr lang="es-ES" sz="1200" dirty="0" smtClean="0">
              <a:solidFill>
                <a:schemeClr val="tx1"/>
              </a:solidFill>
              <a:effectLst/>
            </a:rPr>
            <a:t>Se utiliza principalmente en el lado del cliente, aunque está aumentando su uso en el lado del servidor: Node JS.</a:t>
          </a:r>
          <a:endParaRPr lang="es-ES" sz="1200" dirty="0">
            <a:solidFill>
              <a:schemeClr val="tx1"/>
            </a:solidFill>
            <a:effectLst/>
          </a:endParaRPr>
        </a:p>
      </dgm:t>
    </dgm:pt>
    <dgm:pt modelId="{B9046507-24ED-49D5-B428-31F9A21311D3}" type="parTrans" cxnId="{564266AE-BBD5-48D6-BE8E-576689BA38ED}">
      <dgm:prSet/>
      <dgm:spPr/>
      <dgm:t>
        <a:bodyPr/>
        <a:lstStyle/>
        <a:p>
          <a:endParaRPr lang="es-ES"/>
        </a:p>
      </dgm:t>
    </dgm:pt>
    <dgm:pt modelId="{B607F961-D6DC-4FB4-AB26-1FCCDC5CF40F}" type="sibTrans" cxnId="{564266AE-BBD5-48D6-BE8E-576689BA38ED}">
      <dgm:prSet/>
      <dgm:spPr/>
      <dgm:t>
        <a:bodyPr/>
        <a:lstStyle/>
        <a:p>
          <a:endParaRPr lang="es-ES"/>
        </a:p>
      </dgm:t>
    </dgm:pt>
    <dgm:pt modelId="{8D8A337F-D1F8-433E-8224-05512A975F96}" type="pres">
      <dgm:prSet presAssocID="{1BE751A1-1F34-4E48-9D37-66CF3E658A15}" presName="linear" presStyleCnt="0">
        <dgm:presLayoutVars>
          <dgm:animLvl val="lvl"/>
          <dgm:resizeHandles val="exact"/>
        </dgm:presLayoutVars>
      </dgm:prSet>
      <dgm:spPr/>
      <dgm:t>
        <a:bodyPr/>
        <a:lstStyle/>
        <a:p>
          <a:endParaRPr lang="es-ES"/>
        </a:p>
      </dgm:t>
    </dgm:pt>
    <dgm:pt modelId="{92BE6F4E-EF66-4314-B2A4-F976F827B4E7}" type="pres">
      <dgm:prSet presAssocID="{60D2049F-154F-4F74-BB27-C7261F84BBA0}" presName="parentText" presStyleLbl="node1" presStyleIdx="0" presStyleCnt="6" custLinFactNeighborY="13497">
        <dgm:presLayoutVars>
          <dgm:chMax val="0"/>
          <dgm:bulletEnabled val="1"/>
        </dgm:presLayoutVars>
      </dgm:prSet>
      <dgm:spPr/>
      <dgm:t>
        <a:bodyPr/>
        <a:lstStyle/>
        <a:p>
          <a:endParaRPr lang="es-ES"/>
        </a:p>
      </dgm:t>
    </dgm:pt>
    <dgm:pt modelId="{592F4556-0A48-4AEA-BF70-417BB56FE2C5}" type="pres">
      <dgm:prSet presAssocID="{1D9E00BF-F751-4591-97B2-CC04D48CB5D4}" presName="spacer" presStyleCnt="0"/>
      <dgm:spPr/>
    </dgm:pt>
    <dgm:pt modelId="{2E6CCC82-CCCC-415F-816F-3A7A14AB0E07}" type="pres">
      <dgm:prSet presAssocID="{02814002-1F77-4D4A-86D9-57DDF58D109E}" presName="parentText" presStyleLbl="node1" presStyleIdx="1" presStyleCnt="6">
        <dgm:presLayoutVars>
          <dgm:chMax val="0"/>
          <dgm:bulletEnabled val="1"/>
        </dgm:presLayoutVars>
      </dgm:prSet>
      <dgm:spPr/>
      <dgm:t>
        <a:bodyPr/>
        <a:lstStyle/>
        <a:p>
          <a:endParaRPr lang="es-ES"/>
        </a:p>
      </dgm:t>
    </dgm:pt>
    <dgm:pt modelId="{C6B95461-46ED-49BF-BC58-870E7C8BB406}" type="pres">
      <dgm:prSet presAssocID="{26D8678F-AA76-4C8F-86C1-A96626B9B033}" presName="spacer" presStyleCnt="0"/>
      <dgm:spPr/>
    </dgm:pt>
    <dgm:pt modelId="{B058CDFF-FFF2-4C8E-92B1-F81A1FAF7B44}" type="pres">
      <dgm:prSet presAssocID="{516A8CA8-923E-4694-A47C-AAFE740CECAD}" presName="parentText" presStyleLbl="node1" presStyleIdx="2" presStyleCnt="6">
        <dgm:presLayoutVars>
          <dgm:chMax val="0"/>
          <dgm:bulletEnabled val="1"/>
        </dgm:presLayoutVars>
      </dgm:prSet>
      <dgm:spPr/>
      <dgm:t>
        <a:bodyPr/>
        <a:lstStyle/>
        <a:p>
          <a:endParaRPr lang="es-ES"/>
        </a:p>
      </dgm:t>
    </dgm:pt>
    <dgm:pt modelId="{68A3BBEA-4959-4EDF-9EBC-416DF06CF377}" type="pres">
      <dgm:prSet presAssocID="{1D5BBF65-FA11-4981-8E83-9268C9096463}" presName="spacer" presStyleCnt="0"/>
      <dgm:spPr/>
    </dgm:pt>
    <dgm:pt modelId="{41A9C39B-8D2F-4956-A53E-D3735AE1321F}" type="pres">
      <dgm:prSet presAssocID="{53F46D2C-5F12-47F4-9660-55F9780E976B}" presName="parentText" presStyleLbl="node1" presStyleIdx="3" presStyleCnt="6">
        <dgm:presLayoutVars>
          <dgm:chMax val="0"/>
          <dgm:bulletEnabled val="1"/>
        </dgm:presLayoutVars>
      </dgm:prSet>
      <dgm:spPr/>
      <dgm:t>
        <a:bodyPr/>
        <a:lstStyle/>
        <a:p>
          <a:endParaRPr lang="es-ES"/>
        </a:p>
      </dgm:t>
    </dgm:pt>
    <dgm:pt modelId="{407A1C61-FED5-4C4D-803E-35BC2B878E87}" type="pres">
      <dgm:prSet presAssocID="{EA5FB620-D27F-4830-B463-328BED764FCC}" presName="spacer" presStyleCnt="0"/>
      <dgm:spPr/>
    </dgm:pt>
    <dgm:pt modelId="{62E06E8A-3D43-4B81-B6C7-8DD52EA6C69A}" type="pres">
      <dgm:prSet presAssocID="{92ED459C-8506-4E81-B34F-AD75A8C49922}" presName="parentText" presStyleLbl="node1" presStyleIdx="4" presStyleCnt="6">
        <dgm:presLayoutVars>
          <dgm:chMax val="0"/>
          <dgm:bulletEnabled val="1"/>
        </dgm:presLayoutVars>
      </dgm:prSet>
      <dgm:spPr/>
      <dgm:t>
        <a:bodyPr/>
        <a:lstStyle/>
        <a:p>
          <a:endParaRPr lang="es-ES"/>
        </a:p>
      </dgm:t>
    </dgm:pt>
    <dgm:pt modelId="{DFEC983B-B45D-4318-B803-358912B0448A}" type="pres">
      <dgm:prSet presAssocID="{2052A2A4-2A00-4C95-8332-1CE3DDA57EFD}" presName="spacer" presStyleCnt="0"/>
      <dgm:spPr/>
    </dgm:pt>
    <dgm:pt modelId="{905B48D3-FE61-4C8E-A234-BF14EBABB621}" type="pres">
      <dgm:prSet presAssocID="{6CE4E198-7ED6-413D-8DDB-29159FDF0EEF}" presName="parentText" presStyleLbl="node1" presStyleIdx="5" presStyleCnt="6">
        <dgm:presLayoutVars>
          <dgm:chMax val="0"/>
          <dgm:bulletEnabled val="1"/>
        </dgm:presLayoutVars>
      </dgm:prSet>
      <dgm:spPr/>
      <dgm:t>
        <a:bodyPr/>
        <a:lstStyle/>
        <a:p>
          <a:endParaRPr lang="es-ES"/>
        </a:p>
      </dgm:t>
    </dgm:pt>
  </dgm:ptLst>
  <dgm:cxnLst>
    <dgm:cxn modelId="{CB9D97DF-FB7E-43FB-AA37-D3A226D49059}" type="presOf" srcId="{6CE4E198-7ED6-413D-8DDB-29159FDF0EEF}" destId="{905B48D3-FE61-4C8E-A234-BF14EBABB621}" srcOrd="0" destOrd="0" presId="urn:microsoft.com/office/officeart/2005/8/layout/vList2"/>
    <dgm:cxn modelId="{9E03B10F-80EC-4512-94B3-FEF5FA2E2638}" type="presOf" srcId="{02814002-1F77-4D4A-86D9-57DDF58D109E}" destId="{2E6CCC82-CCCC-415F-816F-3A7A14AB0E07}" srcOrd="0" destOrd="0" presId="urn:microsoft.com/office/officeart/2005/8/layout/vList2"/>
    <dgm:cxn modelId="{396B758D-527F-438E-95D1-8CFB609262A9}" srcId="{1BE751A1-1F34-4E48-9D37-66CF3E658A15}" destId="{02814002-1F77-4D4A-86D9-57DDF58D109E}" srcOrd="1" destOrd="0" parTransId="{F772FC0F-742A-44F6-8B9E-22548955E21E}" sibTransId="{26D8678F-AA76-4C8F-86C1-A96626B9B033}"/>
    <dgm:cxn modelId="{3A96606F-6387-40A0-8E8E-6E4CA0662A82}" srcId="{1BE751A1-1F34-4E48-9D37-66CF3E658A15}" destId="{92ED459C-8506-4E81-B34F-AD75A8C49922}" srcOrd="4" destOrd="0" parTransId="{14F6D709-231A-4868-BCBE-0FDA6B78148C}" sibTransId="{2052A2A4-2A00-4C95-8332-1CE3DDA57EFD}"/>
    <dgm:cxn modelId="{13281607-23AB-4F87-8866-EAA7384AFB17}" type="presOf" srcId="{1BE751A1-1F34-4E48-9D37-66CF3E658A15}" destId="{8D8A337F-D1F8-433E-8224-05512A975F96}" srcOrd="0" destOrd="0" presId="urn:microsoft.com/office/officeart/2005/8/layout/vList2"/>
    <dgm:cxn modelId="{DC4530DA-2CD3-4B90-B82A-456C68768A20}" srcId="{1BE751A1-1F34-4E48-9D37-66CF3E658A15}" destId="{516A8CA8-923E-4694-A47C-AAFE740CECAD}" srcOrd="2" destOrd="0" parTransId="{443F5442-AEF4-4E15-AF79-14DE49B51EE4}" sibTransId="{1D5BBF65-FA11-4981-8E83-9268C9096463}"/>
    <dgm:cxn modelId="{D4DF47BD-A5A2-40C4-BCAE-CA2DE2F6B26E}" srcId="{1BE751A1-1F34-4E48-9D37-66CF3E658A15}" destId="{53F46D2C-5F12-47F4-9660-55F9780E976B}" srcOrd="3" destOrd="0" parTransId="{D8289813-3F5D-477C-BA00-67C329702F0B}" sibTransId="{EA5FB620-D27F-4830-B463-328BED764FCC}"/>
    <dgm:cxn modelId="{564266AE-BBD5-48D6-BE8E-576689BA38ED}" srcId="{1BE751A1-1F34-4E48-9D37-66CF3E658A15}" destId="{6CE4E198-7ED6-413D-8DDB-29159FDF0EEF}" srcOrd="5" destOrd="0" parTransId="{B9046507-24ED-49D5-B428-31F9A21311D3}" sibTransId="{B607F961-D6DC-4FB4-AB26-1FCCDC5CF40F}"/>
    <dgm:cxn modelId="{CA05B85C-2AAE-4FE1-8A8F-BC23AF795A8A}" type="presOf" srcId="{92ED459C-8506-4E81-B34F-AD75A8C49922}" destId="{62E06E8A-3D43-4B81-B6C7-8DD52EA6C69A}" srcOrd="0" destOrd="0" presId="urn:microsoft.com/office/officeart/2005/8/layout/vList2"/>
    <dgm:cxn modelId="{10EE0AFF-2178-474A-A369-B95D458F4682}" type="presOf" srcId="{60D2049F-154F-4F74-BB27-C7261F84BBA0}" destId="{92BE6F4E-EF66-4314-B2A4-F976F827B4E7}" srcOrd="0" destOrd="0" presId="urn:microsoft.com/office/officeart/2005/8/layout/vList2"/>
    <dgm:cxn modelId="{400E58EE-9CE3-484C-8FE8-5A0BE937D37D}" type="presOf" srcId="{516A8CA8-923E-4694-A47C-AAFE740CECAD}" destId="{B058CDFF-FFF2-4C8E-92B1-F81A1FAF7B44}" srcOrd="0" destOrd="0" presId="urn:microsoft.com/office/officeart/2005/8/layout/vList2"/>
    <dgm:cxn modelId="{8D8371DD-5289-472B-95F1-BDA4046D09A6}" srcId="{1BE751A1-1F34-4E48-9D37-66CF3E658A15}" destId="{60D2049F-154F-4F74-BB27-C7261F84BBA0}" srcOrd="0" destOrd="0" parTransId="{A6209E7E-07A4-42CB-964A-EE576C62BAA4}" sibTransId="{1D9E00BF-F751-4591-97B2-CC04D48CB5D4}"/>
    <dgm:cxn modelId="{5F635740-7B8A-4E55-A8C5-127DF9792FDA}" type="presOf" srcId="{53F46D2C-5F12-47F4-9660-55F9780E976B}" destId="{41A9C39B-8D2F-4956-A53E-D3735AE1321F}" srcOrd="0" destOrd="0" presId="urn:microsoft.com/office/officeart/2005/8/layout/vList2"/>
    <dgm:cxn modelId="{990A5FF6-2BB1-4208-A373-82B7AE7A6AC2}" type="presParOf" srcId="{8D8A337F-D1F8-433E-8224-05512A975F96}" destId="{92BE6F4E-EF66-4314-B2A4-F976F827B4E7}" srcOrd="0" destOrd="0" presId="urn:microsoft.com/office/officeart/2005/8/layout/vList2"/>
    <dgm:cxn modelId="{CF1C20AC-3AED-486C-B480-05189A067AC1}" type="presParOf" srcId="{8D8A337F-D1F8-433E-8224-05512A975F96}" destId="{592F4556-0A48-4AEA-BF70-417BB56FE2C5}" srcOrd="1" destOrd="0" presId="urn:microsoft.com/office/officeart/2005/8/layout/vList2"/>
    <dgm:cxn modelId="{6699FB49-9BBE-4737-81F3-290131D0BA05}" type="presParOf" srcId="{8D8A337F-D1F8-433E-8224-05512A975F96}" destId="{2E6CCC82-CCCC-415F-816F-3A7A14AB0E07}" srcOrd="2" destOrd="0" presId="urn:microsoft.com/office/officeart/2005/8/layout/vList2"/>
    <dgm:cxn modelId="{2B01A2AC-2210-4FF8-8511-8C0DD654DBC7}" type="presParOf" srcId="{8D8A337F-D1F8-433E-8224-05512A975F96}" destId="{C6B95461-46ED-49BF-BC58-870E7C8BB406}" srcOrd="3" destOrd="0" presId="urn:microsoft.com/office/officeart/2005/8/layout/vList2"/>
    <dgm:cxn modelId="{245FCB16-52A9-4730-9F60-D764ECE3FA60}" type="presParOf" srcId="{8D8A337F-D1F8-433E-8224-05512A975F96}" destId="{B058CDFF-FFF2-4C8E-92B1-F81A1FAF7B44}" srcOrd="4" destOrd="0" presId="urn:microsoft.com/office/officeart/2005/8/layout/vList2"/>
    <dgm:cxn modelId="{6025C00B-D90A-49AC-81CE-303017731A29}" type="presParOf" srcId="{8D8A337F-D1F8-433E-8224-05512A975F96}" destId="{68A3BBEA-4959-4EDF-9EBC-416DF06CF377}" srcOrd="5" destOrd="0" presId="urn:microsoft.com/office/officeart/2005/8/layout/vList2"/>
    <dgm:cxn modelId="{75D2B024-FD39-413D-AD05-0EEBB3AAEE12}" type="presParOf" srcId="{8D8A337F-D1F8-433E-8224-05512A975F96}" destId="{41A9C39B-8D2F-4956-A53E-D3735AE1321F}" srcOrd="6" destOrd="0" presId="urn:microsoft.com/office/officeart/2005/8/layout/vList2"/>
    <dgm:cxn modelId="{0517729C-274E-42C4-A59C-B5B395E38656}" type="presParOf" srcId="{8D8A337F-D1F8-433E-8224-05512A975F96}" destId="{407A1C61-FED5-4C4D-803E-35BC2B878E87}" srcOrd="7" destOrd="0" presId="urn:microsoft.com/office/officeart/2005/8/layout/vList2"/>
    <dgm:cxn modelId="{136A9B83-4E33-40AC-BEDE-561F9EC860F9}" type="presParOf" srcId="{8D8A337F-D1F8-433E-8224-05512A975F96}" destId="{62E06E8A-3D43-4B81-B6C7-8DD52EA6C69A}" srcOrd="8" destOrd="0" presId="urn:microsoft.com/office/officeart/2005/8/layout/vList2"/>
    <dgm:cxn modelId="{E11F408E-3C7F-4E2B-8735-760E47846C99}" type="presParOf" srcId="{8D8A337F-D1F8-433E-8224-05512A975F96}" destId="{DFEC983B-B45D-4318-B803-358912B0448A}" srcOrd="9" destOrd="0" presId="urn:microsoft.com/office/officeart/2005/8/layout/vList2"/>
    <dgm:cxn modelId="{897CACB1-040B-4146-990D-89089BA6B0FC}" type="presParOf" srcId="{8D8A337F-D1F8-433E-8224-05512A975F96}" destId="{905B48D3-FE61-4C8E-A234-BF14EBABB62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C31C34-F0B4-44CF-94C0-6569FDDBCBD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s-ES"/>
        </a:p>
      </dgm:t>
    </dgm:pt>
    <dgm:pt modelId="{0BA8643D-DC04-4CE9-8DBC-89EC477C6F85}">
      <dgm:prSet/>
      <dgm:spPr>
        <a:solidFill>
          <a:schemeClr val="accent1">
            <a:lumMod val="20000"/>
            <a:lumOff val="80000"/>
          </a:schemeClr>
        </a:solidFill>
      </dgm:spPr>
      <dgm:t>
        <a:bodyPr/>
        <a:lstStyle/>
        <a:p>
          <a:pPr rtl="0"/>
          <a:r>
            <a:rPr lang="es-ES" dirty="0" smtClean="0"/>
            <a:t>Es una interfaz que facilita la representación de nodos de un documento.</a:t>
          </a:r>
          <a:endParaRPr lang="es-ES" dirty="0"/>
        </a:p>
      </dgm:t>
    </dgm:pt>
    <dgm:pt modelId="{82B43452-D14D-4DEF-A39F-F614204D22B2}" type="parTrans" cxnId="{800B8AAA-B50F-4B10-B201-308286E793D4}">
      <dgm:prSet/>
      <dgm:spPr/>
      <dgm:t>
        <a:bodyPr/>
        <a:lstStyle/>
        <a:p>
          <a:endParaRPr lang="es-ES"/>
        </a:p>
      </dgm:t>
    </dgm:pt>
    <dgm:pt modelId="{0DD6B870-627D-45F1-98C0-E2D04D4E0C09}" type="sibTrans" cxnId="{800B8AAA-B50F-4B10-B201-308286E793D4}">
      <dgm:prSet/>
      <dgm:spPr/>
      <dgm:t>
        <a:bodyPr/>
        <a:lstStyle/>
        <a:p>
          <a:endParaRPr lang="es-ES"/>
        </a:p>
      </dgm:t>
    </dgm:pt>
    <dgm:pt modelId="{1C60F3F6-C3F1-429B-BDE9-D829E24DA694}">
      <dgm:prSet/>
      <dgm:spPr>
        <a:solidFill>
          <a:schemeClr val="accent1">
            <a:lumMod val="20000"/>
            <a:lumOff val="80000"/>
          </a:schemeClr>
        </a:solidFill>
      </dgm:spPr>
      <dgm:t>
        <a:bodyPr/>
        <a:lstStyle/>
        <a:p>
          <a:pPr rtl="0"/>
          <a:r>
            <a:rPr lang="es-ES" smtClean="0"/>
            <a:t>Los nodos tienen propiedades y métodos.</a:t>
          </a:r>
          <a:endParaRPr lang="es-ES"/>
        </a:p>
      </dgm:t>
    </dgm:pt>
    <dgm:pt modelId="{71C22F1A-4C79-4077-B070-69EB37EAFC25}" type="parTrans" cxnId="{5FCF658E-19E5-4162-88D2-0D273EF27F8D}">
      <dgm:prSet/>
      <dgm:spPr/>
      <dgm:t>
        <a:bodyPr/>
        <a:lstStyle/>
        <a:p>
          <a:endParaRPr lang="es-ES"/>
        </a:p>
      </dgm:t>
    </dgm:pt>
    <dgm:pt modelId="{804A6BF5-EB8A-40D9-BB08-F284AF59D90B}" type="sibTrans" cxnId="{5FCF658E-19E5-4162-88D2-0D273EF27F8D}">
      <dgm:prSet/>
      <dgm:spPr/>
      <dgm:t>
        <a:bodyPr/>
        <a:lstStyle/>
        <a:p>
          <a:endParaRPr lang="es-ES"/>
        </a:p>
      </dgm:t>
    </dgm:pt>
    <dgm:pt modelId="{7F96FAC3-3266-4EA3-9B79-FB22564C1D47}">
      <dgm:prSet/>
      <dgm:spPr>
        <a:solidFill>
          <a:schemeClr val="accent1">
            <a:lumMod val="20000"/>
            <a:lumOff val="80000"/>
          </a:schemeClr>
        </a:solidFill>
      </dgm:spPr>
      <dgm:t>
        <a:bodyPr/>
        <a:lstStyle/>
        <a:p>
          <a:pPr rtl="0"/>
          <a:r>
            <a:rPr lang="es-ES" dirty="0" smtClean="0"/>
            <a:t>Podemos acceder a Crear/Modificar/Eliminar cualquier nodo desde JS gracias al DOM.</a:t>
          </a:r>
          <a:endParaRPr lang="es-ES" dirty="0"/>
        </a:p>
      </dgm:t>
    </dgm:pt>
    <dgm:pt modelId="{648DF2BD-982A-4B7B-8002-4C539B7410EB}" type="parTrans" cxnId="{663FDDF9-D019-44CC-A0A3-76F00AD910C9}">
      <dgm:prSet/>
      <dgm:spPr/>
      <dgm:t>
        <a:bodyPr/>
        <a:lstStyle/>
        <a:p>
          <a:endParaRPr lang="es-ES"/>
        </a:p>
      </dgm:t>
    </dgm:pt>
    <dgm:pt modelId="{3B597251-80CC-4056-B3F0-B73957BC16E0}" type="sibTrans" cxnId="{663FDDF9-D019-44CC-A0A3-76F00AD910C9}">
      <dgm:prSet/>
      <dgm:spPr/>
      <dgm:t>
        <a:bodyPr/>
        <a:lstStyle/>
        <a:p>
          <a:endParaRPr lang="es-ES"/>
        </a:p>
      </dgm:t>
    </dgm:pt>
    <dgm:pt modelId="{E146AD1D-C61B-41D9-B291-66F97168CFD1}">
      <dgm:prSet/>
      <dgm:spPr>
        <a:solidFill>
          <a:schemeClr val="accent1">
            <a:lumMod val="20000"/>
            <a:lumOff val="80000"/>
          </a:schemeClr>
        </a:solidFill>
      </dgm:spPr>
      <dgm:t>
        <a:bodyPr/>
        <a:lstStyle/>
        <a:p>
          <a:pPr rtl="0"/>
          <a:r>
            <a:rPr lang="es-ES" smtClean="0"/>
            <a:t>Los navegadores utilizan esta representación bajo un estándar. (Distintas directrices).</a:t>
          </a:r>
          <a:endParaRPr lang="es-ES"/>
        </a:p>
      </dgm:t>
    </dgm:pt>
    <dgm:pt modelId="{ACBFCDA8-0790-4588-8F71-C87D85B4D6E4}" type="parTrans" cxnId="{6D0615FB-C2C6-4F8B-BD6C-7CE2D17C5500}">
      <dgm:prSet/>
      <dgm:spPr/>
      <dgm:t>
        <a:bodyPr/>
        <a:lstStyle/>
        <a:p>
          <a:endParaRPr lang="es-ES"/>
        </a:p>
      </dgm:t>
    </dgm:pt>
    <dgm:pt modelId="{F058F6C5-11D5-42E1-8F8E-F953CCD4783F}" type="sibTrans" cxnId="{6D0615FB-C2C6-4F8B-BD6C-7CE2D17C5500}">
      <dgm:prSet/>
      <dgm:spPr/>
      <dgm:t>
        <a:bodyPr/>
        <a:lstStyle/>
        <a:p>
          <a:endParaRPr lang="es-ES"/>
        </a:p>
      </dgm:t>
    </dgm:pt>
    <dgm:pt modelId="{622A6650-FE29-4F2D-A52C-A96DE3EF8F4C}" type="pres">
      <dgm:prSet presAssocID="{22C31C34-F0B4-44CF-94C0-6569FDDBCBDD}" presName="linear" presStyleCnt="0">
        <dgm:presLayoutVars>
          <dgm:animLvl val="lvl"/>
          <dgm:resizeHandles val="exact"/>
        </dgm:presLayoutVars>
      </dgm:prSet>
      <dgm:spPr/>
      <dgm:t>
        <a:bodyPr/>
        <a:lstStyle/>
        <a:p>
          <a:endParaRPr lang="es-ES"/>
        </a:p>
      </dgm:t>
    </dgm:pt>
    <dgm:pt modelId="{9E6C6B8B-B6B6-4351-A924-3C874C94FC55}" type="pres">
      <dgm:prSet presAssocID="{0BA8643D-DC04-4CE9-8DBC-89EC477C6F85}" presName="parentText" presStyleLbl="node1" presStyleIdx="0" presStyleCnt="4" custScaleY="83087">
        <dgm:presLayoutVars>
          <dgm:chMax val="0"/>
          <dgm:bulletEnabled val="1"/>
        </dgm:presLayoutVars>
      </dgm:prSet>
      <dgm:spPr/>
      <dgm:t>
        <a:bodyPr/>
        <a:lstStyle/>
        <a:p>
          <a:endParaRPr lang="es-ES"/>
        </a:p>
      </dgm:t>
    </dgm:pt>
    <dgm:pt modelId="{5AEFF086-2E6B-492D-BEC7-EFEAFCB980A6}" type="pres">
      <dgm:prSet presAssocID="{0DD6B870-627D-45F1-98C0-E2D04D4E0C09}" presName="spacer" presStyleCnt="0"/>
      <dgm:spPr/>
    </dgm:pt>
    <dgm:pt modelId="{84F8C01A-BABE-4F85-B858-0F4BB802160B}" type="pres">
      <dgm:prSet presAssocID="{1C60F3F6-C3F1-429B-BDE9-D829E24DA694}" presName="parentText" presStyleLbl="node1" presStyleIdx="1" presStyleCnt="4">
        <dgm:presLayoutVars>
          <dgm:chMax val="0"/>
          <dgm:bulletEnabled val="1"/>
        </dgm:presLayoutVars>
      </dgm:prSet>
      <dgm:spPr/>
      <dgm:t>
        <a:bodyPr/>
        <a:lstStyle/>
        <a:p>
          <a:endParaRPr lang="es-ES"/>
        </a:p>
      </dgm:t>
    </dgm:pt>
    <dgm:pt modelId="{6A4EDA71-889B-4413-984C-C724A8D47180}" type="pres">
      <dgm:prSet presAssocID="{804A6BF5-EB8A-40D9-BB08-F284AF59D90B}" presName="spacer" presStyleCnt="0"/>
      <dgm:spPr/>
    </dgm:pt>
    <dgm:pt modelId="{968D4C3F-5216-4D5D-9F5A-149F5FE143E9}" type="pres">
      <dgm:prSet presAssocID="{7F96FAC3-3266-4EA3-9B79-FB22564C1D47}" presName="parentText" presStyleLbl="node1" presStyleIdx="2" presStyleCnt="4">
        <dgm:presLayoutVars>
          <dgm:chMax val="0"/>
          <dgm:bulletEnabled val="1"/>
        </dgm:presLayoutVars>
      </dgm:prSet>
      <dgm:spPr/>
      <dgm:t>
        <a:bodyPr/>
        <a:lstStyle/>
        <a:p>
          <a:endParaRPr lang="es-ES"/>
        </a:p>
      </dgm:t>
    </dgm:pt>
    <dgm:pt modelId="{9992952B-7D6A-4307-A82D-221CC145F8B9}" type="pres">
      <dgm:prSet presAssocID="{3B597251-80CC-4056-B3F0-B73957BC16E0}" presName="spacer" presStyleCnt="0"/>
      <dgm:spPr/>
    </dgm:pt>
    <dgm:pt modelId="{9223E273-C018-41D6-BA49-076B284D879F}" type="pres">
      <dgm:prSet presAssocID="{E146AD1D-C61B-41D9-B291-66F97168CFD1}" presName="parentText" presStyleLbl="node1" presStyleIdx="3" presStyleCnt="4">
        <dgm:presLayoutVars>
          <dgm:chMax val="0"/>
          <dgm:bulletEnabled val="1"/>
        </dgm:presLayoutVars>
      </dgm:prSet>
      <dgm:spPr/>
      <dgm:t>
        <a:bodyPr/>
        <a:lstStyle/>
        <a:p>
          <a:endParaRPr lang="es-ES"/>
        </a:p>
      </dgm:t>
    </dgm:pt>
  </dgm:ptLst>
  <dgm:cxnLst>
    <dgm:cxn modelId="{F8EC52FC-C0A4-4957-BC76-D423CF9CAD05}" type="presOf" srcId="{0BA8643D-DC04-4CE9-8DBC-89EC477C6F85}" destId="{9E6C6B8B-B6B6-4351-A924-3C874C94FC55}" srcOrd="0" destOrd="0" presId="urn:microsoft.com/office/officeart/2005/8/layout/vList2"/>
    <dgm:cxn modelId="{53EC6FDA-C348-412E-87F7-CB90FE9EB333}" type="presOf" srcId="{E146AD1D-C61B-41D9-B291-66F97168CFD1}" destId="{9223E273-C018-41D6-BA49-076B284D879F}" srcOrd="0" destOrd="0" presId="urn:microsoft.com/office/officeart/2005/8/layout/vList2"/>
    <dgm:cxn modelId="{663FDDF9-D019-44CC-A0A3-76F00AD910C9}" srcId="{22C31C34-F0B4-44CF-94C0-6569FDDBCBDD}" destId="{7F96FAC3-3266-4EA3-9B79-FB22564C1D47}" srcOrd="2" destOrd="0" parTransId="{648DF2BD-982A-4B7B-8002-4C539B7410EB}" sibTransId="{3B597251-80CC-4056-B3F0-B73957BC16E0}"/>
    <dgm:cxn modelId="{5B274A87-C4D1-40CC-B042-A84F9E6F6B89}" type="presOf" srcId="{1C60F3F6-C3F1-429B-BDE9-D829E24DA694}" destId="{84F8C01A-BABE-4F85-B858-0F4BB802160B}" srcOrd="0" destOrd="0" presId="urn:microsoft.com/office/officeart/2005/8/layout/vList2"/>
    <dgm:cxn modelId="{6D0615FB-C2C6-4F8B-BD6C-7CE2D17C5500}" srcId="{22C31C34-F0B4-44CF-94C0-6569FDDBCBDD}" destId="{E146AD1D-C61B-41D9-B291-66F97168CFD1}" srcOrd="3" destOrd="0" parTransId="{ACBFCDA8-0790-4588-8F71-C87D85B4D6E4}" sibTransId="{F058F6C5-11D5-42E1-8F8E-F953CCD4783F}"/>
    <dgm:cxn modelId="{5FCF658E-19E5-4162-88D2-0D273EF27F8D}" srcId="{22C31C34-F0B4-44CF-94C0-6569FDDBCBDD}" destId="{1C60F3F6-C3F1-429B-BDE9-D829E24DA694}" srcOrd="1" destOrd="0" parTransId="{71C22F1A-4C79-4077-B070-69EB37EAFC25}" sibTransId="{804A6BF5-EB8A-40D9-BB08-F284AF59D90B}"/>
    <dgm:cxn modelId="{14BF8353-DB2E-42AC-981A-8D08214BFA80}" type="presOf" srcId="{22C31C34-F0B4-44CF-94C0-6569FDDBCBDD}" destId="{622A6650-FE29-4F2D-A52C-A96DE3EF8F4C}" srcOrd="0" destOrd="0" presId="urn:microsoft.com/office/officeart/2005/8/layout/vList2"/>
    <dgm:cxn modelId="{422FB246-741F-4CBC-A8E7-29BEFC04108E}" type="presOf" srcId="{7F96FAC3-3266-4EA3-9B79-FB22564C1D47}" destId="{968D4C3F-5216-4D5D-9F5A-149F5FE143E9}" srcOrd="0" destOrd="0" presId="urn:microsoft.com/office/officeart/2005/8/layout/vList2"/>
    <dgm:cxn modelId="{800B8AAA-B50F-4B10-B201-308286E793D4}" srcId="{22C31C34-F0B4-44CF-94C0-6569FDDBCBDD}" destId="{0BA8643D-DC04-4CE9-8DBC-89EC477C6F85}" srcOrd="0" destOrd="0" parTransId="{82B43452-D14D-4DEF-A39F-F614204D22B2}" sibTransId="{0DD6B870-627D-45F1-98C0-E2D04D4E0C09}"/>
    <dgm:cxn modelId="{E593394E-BCB5-4586-8EDD-F62D589A3BCA}" type="presParOf" srcId="{622A6650-FE29-4F2D-A52C-A96DE3EF8F4C}" destId="{9E6C6B8B-B6B6-4351-A924-3C874C94FC55}" srcOrd="0" destOrd="0" presId="urn:microsoft.com/office/officeart/2005/8/layout/vList2"/>
    <dgm:cxn modelId="{513DF0A0-20BA-415A-88CC-433BB486AAA0}" type="presParOf" srcId="{622A6650-FE29-4F2D-A52C-A96DE3EF8F4C}" destId="{5AEFF086-2E6B-492D-BEC7-EFEAFCB980A6}" srcOrd="1" destOrd="0" presId="urn:microsoft.com/office/officeart/2005/8/layout/vList2"/>
    <dgm:cxn modelId="{705F603D-88CA-42C5-9C97-4BB70BC2E982}" type="presParOf" srcId="{622A6650-FE29-4F2D-A52C-A96DE3EF8F4C}" destId="{84F8C01A-BABE-4F85-B858-0F4BB802160B}" srcOrd="2" destOrd="0" presId="urn:microsoft.com/office/officeart/2005/8/layout/vList2"/>
    <dgm:cxn modelId="{D115E23B-881F-4358-8E05-A4C1CA0ACE16}" type="presParOf" srcId="{622A6650-FE29-4F2D-A52C-A96DE3EF8F4C}" destId="{6A4EDA71-889B-4413-984C-C724A8D47180}" srcOrd="3" destOrd="0" presId="urn:microsoft.com/office/officeart/2005/8/layout/vList2"/>
    <dgm:cxn modelId="{6E379428-B653-4279-9385-281E761089C0}" type="presParOf" srcId="{622A6650-FE29-4F2D-A52C-A96DE3EF8F4C}" destId="{968D4C3F-5216-4D5D-9F5A-149F5FE143E9}" srcOrd="4" destOrd="0" presId="urn:microsoft.com/office/officeart/2005/8/layout/vList2"/>
    <dgm:cxn modelId="{D0920E43-C366-4719-BE90-CA21417FF4C8}" type="presParOf" srcId="{622A6650-FE29-4F2D-A52C-A96DE3EF8F4C}" destId="{9992952B-7D6A-4307-A82D-221CC145F8B9}" srcOrd="5" destOrd="0" presId="urn:microsoft.com/office/officeart/2005/8/layout/vList2"/>
    <dgm:cxn modelId="{BCDEE648-C000-4CB7-BE53-611AC3EA27D3}" type="presParOf" srcId="{622A6650-FE29-4F2D-A52C-A96DE3EF8F4C}" destId="{9223E273-C018-41D6-BA49-076B284D879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7270EC-6A9A-4A9D-866C-3AEF4EE397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546B28C6-36FC-439F-8846-3A69FD85B714}">
      <dgm:prSet phldrT="[Texto]"/>
      <dgm:spPr>
        <a:solidFill>
          <a:srgbClr val="7E0000"/>
        </a:solidFill>
      </dgm:spPr>
      <dgm:t>
        <a:bodyPr/>
        <a:lstStyle/>
        <a:p>
          <a:r>
            <a:rPr lang="es-ES" dirty="0"/>
            <a:t>My-App</a:t>
          </a:r>
        </a:p>
      </dgm:t>
    </dgm:pt>
    <dgm:pt modelId="{60A20907-6DAB-43B9-BF41-92718E8C21C9}" type="parTrans" cxnId="{AC21D62B-97C1-4AB5-AD53-994CA8CE1D86}">
      <dgm:prSet/>
      <dgm:spPr/>
      <dgm:t>
        <a:bodyPr/>
        <a:lstStyle/>
        <a:p>
          <a:endParaRPr lang="es-ES"/>
        </a:p>
      </dgm:t>
    </dgm:pt>
    <dgm:pt modelId="{F6A437FD-C5DD-4F6F-8F85-21A8845A953E}" type="sibTrans" cxnId="{AC21D62B-97C1-4AB5-AD53-994CA8CE1D86}">
      <dgm:prSet/>
      <dgm:spPr/>
      <dgm:t>
        <a:bodyPr/>
        <a:lstStyle/>
        <a:p>
          <a:endParaRPr lang="es-ES"/>
        </a:p>
      </dgm:t>
    </dgm:pt>
    <dgm:pt modelId="{22BE5F14-A806-45B4-A704-508E87423800}">
      <dgm:prSet phldrT="[Texto]"/>
      <dgm:spPr>
        <a:solidFill>
          <a:srgbClr val="C00000"/>
        </a:solidFill>
      </dgm:spPr>
      <dgm:t>
        <a:bodyPr/>
        <a:lstStyle/>
        <a:p>
          <a:r>
            <a:rPr lang="es-ES" err="1"/>
            <a:t>Header</a:t>
          </a:r>
          <a:endParaRPr lang="es-ES"/>
        </a:p>
      </dgm:t>
    </dgm:pt>
    <dgm:pt modelId="{2DBD346C-32E4-4B16-B02B-370808C0CDDD}" type="parTrans" cxnId="{7FC15216-77C5-4904-8B92-703E482B28FE}">
      <dgm:prSet/>
      <dgm:spPr/>
      <dgm:t>
        <a:bodyPr/>
        <a:lstStyle/>
        <a:p>
          <a:endParaRPr lang="es-ES"/>
        </a:p>
      </dgm:t>
    </dgm:pt>
    <dgm:pt modelId="{389002F3-F880-400B-8A3D-80D3271A4030}" type="sibTrans" cxnId="{7FC15216-77C5-4904-8B92-703E482B28FE}">
      <dgm:prSet/>
      <dgm:spPr/>
      <dgm:t>
        <a:bodyPr/>
        <a:lstStyle/>
        <a:p>
          <a:endParaRPr lang="es-ES"/>
        </a:p>
      </dgm:t>
    </dgm:pt>
    <dgm:pt modelId="{840049E3-B764-4523-A470-AA06798BCE01}">
      <dgm:prSet phldrT="[Texto]"/>
      <dgm:spPr>
        <a:solidFill>
          <a:srgbClr val="C00000"/>
        </a:solidFill>
      </dgm:spPr>
      <dgm:t>
        <a:bodyPr/>
        <a:lstStyle/>
        <a:p>
          <a:r>
            <a:rPr lang="es-ES" err="1"/>
            <a:t>Nav</a:t>
          </a:r>
          <a:endParaRPr lang="es-ES"/>
        </a:p>
      </dgm:t>
    </dgm:pt>
    <dgm:pt modelId="{EA364B55-319C-45F8-BD6D-3EA5EA12AB76}" type="parTrans" cxnId="{85135742-21F9-45AB-9B41-E969FA0405CF}">
      <dgm:prSet/>
      <dgm:spPr/>
      <dgm:t>
        <a:bodyPr/>
        <a:lstStyle/>
        <a:p>
          <a:endParaRPr lang="es-ES"/>
        </a:p>
      </dgm:t>
    </dgm:pt>
    <dgm:pt modelId="{E5CF022A-ABEF-4188-88C4-B33D49B10561}" type="sibTrans" cxnId="{85135742-21F9-45AB-9B41-E969FA0405CF}">
      <dgm:prSet/>
      <dgm:spPr/>
      <dgm:t>
        <a:bodyPr/>
        <a:lstStyle/>
        <a:p>
          <a:endParaRPr lang="es-ES"/>
        </a:p>
      </dgm:t>
    </dgm:pt>
    <dgm:pt modelId="{BB192FAE-86FE-4EA7-AFD2-F9D265C35F7B}">
      <dgm:prSet phldrT="[Texto]"/>
      <dgm:spPr>
        <a:solidFill>
          <a:srgbClr val="C00000"/>
        </a:solidFill>
      </dgm:spPr>
      <dgm:t>
        <a:bodyPr/>
        <a:lstStyle/>
        <a:p>
          <a:r>
            <a:rPr lang="es-ES" err="1"/>
            <a:t>Footer</a:t>
          </a:r>
          <a:endParaRPr lang="es-ES"/>
        </a:p>
      </dgm:t>
    </dgm:pt>
    <dgm:pt modelId="{7A4A0E3F-59F1-45D8-810E-326ACB67D812}" type="parTrans" cxnId="{D93EAAB8-E17B-4BFA-8A55-C94A2CD43A38}">
      <dgm:prSet/>
      <dgm:spPr/>
      <dgm:t>
        <a:bodyPr/>
        <a:lstStyle/>
        <a:p>
          <a:endParaRPr lang="es-ES"/>
        </a:p>
      </dgm:t>
    </dgm:pt>
    <dgm:pt modelId="{CF0C8E72-A10C-487D-AD8B-CF7FF7A407E6}" type="sibTrans" cxnId="{D93EAAB8-E17B-4BFA-8A55-C94A2CD43A38}">
      <dgm:prSet/>
      <dgm:spPr/>
      <dgm:t>
        <a:bodyPr/>
        <a:lstStyle/>
        <a:p>
          <a:endParaRPr lang="es-ES"/>
        </a:p>
      </dgm:t>
    </dgm:pt>
    <dgm:pt modelId="{C04A0D47-E6CD-4212-8595-8CFC94C13CAD}">
      <dgm:prSet phldrT="[Texto]"/>
      <dgm:spPr>
        <a:solidFill>
          <a:srgbClr val="C00000"/>
        </a:solidFill>
      </dgm:spPr>
      <dgm:t>
        <a:bodyPr/>
        <a:lstStyle/>
        <a:p>
          <a:r>
            <a:rPr lang="es-ES" err="1"/>
            <a:t>Body</a:t>
          </a:r>
          <a:endParaRPr lang="es-ES"/>
        </a:p>
      </dgm:t>
    </dgm:pt>
    <dgm:pt modelId="{7A40389B-40AC-4CA1-B8C9-02D3079438DE}" type="parTrans" cxnId="{D2338D87-B211-473E-8F2E-D93B2BCB116F}">
      <dgm:prSet/>
      <dgm:spPr/>
      <dgm:t>
        <a:bodyPr/>
        <a:lstStyle/>
        <a:p>
          <a:endParaRPr lang="es-ES"/>
        </a:p>
      </dgm:t>
    </dgm:pt>
    <dgm:pt modelId="{14C07E4B-F006-4DFD-B936-DA8DA4D28A42}" type="sibTrans" cxnId="{D2338D87-B211-473E-8F2E-D93B2BCB116F}">
      <dgm:prSet/>
      <dgm:spPr/>
      <dgm:t>
        <a:bodyPr/>
        <a:lstStyle/>
        <a:p>
          <a:endParaRPr lang="es-ES"/>
        </a:p>
      </dgm:t>
    </dgm:pt>
    <dgm:pt modelId="{848D25BB-8756-4331-9248-B16995077B3E}">
      <dgm:prSet phldrT="[Texto]"/>
      <dgm:spPr>
        <a:solidFill>
          <a:srgbClr val="FF3737"/>
        </a:solidFill>
      </dgm:spPr>
      <dgm:t>
        <a:bodyPr/>
        <a:lstStyle/>
        <a:p>
          <a:r>
            <a:rPr lang="es-ES" err="1"/>
            <a:t>List</a:t>
          </a:r>
          <a:endParaRPr lang="es-ES"/>
        </a:p>
      </dgm:t>
    </dgm:pt>
    <dgm:pt modelId="{F869C97C-EF4A-42C1-9A49-6251063F3298}" type="parTrans" cxnId="{C5139D4E-3343-445E-B231-C22A51E039B5}">
      <dgm:prSet/>
      <dgm:spPr/>
      <dgm:t>
        <a:bodyPr/>
        <a:lstStyle/>
        <a:p>
          <a:endParaRPr lang="es-ES"/>
        </a:p>
      </dgm:t>
    </dgm:pt>
    <dgm:pt modelId="{047C862F-CA4A-48A3-BD5C-E1EA44A3CE67}" type="sibTrans" cxnId="{C5139D4E-3343-445E-B231-C22A51E039B5}">
      <dgm:prSet/>
      <dgm:spPr/>
      <dgm:t>
        <a:bodyPr/>
        <a:lstStyle/>
        <a:p>
          <a:endParaRPr lang="es-ES"/>
        </a:p>
      </dgm:t>
    </dgm:pt>
    <dgm:pt modelId="{96477394-C9D4-412E-A108-1D57F13EE944}">
      <dgm:prSet phldrT="[Texto]"/>
      <dgm:spPr>
        <a:solidFill>
          <a:srgbClr val="FF8181"/>
        </a:solidFill>
      </dgm:spPr>
      <dgm:t>
        <a:bodyPr/>
        <a:lstStyle/>
        <a:p>
          <a:r>
            <a:rPr lang="es-ES" err="1"/>
            <a:t>Detail</a:t>
          </a:r>
          <a:endParaRPr lang="es-ES"/>
        </a:p>
      </dgm:t>
    </dgm:pt>
    <dgm:pt modelId="{77C1C013-09FE-4081-BA45-7CA9582999E5}" type="parTrans" cxnId="{1952531F-D649-415C-888A-4DD856A1DB3B}">
      <dgm:prSet/>
      <dgm:spPr/>
      <dgm:t>
        <a:bodyPr/>
        <a:lstStyle/>
        <a:p>
          <a:endParaRPr lang="es-ES"/>
        </a:p>
      </dgm:t>
    </dgm:pt>
    <dgm:pt modelId="{66C9BC73-9E79-4761-8C2C-E7D49B74DB14}" type="sibTrans" cxnId="{1952531F-D649-415C-888A-4DD856A1DB3B}">
      <dgm:prSet/>
      <dgm:spPr/>
      <dgm:t>
        <a:bodyPr/>
        <a:lstStyle/>
        <a:p>
          <a:endParaRPr lang="es-ES"/>
        </a:p>
      </dgm:t>
    </dgm:pt>
    <dgm:pt modelId="{D20ACA68-7733-4221-AF28-5B3E505109B7}">
      <dgm:prSet phldrT="[Texto]"/>
      <dgm:spPr>
        <a:solidFill>
          <a:srgbClr val="FF3737"/>
        </a:solidFill>
      </dgm:spPr>
      <dgm:t>
        <a:bodyPr/>
        <a:lstStyle/>
        <a:p>
          <a:r>
            <a:rPr lang="es-ES"/>
            <a:t>Form</a:t>
          </a:r>
        </a:p>
      </dgm:t>
    </dgm:pt>
    <dgm:pt modelId="{B93F1B1E-B235-44E2-AC10-A2072C4B2714}" type="parTrans" cxnId="{252A7202-CC92-4832-BAB3-CCEEB0F7F5B0}">
      <dgm:prSet/>
      <dgm:spPr/>
      <dgm:t>
        <a:bodyPr/>
        <a:lstStyle/>
        <a:p>
          <a:endParaRPr lang="es-ES"/>
        </a:p>
      </dgm:t>
    </dgm:pt>
    <dgm:pt modelId="{5A8611D8-1D3D-4A30-B4DF-B0BD366EAA8C}" type="sibTrans" cxnId="{252A7202-CC92-4832-BAB3-CCEEB0F7F5B0}">
      <dgm:prSet/>
      <dgm:spPr/>
      <dgm:t>
        <a:bodyPr/>
        <a:lstStyle/>
        <a:p>
          <a:endParaRPr lang="es-ES"/>
        </a:p>
      </dgm:t>
    </dgm:pt>
    <dgm:pt modelId="{495CB15B-3237-480D-B489-90AF094B1E3D}">
      <dgm:prSet phldrT="[Texto]"/>
      <dgm:spPr>
        <a:solidFill>
          <a:srgbClr val="FF3737"/>
        </a:solidFill>
      </dgm:spPr>
      <dgm:t>
        <a:bodyPr/>
        <a:lstStyle/>
        <a:p>
          <a:r>
            <a:rPr lang="es-ES" dirty="0"/>
            <a:t>Search</a:t>
          </a:r>
        </a:p>
      </dgm:t>
    </dgm:pt>
    <dgm:pt modelId="{F40FD462-07F5-4DA8-9237-32804DBDF3AB}" type="parTrans" cxnId="{08D08053-F6F8-43B9-B1C6-35694B27CCEE}">
      <dgm:prSet/>
      <dgm:spPr/>
      <dgm:t>
        <a:bodyPr/>
        <a:lstStyle/>
        <a:p>
          <a:endParaRPr lang="es-ES"/>
        </a:p>
      </dgm:t>
    </dgm:pt>
    <dgm:pt modelId="{D4F9F2CD-141F-4C42-8AE9-FD37419717C2}" type="sibTrans" cxnId="{08D08053-F6F8-43B9-B1C6-35694B27CCEE}">
      <dgm:prSet/>
      <dgm:spPr/>
      <dgm:t>
        <a:bodyPr/>
        <a:lstStyle/>
        <a:p>
          <a:endParaRPr lang="es-ES"/>
        </a:p>
      </dgm:t>
    </dgm:pt>
    <dgm:pt modelId="{1BCB2510-886A-4978-8015-462F95477892}">
      <dgm:prSet phldrT="[Texto]"/>
      <dgm:spPr>
        <a:solidFill>
          <a:srgbClr val="FF3737"/>
        </a:solidFill>
      </dgm:spPr>
      <dgm:t>
        <a:bodyPr/>
        <a:lstStyle/>
        <a:p>
          <a:r>
            <a:rPr lang="es-ES" dirty="0" err="1"/>
            <a:t>NavTop</a:t>
          </a:r>
          <a:endParaRPr lang="es-ES" dirty="0"/>
        </a:p>
      </dgm:t>
    </dgm:pt>
    <dgm:pt modelId="{C814B3B1-40AA-4B76-98CC-C1C9A472F296}" type="parTrans" cxnId="{988C70DA-7B37-4227-8AB0-E55EA11B9426}">
      <dgm:prSet/>
      <dgm:spPr/>
      <dgm:t>
        <a:bodyPr/>
        <a:lstStyle/>
        <a:p>
          <a:endParaRPr lang="es-ES"/>
        </a:p>
      </dgm:t>
    </dgm:pt>
    <dgm:pt modelId="{0F53D3FF-620C-497F-A05A-FE06DF4BF056}" type="sibTrans" cxnId="{988C70DA-7B37-4227-8AB0-E55EA11B9426}">
      <dgm:prSet/>
      <dgm:spPr/>
      <dgm:t>
        <a:bodyPr/>
        <a:lstStyle/>
        <a:p>
          <a:endParaRPr lang="es-ES"/>
        </a:p>
      </dgm:t>
    </dgm:pt>
    <dgm:pt modelId="{F2907F94-937F-4860-B8BA-8DEA2A482E82}">
      <dgm:prSet phldrT="[Texto]"/>
      <dgm:spPr>
        <a:solidFill>
          <a:srgbClr val="FF3737"/>
        </a:solidFill>
      </dgm:spPr>
      <dgm:t>
        <a:bodyPr/>
        <a:lstStyle/>
        <a:p>
          <a:r>
            <a:rPr lang="es-ES" dirty="0" err="1"/>
            <a:t>UserInfo</a:t>
          </a:r>
          <a:endParaRPr lang="es-ES" dirty="0"/>
        </a:p>
      </dgm:t>
    </dgm:pt>
    <dgm:pt modelId="{543C838D-1278-4327-954F-D224EA27B78B}" type="parTrans" cxnId="{896400A2-7B99-4B20-8A88-04550DAE9156}">
      <dgm:prSet/>
      <dgm:spPr/>
      <dgm:t>
        <a:bodyPr/>
        <a:lstStyle/>
        <a:p>
          <a:endParaRPr lang="es-ES"/>
        </a:p>
      </dgm:t>
    </dgm:pt>
    <dgm:pt modelId="{275F38BA-0BE9-45D8-AAA5-C8F943CED340}" type="sibTrans" cxnId="{896400A2-7B99-4B20-8A88-04550DAE9156}">
      <dgm:prSet/>
      <dgm:spPr/>
      <dgm:t>
        <a:bodyPr/>
        <a:lstStyle/>
        <a:p>
          <a:endParaRPr lang="es-ES"/>
        </a:p>
      </dgm:t>
    </dgm:pt>
    <dgm:pt modelId="{AD059868-26CF-4AAD-A336-A7A119C350CD}" type="pres">
      <dgm:prSet presAssocID="{3D7270EC-6A9A-4A9D-866C-3AEF4EE397FB}" presName="hierChild1" presStyleCnt="0">
        <dgm:presLayoutVars>
          <dgm:orgChart val="1"/>
          <dgm:chPref val="1"/>
          <dgm:dir/>
          <dgm:animOne val="branch"/>
          <dgm:animLvl val="lvl"/>
          <dgm:resizeHandles/>
        </dgm:presLayoutVars>
      </dgm:prSet>
      <dgm:spPr/>
      <dgm:t>
        <a:bodyPr/>
        <a:lstStyle/>
        <a:p>
          <a:endParaRPr lang="es-ES"/>
        </a:p>
      </dgm:t>
    </dgm:pt>
    <dgm:pt modelId="{12739F47-6A11-4129-81D6-95B43D67E6B6}" type="pres">
      <dgm:prSet presAssocID="{546B28C6-36FC-439F-8846-3A69FD85B714}" presName="hierRoot1" presStyleCnt="0">
        <dgm:presLayoutVars>
          <dgm:hierBranch val="init"/>
        </dgm:presLayoutVars>
      </dgm:prSet>
      <dgm:spPr/>
    </dgm:pt>
    <dgm:pt modelId="{DCA72714-1969-4B96-8987-F1F70DBF51EF}" type="pres">
      <dgm:prSet presAssocID="{546B28C6-36FC-439F-8846-3A69FD85B714}" presName="rootComposite1" presStyleCnt="0"/>
      <dgm:spPr/>
    </dgm:pt>
    <dgm:pt modelId="{A3D48861-55EB-4914-A655-771857A4BC40}" type="pres">
      <dgm:prSet presAssocID="{546B28C6-36FC-439F-8846-3A69FD85B714}" presName="rootText1" presStyleLbl="node0" presStyleIdx="0" presStyleCnt="1">
        <dgm:presLayoutVars>
          <dgm:chPref val="3"/>
        </dgm:presLayoutVars>
      </dgm:prSet>
      <dgm:spPr/>
      <dgm:t>
        <a:bodyPr/>
        <a:lstStyle/>
        <a:p>
          <a:endParaRPr lang="es-ES"/>
        </a:p>
      </dgm:t>
    </dgm:pt>
    <dgm:pt modelId="{4751CFB1-AD7B-4EAD-A1CD-CD3191020DFA}" type="pres">
      <dgm:prSet presAssocID="{546B28C6-36FC-439F-8846-3A69FD85B714}" presName="rootConnector1" presStyleLbl="node1" presStyleIdx="0" presStyleCnt="0"/>
      <dgm:spPr/>
      <dgm:t>
        <a:bodyPr/>
        <a:lstStyle/>
        <a:p>
          <a:endParaRPr lang="es-ES"/>
        </a:p>
      </dgm:t>
    </dgm:pt>
    <dgm:pt modelId="{2C6A3751-75EC-4D91-B618-C5378A1876CD}" type="pres">
      <dgm:prSet presAssocID="{546B28C6-36FC-439F-8846-3A69FD85B714}" presName="hierChild2" presStyleCnt="0"/>
      <dgm:spPr/>
    </dgm:pt>
    <dgm:pt modelId="{C6AAA774-96B5-4605-BE07-242035584056}" type="pres">
      <dgm:prSet presAssocID="{2DBD346C-32E4-4B16-B02B-370808C0CDDD}" presName="Name37" presStyleLbl="parChTrans1D2" presStyleIdx="0" presStyleCnt="4"/>
      <dgm:spPr/>
      <dgm:t>
        <a:bodyPr/>
        <a:lstStyle/>
        <a:p>
          <a:endParaRPr lang="es-ES"/>
        </a:p>
      </dgm:t>
    </dgm:pt>
    <dgm:pt modelId="{197DA3FB-12CB-48A9-A88A-F0CB8D3A98EC}" type="pres">
      <dgm:prSet presAssocID="{22BE5F14-A806-45B4-A704-508E87423800}" presName="hierRoot2" presStyleCnt="0">
        <dgm:presLayoutVars>
          <dgm:hierBranch val="init"/>
        </dgm:presLayoutVars>
      </dgm:prSet>
      <dgm:spPr/>
    </dgm:pt>
    <dgm:pt modelId="{B6F62BAC-9915-4445-8025-7FA05834FFBE}" type="pres">
      <dgm:prSet presAssocID="{22BE5F14-A806-45B4-A704-508E87423800}" presName="rootComposite" presStyleCnt="0"/>
      <dgm:spPr/>
    </dgm:pt>
    <dgm:pt modelId="{7E6CCA98-FB0F-43AA-BDBB-355F132A7520}" type="pres">
      <dgm:prSet presAssocID="{22BE5F14-A806-45B4-A704-508E87423800}" presName="rootText" presStyleLbl="node2" presStyleIdx="0" presStyleCnt="4">
        <dgm:presLayoutVars>
          <dgm:chPref val="3"/>
        </dgm:presLayoutVars>
      </dgm:prSet>
      <dgm:spPr/>
      <dgm:t>
        <a:bodyPr/>
        <a:lstStyle/>
        <a:p>
          <a:endParaRPr lang="es-ES"/>
        </a:p>
      </dgm:t>
    </dgm:pt>
    <dgm:pt modelId="{8D2BB367-FDCD-41E6-862F-6CA4EDB91174}" type="pres">
      <dgm:prSet presAssocID="{22BE5F14-A806-45B4-A704-508E87423800}" presName="rootConnector" presStyleLbl="node2" presStyleIdx="0" presStyleCnt="4"/>
      <dgm:spPr/>
      <dgm:t>
        <a:bodyPr/>
        <a:lstStyle/>
        <a:p>
          <a:endParaRPr lang="es-ES"/>
        </a:p>
      </dgm:t>
    </dgm:pt>
    <dgm:pt modelId="{9DEEC6D7-FFEA-4941-940F-23F8F846273D}" type="pres">
      <dgm:prSet presAssocID="{22BE5F14-A806-45B4-A704-508E87423800}" presName="hierChild4" presStyleCnt="0"/>
      <dgm:spPr/>
    </dgm:pt>
    <dgm:pt modelId="{8824EE05-893A-4074-A517-B97D67CDABF4}" type="pres">
      <dgm:prSet presAssocID="{F40FD462-07F5-4DA8-9237-32804DBDF3AB}" presName="Name37" presStyleLbl="parChTrans1D3" presStyleIdx="0" presStyleCnt="5"/>
      <dgm:spPr/>
      <dgm:t>
        <a:bodyPr/>
        <a:lstStyle/>
        <a:p>
          <a:endParaRPr lang="es-ES"/>
        </a:p>
      </dgm:t>
    </dgm:pt>
    <dgm:pt modelId="{5E638711-4742-44BF-9550-D975A1F0D81B}" type="pres">
      <dgm:prSet presAssocID="{495CB15B-3237-480D-B489-90AF094B1E3D}" presName="hierRoot2" presStyleCnt="0">
        <dgm:presLayoutVars>
          <dgm:hierBranch val="init"/>
        </dgm:presLayoutVars>
      </dgm:prSet>
      <dgm:spPr/>
    </dgm:pt>
    <dgm:pt modelId="{2445104B-3858-4E50-8683-D516C70AD5A9}" type="pres">
      <dgm:prSet presAssocID="{495CB15B-3237-480D-B489-90AF094B1E3D}" presName="rootComposite" presStyleCnt="0"/>
      <dgm:spPr/>
    </dgm:pt>
    <dgm:pt modelId="{1068E8E8-B8CE-4790-B7A5-2E034B6D0B0D}" type="pres">
      <dgm:prSet presAssocID="{495CB15B-3237-480D-B489-90AF094B1E3D}" presName="rootText" presStyleLbl="node3" presStyleIdx="0" presStyleCnt="5">
        <dgm:presLayoutVars>
          <dgm:chPref val="3"/>
        </dgm:presLayoutVars>
      </dgm:prSet>
      <dgm:spPr/>
      <dgm:t>
        <a:bodyPr/>
        <a:lstStyle/>
        <a:p>
          <a:endParaRPr lang="es-ES"/>
        </a:p>
      </dgm:t>
    </dgm:pt>
    <dgm:pt modelId="{DDABA828-D51C-482A-90F9-B0571EB88E1B}" type="pres">
      <dgm:prSet presAssocID="{495CB15B-3237-480D-B489-90AF094B1E3D}" presName="rootConnector" presStyleLbl="node3" presStyleIdx="0" presStyleCnt="5"/>
      <dgm:spPr/>
      <dgm:t>
        <a:bodyPr/>
        <a:lstStyle/>
        <a:p>
          <a:endParaRPr lang="es-ES"/>
        </a:p>
      </dgm:t>
    </dgm:pt>
    <dgm:pt modelId="{BAC9D1B1-06CB-43A3-BBD8-78BE0B68D918}" type="pres">
      <dgm:prSet presAssocID="{495CB15B-3237-480D-B489-90AF094B1E3D}" presName="hierChild4" presStyleCnt="0"/>
      <dgm:spPr/>
    </dgm:pt>
    <dgm:pt modelId="{5835AEFF-CB89-4E1D-AD4E-D616BFF907D6}" type="pres">
      <dgm:prSet presAssocID="{495CB15B-3237-480D-B489-90AF094B1E3D}" presName="hierChild5" presStyleCnt="0"/>
      <dgm:spPr/>
    </dgm:pt>
    <dgm:pt modelId="{1BD36BE1-C81D-4F8E-9D7C-7E2270779651}" type="pres">
      <dgm:prSet presAssocID="{C814B3B1-40AA-4B76-98CC-C1C9A472F296}" presName="Name37" presStyleLbl="parChTrans1D3" presStyleIdx="1" presStyleCnt="5"/>
      <dgm:spPr/>
      <dgm:t>
        <a:bodyPr/>
        <a:lstStyle/>
        <a:p>
          <a:endParaRPr lang="es-ES"/>
        </a:p>
      </dgm:t>
    </dgm:pt>
    <dgm:pt modelId="{C7C0B568-BEFB-4041-9F5D-68C7469CA333}" type="pres">
      <dgm:prSet presAssocID="{1BCB2510-886A-4978-8015-462F95477892}" presName="hierRoot2" presStyleCnt="0">
        <dgm:presLayoutVars>
          <dgm:hierBranch val="init"/>
        </dgm:presLayoutVars>
      </dgm:prSet>
      <dgm:spPr/>
    </dgm:pt>
    <dgm:pt modelId="{0B05C25A-A511-4A43-BB0E-9DE069CE423F}" type="pres">
      <dgm:prSet presAssocID="{1BCB2510-886A-4978-8015-462F95477892}" presName="rootComposite" presStyleCnt="0"/>
      <dgm:spPr/>
    </dgm:pt>
    <dgm:pt modelId="{A73874B9-E4E1-4B2A-93F6-8AD4AF5FC5A2}" type="pres">
      <dgm:prSet presAssocID="{1BCB2510-886A-4978-8015-462F95477892}" presName="rootText" presStyleLbl="node3" presStyleIdx="1" presStyleCnt="5">
        <dgm:presLayoutVars>
          <dgm:chPref val="3"/>
        </dgm:presLayoutVars>
      </dgm:prSet>
      <dgm:spPr/>
      <dgm:t>
        <a:bodyPr/>
        <a:lstStyle/>
        <a:p>
          <a:endParaRPr lang="es-ES"/>
        </a:p>
      </dgm:t>
    </dgm:pt>
    <dgm:pt modelId="{95CCD696-7776-4B37-8CBA-CC21496855F0}" type="pres">
      <dgm:prSet presAssocID="{1BCB2510-886A-4978-8015-462F95477892}" presName="rootConnector" presStyleLbl="node3" presStyleIdx="1" presStyleCnt="5"/>
      <dgm:spPr/>
      <dgm:t>
        <a:bodyPr/>
        <a:lstStyle/>
        <a:p>
          <a:endParaRPr lang="es-ES"/>
        </a:p>
      </dgm:t>
    </dgm:pt>
    <dgm:pt modelId="{C6C0F664-A18D-4E41-BB36-7DD762839765}" type="pres">
      <dgm:prSet presAssocID="{1BCB2510-886A-4978-8015-462F95477892}" presName="hierChild4" presStyleCnt="0"/>
      <dgm:spPr/>
    </dgm:pt>
    <dgm:pt modelId="{393C6D76-5D4F-4BBF-9C2C-F9326ABE9030}" type="pres">
      <dgm:prSet presAssocID="{1BCB2510-886A-4978-8015-462F95477892}" presName="hierChild5" presStyleCnt="0"/>
      <dgm:spPr/>
    </dgm:pt>
    <dgm:pt modelId="{D8A36BBD-27DA-4AA7-9C11-BCEE5DFF9556}" type="pres">
      <dgm:prSet presAssocID="{543C838D-1278-4327-954F-D224EA27B78B}" presName="Name37" presStyleLbl="parChTrans1D3" presStyleIdx="2" presStyleCnt="5"/>
      <dgm:spPr/>
      <dgm:t>
        <a:bodyPr/>
        <a:lstStyle/>
        <a:p>
          <a:endParaRPr lang="es-ES"/>
        </a:p>
      </dgm:t>
    </dgm:pt>
    <dgm:pt modelId="{02AB7181-5E02-4100-AA5E-2C2337239575}" type="pres">
      <dgm:prSet presAssocID="{F2907F94-937F-4860-B8BA-8DEA2A482E82}" presName="hierRoot2" presStyleCnt="0">
        <dgm:presLayoutVars>
          <dgm:hierBranch val="init"/>
        </dgm:presLayoutVars>
      </dgm:prSet>
      <dgm:spPr/>
    </dgm:pt>
    <dgm:pt modelId="{7C777458-8FB8-494A-B335-467F1A814B37}" type="pres">
      <dgm:prSet presAssocID="{F2907F94-937F-4860-B8BA-8DEA2A482E82}" presName="rootComposite" presStyleCnt="0"/>
      <dgm:spPr/>
    </dgm:pt>
    <dgm:pt modelId="{A2E02639-3076-49D1-9C48-1884D0F9A7AE}" type="pres">
      <dgm:prSet presAssocID="{F2907F94-937F-4860-B8BA-8DEA2A482E82}" presName="rootText" presStyleLbl="node3" presStyleIdx="2" presStyleCnt="5">
        <dgm:presLayoutVars>
          <dgm:chPref val="3"/>
        </dgm:presLayoutVars>
      </dgm:prSet>
      <dgm:spPr/>
      <dgm:t>
        <a:bodyPr/>
        <a:lstStyle/>
        <a:p>
          <a:endParaRPr lang="es-ES"/>
        </a:p>
      </dgm:t>
    </dgm:pt>
    <dgm:pt modelId="{3D2BB167-8F55-4D9C-9B97-A3FA58325749}" type="pres">
      <dgm:prSet presAssocID="{F2907F94-937F-4860-B8BA-8DEA2A482E82}" presName="rootConnector" presStyleLbl="node3" presStyleIdx="2" presStyleCnt="5"/>
      <dgm:spPr/>
      <dgm:t>
        <a:bodyPr/>
        <a:lstStyle/>
        <a:p>
          <a:endParaRPr lang="es-ES"/>
        </a:p>
      </dgm:t>
    </dgm:pt>
    <dgm:pt modelId="{682359AC-D4CB-4EB2-B683-CF1FFCD605C8}" type="pres">
      <dgm:prSet presAssocID="{F2907F94-937F-4860-B8BA-8DEA2A482E82}" presName="hierChild4" presStyleCnt="0"/>
      <dgm:spPr/>
    </dgm:pt>
    <dgm:pt modelId="{3CD93436-EF91-4170-AF32-9A2303CB4B9B}" type="pres">
      <dgm:prSet presAssocID="{F2907F94-937F-4860-B8BA-8DEA2A482E82}" presName="hierChild5" presStyleCnt="0"/>
      <dgm:spPr/>
    </dgm:pt>
    <dgm:pt modelId="{331BBC54-6673-4724-9154-C5F49FB24F29}" type="pres">
      <dgm:prSet presAssocID="{22BE5F14-A806-45B4-A704-508E87423800}" presName="hierChild5" presStyleCnt="0"/>
      <dgm:spPr/>
    </dgm:pt>
    <dgm:pt modelId="{8F8BE489-34D4-4968-9371-29F01741492E}" type="pres">
      <dgm:prSet presAssocID="{EA364B55-319C-45F8-BD6D-3EA5EA12AB76}" presName="Name37" presStyleLbl="parChTrans1D2" presStyleIdx="1" presStyleCnt="4"/>
      <dgm:spPr/>
      <dgm:t>
        <a:bodyPr/>
        <a:lstStyle/>
        <a:p>
          <a:endParaRPr lang="es-ES"/>
        </a:p>
      </dgm:t>
    </dgm:pt>
    <dgm:pt modelId="{1504FEF2-AE4B-4F34-88B4-9764917DE9B1}" type="pres">
      <dgm:prSet presAssocID="{840049E3-B764-4523-A470-AA06798BCE01}" presName="hierRoot2" presStyleCnt="0">
        <dgm:presLayoutVars>
          <dgm:hierBranch val="init"/>
        </dgm:presLayoutVars>
      </dgm:prSet>
      <dgm:spPr/>
    </dgm:pt>
    <dgm:pt modelId="{93061860-AAAF-4D15-BB47-69DB939145BB}" type="pres">
      <dgm:prSet presAssocID="{840049E3-B764-4523-A470-AA06798BCE01}" presName="rootComposite" presStyleCnt="0"/>
      <dgm:spPr/>
    </dgm:pt>
    <dgm:pt modelId="{31C72289-C8FD-420A-AF86-BA3396237150}" type="pres">
      <dgm:prSet presAssocID="{840049E3-B764-4523-A470-AA06798BCE01}" presName="rootText" presStyleLbl="node2" presStyleIdx="1" presStyleCnt="4">
        <dgm:presLayoutVars>
          <dgm:chPref val="3"/>
        </dgm:presLayoutVars>
      </dgm:prSet>
      <dgm:spPr/>
      <dgm:t>
        <a:bodyPr/>
        <a:lstStyle/>
        <a:p>
          <a:endParaRPr lang="es-ES"/>
        </a:p>
      </dgm:t>
    </dgm:pt>
    <dgm:pt modelId="{2F3892B4-BF41-4E36-872F-C523AAEF2589}" type="pres">
      <dgm:prSet presAssocID="{840049E3-B764-4523-A470-AA06798BCE01}" presName="rootConnector" presStyleLbl="node2" presStyleIdx="1" presStyleCnt="4"/>
      <dgm:spPr/>
      <dgm:t>
        <a:bodyPr/>
        <a:lstStyle/>
        <a:p>
          <a:endParaRPr lang="es-ES"/>
        </a:p>
      </dgm:t>
    </dgm:pt>
    <dgm:pt modelId="{70C52A4F-700F-4C13-922B-87E7A33D1258}" type="pres">
      <dgm:prSet presAssocID="{840049E3-B764-4523-A470-AA06798BCE01}" presName="hierChild4" presStyleCnt="0"/>
      <dgm:spPr/>
    </dgm:pt>
    <dgm:pt modelId="{837047E2-1308-4353-8A4D-3FAB0EB3F5C0}" type="pres">
      <dgm:prSet presAssocID="{840049E3-B764-4523-A470-AA06798BCE01}" presName="hierChild5" presStyleCnt="0"/>
      <dgm:spPr/>
    </dgm:pt>
    <dgm:pt modelId="{847596D0-A1EA-4E3C-B3DB-55459659945E}" type="pres">
      <dgm:prSet presAssocID="{7A40389B-40AC-4CA1-B8C9-02D3079438DE}" presName="Name37" presStyleLbl="parChTrans1D2" presStyleIdx="2" presStyleCnt="4"/>
      <dgm:spPr/>
      <dgm:t>
        <a:bodyPr/>
        <a:lstStyle/>
        <a:p>
          <a:endParaRPr lang="es-ES"/>
        </a:p>
      </dgm:t>
    </dgm:pt>
    <dgm:pt modelId="{C8063292-E556-4A2A-9AE0-64D41D9E0A93}" type="pres">
      <dgm:prSet presAssocID="{C04A0D47-E6CD-4212-8595-8CFC94C13CAD}" presName="hierRoot2" presStyleCnt="0">
        <dgm:presLayoutVars>
          <dgm:hierBranch val="init"/>
        </dgm:presLayoutVars>
      </dgm:prSet>
      <dgm:spPr/>
    </dgm:pt>
    <dgm:pt modelId="{EBC4D32A-F6D9-4745-90E6-5A4CC5A351C4}" type="pres">
      <dgm:prSet presAssocID="{C04A0D47-E6CD-4212-8595-8CFC94C13CAD}" presName="rootComposite" presStyleCnt="0"/>
      <dgm:spPr/>
    </dgm:pt>
    <dgm:pt modelId="{E47AD6DA-3DCF-45F4-9C9F-9CEC7BF3D333}" type="pres">
      <dgm:prSet presAssocID="{C04A0D47-E6CD-4212-8595-8CFC94C13CAD}" presName="rootText" presStyleLbl="node2" presStyleIdx="2" presStyleCnt="4">
        <dgm:presLayoutVars>
          <dgm:chPref val="3"/>
        </dgm:presLayoutVars>
      </dgm:prSet>
      <dgm:spPr/>
      <dgm:t>
        <a:bodyPr/>
        <a:lstStyle/>
        <a:p>
          <a:endParaRPr lang="es-ES"/>
        </a:p>
      </dgm:t>
    </dgm:pt>
    <dgm:pt modelId="{5050FA25-DFA0-479E-B68D-6CF45B27DA6A}" type="pres">
      <dgm:prSet presAssocID="{C04A0D47-E6CD-4212-8595-8CFC94C13CAD}" presName="rootConnector" presStyleLbl="node2" presStyleIdx="2" presStyleCnt="4"/>
      <dgm:spPr/>
      <dgm:t>
        <a:bodyPr/>
        <a:lstStyle/>
        <a:p>
          <a:endParaRPr lang="es-ES"/>
        </a:p>
      </dgm:t>
    </dgm:pt>
    <dgm:pt modelId="{73D2874A-99CD-4227-90A2-7A216D16B001}" type="pres">
      <dgm:prSet presAssocID="{C04A0D47-E6CD-4212-8595-8CFC94C13CAD}" presName="hierChild4" presStyleCnt="0"/>
      <dgm:spPr/>
    </dgm:pt>
    <dgm:pt modelId="{06F2A95F-13C0-49AC-8CB3-011BE069522D}" type="pres">
      <dgm:prSet presAssocID="{F869C97C-EF4A-42C1-9A49-6251063F3298}" presName="Name37" presStyleLbl="parChTrans1D3" presStyleIdx="3" presStyleCnt="5"/>
      <dgm:spPr/>
      <dgm:t>
        <a:bodyPr/>
        <a:lstStyle/>
        <a:p>
          <a:endParaRPr lang="es-ES"/>
        </a:p>
      </dgm:t>
    </dgm:pt>
    <dgm:pt modelId="{8797D483-007C-4317-BD9D-752958FC4FE0}" type="pres">
      <dgm:prSet presAssocID="{848D25BB-8756-4331-9248-B16995077B3E}" presName="hierRoot2" presStyleCnt="0">
        <dgm:presLayoutVars>
          <dgm:hierBranch val="init"/>
        </dgm:presLayoutVars>
      </dgm:prSet>
      <dgm:spPr/>
    </dgm:pt>
    <dgm:pt modelId="{7D2C292E-4BE3-4654-8335-B8C6B70B4017}" type="pres">
      <dgm:prSet presAssocID="{848D25BB-8756-4331-9248-B16995077B3E}" presName="rootComposite" presStyleCnt="0"/>
      <dgm:spPr/>
    </dgm:pt>
    <dgm:pt modelId="{6E416E0E-B9A8-4EFE-A810-A21EB46777F3}" type="pres">
      <dgm:prSet presAssocID="{848D25BB-8756-4331-9248-B16995077B3E}" presName="rootText" presStyleLbl="node3" presStyleIdx="3" presStyleCnt="5">
        <dgm:presLayoutVars>
          <dgm:chPref val="3"/>
        </dgm:presLayoutVars>
      </dgm:prSet>
      <dgm:spPr/>
      <dgm:t>
        <a:bodyPr/>
        <a:lstStyle/>
        <a:p>
          <a:endParaRPr lang="es-ES"/>
        </a:p>
      </dgm:t>
    </dgm:pt>
    <dgm:pt modelId="{102B04F6-611B-40D9-ABAB-945B119CAD01}" type="pres">
      <dgm:prSet presAssocID="{848D25BB-8756-4331-9248-B16995077B3E}" presName="rootConnector" presStyleLbl="node3" presStyleIdx="3" presStyleCnt="5"/>
      <dgm:spPr/>
      <dgm:t>
        <a:bodyPr/>
        <a:lstStyle/>
        <a:p>
          <a:endParaRPr lang="es-ES"/>
        </a:p>
      </dgm:t>
    </dgm:pt>
    <dgm:pt modelId="{0CB126D4-008F-49AC-9E6F-09DAAA086E67}" type="pres">
      <dgm:prSet presAssocID="{848D25BB-8756-4331-9248-B16995077B3E}" presName="hierChild4" presStyleCnt="0"/>
      <dgm:spPr/>
    </dgm:pt>
    <dgm:pt modelId="{73025D99-882C-4D5E-8417-761D35B63284}" type="pres">
      <dgm:prSet presAssocID="{77C1C013-09FE-4081-BA45-7CA9582999E5}" presName="Name37" presStyleLbl="parChTrans1D4" presStyleIdx="0" presStyleCnt="1"/>
      <dgm:spPr/>
      <dgm:t>
        <a:bodyPr/>
        <a:lstStyle/>
        <a:p>
          <a:endParaRPr lang="es-ES"/>
        </a:p>
      </dgm:t>
    </dgm:pt>
    <dgm:pt modelId="{C813FB00-30CE-4CDA-8DD8-7CC71DD3AB49}" type="pres">
      <dgm:prSet presAssocID="{96477394-C9D4-412E-A108-1D57F13EE944}" presName="hierRoot2" presStyleCnt="0">
        <dgm:presLayoutVars>
          <dgm:hierBranch val="init"/>
        </dgm:presLayoutVars>
      </dgm:prSet>
      <dgm:spPr/>
    </dgm:pt>
    <dgm:pt modelId="{07C3CE71-3192-4C5E-93EB-4861EA0151CA}" type="pres">
      <dgm:prSet presAssocID="{96477394-C9D4-412E-A108-1D57F13EE944}" presName="rootComposite" presStyleCnt="0"/>
      <dgm:spPr/>
    </dgm:pt>
    <dgm:pt modelId="{5C48AA2C-04C1-4E9B-98F8-824FCB77E9B0}" type="pres">
      <dgm:prSet presAssocID="{96477394-C9D4-412E-A108-1D57F13EE944}" presName="rootText" presStyleLbl="node4" presStyleIdx="0" presStyleCnt="1">
        <dgm:presLayoutVars>
          <dgm:chPref val="3"/>
        </dgm:presLayoutVars>
      </dgm:prSet>
      <dgm:spPr/>
      <dgm:t>
        <a:bodyPr/>
        <a:lstStyle/>
        <a:p>
          <a:endParaRPr lang="es-ES"/>
        </a:p>
      </dgm:t>
    </dgm:pt>
    <dgm:pt modelId="{EAA33DAA-AC69-4492-BF3F-A2A2082AB142}" type="pres">
      <dgm:prSet presAssocID="{96477394-C9D4-412E-A108-1D57F13EE944}" presName="rootConnector" presStyleLbl="node4" presStyleIdx="0" presStyleCnt="1"/>
      <dgm:spPr/>
      <dgm:t>
        <a:bodyPr/>
        <a:lstStyle/>
        <a:p>
          <a:endParaRPr lang="es-ES"/>
        </a:p>
      </dgm:t>
    </dgm:pt>
    <dgm:pt modelId="{A1337628-0838-48B9-9F4C-7BBC285769BB}" type="pres">
      <dgm:prSet presAssocID="{96477394-C9D4-412E-A108-1D57F13EE944}" presName="hierChild4" presStyleCnt="0"/>
      <dgm:spPr/>
    </dgm:pt>
    <dgm:pt modelId="{60056ED0-9C0C-4AF6-904E-CFD10A985B93}" type="pres">
      <dgm:prSet presAssocID="{96477394-C9D4-412E-A108-1D57F13EE944}" presName="hierChild5" presStyleCnt="0"/>
      <dgm:spPr/>
    </dgm:pt>
    <dgm:pt modelId="{2C806545-F1F4-4FF9-ACAF-45D70669F39E}" type="pres">
      <dgm:prSet presAssocID="{848D25BB-8756-4331-9248-B16995077B3E}" presName="hierChild5" presStyleCnt="0"/>
      <dgm:spPr/>
    </dgm:pt>
    <dgm:pt modelId="{FBE21D13-04E7-43D5-B8B6-C4216487F121}" type="pres">
      <dgm:prSet presAssocID="{B93F1B1E-B235-44E2-AC10-A2072C4B2714}" presName="Name37" presStyleLbl="parChTrans1D3" presStyleIdx="4" presStyleCnt="5"/>
      <dgm:spPr/>
      <dgm:t>
        <a:bodyPr/>
        <a:lstStyle/>
        <a:p>
          <a:endParaRPr lang="es-ES"/>
        </a:p>
      </dgm:t>
    </dgm:pt>
    <dgm:pt modelId="{0D26F774-37A5-450F-8751-67D30F36C355}" type="pres">
      <dgm:prSet presAssocID="{D20ACA68-7733-4221-AF28-5B3E505109B7}" presName="hierRoot2" presStyleCnt="0">
        <dgm:presLayoutVars>
          <dgm:hierBranch val="init"/>
        </dgm:presLayoutVars>
      </dgm:prSet>
      <dgm:spPr/>
    </dgm:pt>
    <dgm:pt modelId="{FED111D5-3AA1-4AA2-9C1C-2D99705E2D60}" type="pres">
      <dgm:prSet presAssocID="{D20ACA68-7733-4221-AF28-5B3E505109B7}" presName="rootComposite" presStyleCnt="0"/>
      <dgm:spPr/>
    </dgm:pt>
    <dgm:pt modelId="{93581941-5CC5-43CC-8AA1-A0B2EC5D5E25}" type="pres">
      <dgm:prSet presAssocID="{D20ACA68-7733-4221-AF28-5B3E505109B7}" presName="rootText" presStyleLbl="node3" presStyleIdx="4" presStyleCnt="5">
        <dgm:presLayoutVars>
          <dgm:chPref val="3"/>
        </dgm:presLayoutVars>
      </dgm:prSet>
      <dgm:spPr/>
      <dgm:t>
        <a:bodyPr/>
        <a:lstStyle/>
        <a:p>
          <a:endParaRPr lang="es-ES"/>
        </a:p>
      </dgm:t>
    </dgm:pt>
    <dgm:pt modelId="{AA9BF33B-377E-4EB2-9820-17A2E9631B28}" type="pres">
      <dgm:prSet presAssocID="{D20ACA68-7733-4221-AF28-5B3E505109B7}" presName="rootConnector" presStyleLbl="node3" presStyleIdx="4" presStyleCnt="5"/>
      <dgm:spPr/>
      <dgm:t>
        <a:bodyPr/>
        <a:lstStyle/>
        <a:p>
          <a:endParaRPr lang="es-ES"/>
        </a:p>
      </dgm:t>
    </dgm:pt>
    <dgm:pt modelId="{1E344555-624E-4E70-9C61-D638CA7F6F81}" type="pres">
      <dgm:prSet presAssocID="{D20ACA68-7733-4221-AF28-5B3E505109B7}" presName="hierChild4" presStyleCnt="0"/>
      <dgm:spPr/>
    </dgm:pt>
    <dgm:pt modelId="{1C774978-0CD5-4DB2-9E79-61CDC2934EDA}" type="pres">
      <dgm:prSet presAssocID="{D20ACA68-7733-4221-AF28-5B3E505109B7}" presName="hierChild5" presStyleCnt="0"/>
      <dgm:spPr/>
    </dgm:pt>
    <dgm:pt modelId="{F81828AA-64F2-4131-B99E-490C9CF3F1B9}" type="pres">
      <dgm:prSet presAssocID="{C04A0D47-E6CD-4212-8595-8CFC94C13CAD}" presName="hierChild5" presStyleCnt="0"/>
      <dgm:spPr/>
    </dgm:pt>
    <dgm:pt modelId="{0DF30CB8-9BA3-469F-B07C-9FD9F60C3493}" type="pres">
      <dgm:prSet presAssocID="{7A4A0E3F-59F1-45D8-810E-326ACB67D812}" presName="Name37" presStyleLbl="parChTrans1D2" presStyleIdx="3" presStyleCnt="4"/>
      <dgm:spPr/>
      <dgm:t>
        <a:bodyPr/>
        <a:lstStyle/>
        <a:p>
          <a:endParaRPr lang="es-ES"/>
        </a:p>
      </dgm:t>
    </dgm:pt>
    <dgm:pt modelId="{64F7B8DC-0484-4618-A20C-E899D4AD71E1}" type="pres">
      <dgm:prSet presAssocID="{BB192FAE-86FE-4EA7-AFD2-F9D265C35F7B}" presName="hierRoot2" presStyleCnt="0">
        <dgm:presLayoutVars>
          <dgm:hierBranch val="init"/>
        </dgm:presLayoutVars>
      </dgm:prSet>
      <dgm:spPr/>
    </dgm:pt>
    <dgm:pt modelId="{8CEB15A3-C20A-40F9-90AE-D572CEF4242A}" type="pres">
      <dgm:prSet presAssocID="{BB192FAE-86FE-4EA7-AFD2-F9D265C35F7B}" presName="rootComposite" presStyleCnt="0"/>
      <dgm:spPr/>
    </dgm:pt>
    <dgm:pt modelId="{8DC9469C-06DF-49DD-AD50-8B3DCBCACF3F}" type="pres">
      <dgm:prSet presAssocID="{BB192FAE-86FE-4EA7-AFD2-F9D265C35F7B}" presName="rootText" presStyleLbl="node2" presStyleIdx="3" presStyleCnt="4">
        <dgm:presLayoutVars>
          <dgm:chPref val="3"/>
        </dgm:presLayoutVars>
      </dgm:prSet>
      <dgm:spPr/>
      <dgm:t>
        <a:bodyPr/>
        <a:lstStyle/>
        <a:p>
          <a:endParaRPr lang="es-ES"/>
        </a:p>
      </dgm:t>
    </dgm:pt>
    <dgm:pt modelId="{354ADDA5-6126-47E0-B64D-ABCA6DB0759C}" type="pres">
      <dgm:prSet presAssocID="{BB192FAE-86FE-4EA7-AFD2-F9D265C35F7B}" presName="rootConnector" presStyleLbl="node2" presStyleIdx="3" presStyleCnt="4"/>
      <dgm:spPr/>
      <dgm:t>
        <a:bodyPr/>
        <a:lstStyle/>
        <a:p>
          <a:endParaRPr lang="es-ES"/>
        </a:p>
      </dgm:t>
    </dgm:pt>
    <dgm:pt modelId="{E0E432B9-98A7-4C67-85C6-7A2B3F6F584F}" type="pres">
      <dgm:prSet presAssocID="{BB192FAE-86FE-4EA7-AFD2-F9D265C35F7B}" presName="hierChild4" presStyleCnt="0"/>
      <dgm:spPr/>
    </dgm:pt>
    <dgm:pt modelId="{6982351B-2ADC-4961-A857-1AFE6E0434FB}" type="pres">
      <dgm:prSet presAssocID="{BB192FAE-86FE-4EA7-AFD2-F9D265C35F7B}" presName="hierChild5" presStyleCnt="0"/>
      <dgm:spPr/>
    </dgm:pt>
    <dgm:pt modelId="{36917D42-2476-4655-8063-356CF994BE9E}" type="pres">
      <dgm:prSet presAssocID="{546B28C6-36FC-439F-8846-3A69FD85B714}" presName="hierChild3" presStyleCnt="0"/>
      <dgm:spPr/>
    </dgm:pt>
  </dgm:ptLst>
  <dgm:cxnLst>
    <dgm:cxn modelId="{D93EAAB8-E17B-4BFA-8A55-C94A2CD43A38}" srcId="{546B28C6-36FC-439F-8846-3A69FD85B714}" destId="{BB192FAE-86FE-4EA7-AFD2-F9D265C35F7B}" srcOrd="3" destOrd="0" parTransId="{7A4A0E3F-59F1-45D8-810E-326ACB67D812}" sibTransId="{CF0C8E72-A10C-487D-AD8B-CF7FF7A407E6}"/>
    <dgm:cxn modelId="{5554BE52-F6C9-4EE5-A561-9E5FA3B56DB0}" type="presOf" srcId="{F40FD462-07F5-4DA8-9237-32804DBDF3AB}" destId="{8824EE05-893A-4074-A517-B97D67CDABF4}" srcOrd="0" destOrd="0" presId="urn:microsoft.com/office/officeart/2005/8/layout/orgChart1"/>
    <dgm:cxn modelId="{134F435B-A5BC-4B9D-B81F-013534E618A9}" type="presOf" srcId="{F869C97C-EF4A-42C1-9A49-6251063F3298}" destId="{06F2A95F-13C0-49AC-8CB3-011BE069522D}" srcOrd="0" destOrd="0" presId="urn:microsoft.com/office/officeart/2005/8/layout/orgChart1"/>
    <dgm:cxn modelId="{85135742-21F9-45AB-9B41-E969FA0405CF}" srcId="{546B28C6-36FC-439F-8846-3A69FD85B714}" destId="{840049E3-B764-4523-A470-AA06798BCE01}" srcOrd="1" destOrd="0" parTransId="{EA364B55-319C-45F8-BD6D-3EA5EA12AB76}" sibTransId="{E5CF022A-ABEF-4188-88C4-B33D49B10561}"/>
    <dgm:cxn modelId="{38A37A98-D8D4-46A0-9C14-A82502F3D58A}" type="presOf" srcId="{840049E3-B764-4523-A470-AA06798BCE01}" destId="{2F3892B4-BF41-4E36-872F-C523AAEF2589}" srcOrd="1" destOrd="0" presId="urn:microsoft.com/office/officeart/2005/8/layout/orgChart1"/>
    <dgm:cxn modelId="{988C70DA-7B37-4227-8AB0-E55EA11B9426}" srcId="{22BE5F14-A806-45B4-A704-508E87423800}" destId="{1BCB2510-886A-4978-8015-462F95477892}" srcOrd="1" destOrd="0" parTransId="{C814B3B1-40AA-4B76-98CC-C1C9A472F296}" sibTransId="{0F53D3FF-620C-497F-A05A-FE06DF4BF056}"/>
    <dgm:cxn modelId="{170809CA-077A-40FA-8480-3438C1E49B1E}" type="presOf" srcId="{848D25BB-8756-4331-9248-B16995077B3E}" destId="{102B04F6-611B-40D9-ABAB-945B119CAD01}" srcOrd="1" destOrd="0" presId="urn:microsoft.com/office/officeart/2005/8/layout/orgChart1"/>
    <dgm:cxn modelId="{5513DD8D-6CCB-4342-99E6-8148092AFC1C}" type="presOf" srcId="{1BCB2510-886A-4978-8015-462F95477892}" destId="{A73874B9-E4E1-4B2A-93F6-8AD4AF5FC5A2}" srcOrd="0" destOrd="0" presId="urn:microsoft.com/office/officeart/2005/8/layout/orgChart1"/>
    <dgm:cxn modelId="{0ECA436B-E275-4CA4-823B-C76DB55C7227}" type="presOf" srcId="{F2907F94-937F-4860-B8BA-8DEA2A482E82}" destId="{A2E02639-3076-49D1-9C48-1884D0F9A7AE}" srcOrd="0" destOrd="0" presId="urn:microsoft.com/office/officeart/2005/8/layout/orgChart1"/>
    <dgm:cxn modelId="{C5139D4E-3343-445E-B231-C22A51E039B5}" srcId="{C04A0D47-E6CD-4212-8595-8CFC94C13CAD}" destId="{848D25BB-8756-4331-9248-B16995077B3E}" srcOrd="0" destOrd="0" parTransId="{F869C97C-EF4A-42C1-9A49-6251063F3298}" sibTransId="{047C862F-CA4A-48A3-BD5C-E1EA44A3CE67}"/>
    <dgm:cxn modelId="{1952531F-D649-415C-888A-4DD856A1DB3B}" srcId="{848D25BB-8756-4331-9248-B16995077B3E}" destId="{96477394-C9D4-412E-A108-1D57F13EE944}" srcOrd="0" destOrd="0" parTransId="{77C1C013-09FE-4081-BA45-7CA9582999E5}" sibTransId="{66C9BC73-9E79-4761-8C2C-E7D49B74DB14}"/>
    <dgm:cxn modelId="{61772683-B001-483B-B52C-964AD1175E71}" type="presOf" srcId="{3D7270EC-6A9A-4A9D-866C-3AEF4EE397FB}" destId="{AD059868-26CF-4AAD-A336-A7A119C350CD}" srcOrd="0" destOrd="0" presId="urn:microsoft.com/office/officeart/2005/8/layout/orgChart1"/>
    <dgm:cxn modelId="{4E52E18C-E3D0-4E72-AE59-828BAE483F4C}" type="presOf" srcId="{22BE5F14-A806-45B4-A704-508E87423800}" destId="{8D2BB367-FDCD-41E6-862F-6CA4EDB91174}" srcOrd="1" destOrd="0" presId="urn:microsoft.com/office/officeart/2005/8/layout/orgChart1"/>
    <dgm:cxn modelId="{64F2F141-8BDA-44B4-B18B-939C3A050045}" type="presOf" srcId="{1BCB2510-886A-4978-8015-462F95477892}" destId="{95CCD696-7776-4B37-8CBA-CC21496855F0}" srcOrd="1" destOrd="0" presId="urn:microsoft.com/office/officeart/2005/8/layout/orgChart1"/>
    <dgm:cxn modelId="{7E501BB3-90C2-4346-B3A8-BB1413940D21}" type="presOf" srcId="{543C838D-1278-4327-954F-D224EA27B78B}" destId="{D8A36BBD-27DA-4AA7-9C11-BCEE5DFF9556}" srcOrd="0" destOrd="0" presId="urn:microsoft.com/office/officeart/2005/8/layout/orgChart1"/>
    <dgm:cxn modelId="{750DB4CE-FE64-45C6-96AD-7B01FE4106AC}" type="presOf" srcId="{C814B3B1-40AA-4B76-98CC-C1C9A472F296}" destId="{1BD36BE1-C81D-4F8E-9D7C-7E2270779651}" srcOrd="0" destOrd="0" presId="urn:microsoft.com/office/officeart/2005/8/layout/orgChart1"/>
    <dgm:cxn modelId="{7F26AE13-00BF-44CD-8962-3811F76651CF}" type="presOf" srcId="{D20ACA68-7733-4221-AF28-5B3E505109B7}" destId="{AA9BF33B-377E-4EB2-9820-17A2E9631B28}" srcOrd="1" destOrd="0" presId="urn:microsoft.com/office/officeart/2005/8/layout/orgChart1"/>
    <dgm:cxn modelId="{566F549A-52EB-4BB3-9B2F-A8DF002D41D6}" type="presOf" srcId="{C04A0D47-E6CD-4212-8595-8CFC94C13CAD}" destId="{5050FA25-DFA0-479E-B68D-6CF45B27DA6A}" srcOrd="1" destOrd="0" presId="urn:microsoft.com/office/officeart/2005/8/layout/orgChart1"/>
    <dgm:cxn modelId="{7FC15216-77C5-4904-8B92-703E482B28FE}" srcId="{546B28C6-36FC-439F-8846-3A69FD85B714}" destId="{22BE5F14-A806-45B4-A704-508E87423800}" srcOrd="0" destOrd="0" parTransId="{2DBD346C-32E4-4B16-B02B-370808C0CDDD}" sibTransId="{389002F3-F880-400B-8A3D-80D3271A4030}"/>
    <dgm:cxn modelId="{B1D137D5-4681-4593-A8DF-AA8A4ABA3652}" type="presOf" srcId="{7A4A0E3F-59F1-45D8-810E-326ACB67D812}" destId="{0DF30CB8-9BA3-469F-B07C-9FD9F60C3493}" srcOrd="0" destOrd="0" presId="urn:microsoft.com/office/officeart/2005/8/layout/orgChart1"/>
    <dgm:cxn modelId="{47681783-7162-4792-84A8-5F64CFF6CE49}" type="presOf" srcId="{546B28C6-36FC-439F-8846-3A69FD85B714}" destId="{4751CFB1-AD7B-4EAD-A1CD-CD3191020DFA}" srcOrd="1" destOrd="0" presId="urn:microsoft.com/office/officeart/2005/8/layout/orgChart1"/>
    <dgm:cxn modelId="{DF5889F8-DE94-47D4-BC65-F67250543826}" type="presOf" srcId="{546B28C6-36FC-439F-8846-3A69FD85B714}" destId="{A3D48861-55EB-4914-A655-771857A4BC40}" srcOrd="0" destOrd="0" presId="urn:microsoft.com/office/officeart/2005/8/layout/orgChart1"/>
    <dgm:cxn modelId="{1C1DE0B3-6BC3-48D8-9193-EFDC4BDE9549}" type="presOf" srcId="{96477394-C9D4-412E-A108-1D57F13EE944}" destId="{EAA33DAA-AC69-4492-BF3F-A2A2082AB142}" srcOrd="1" destOrd="0" presId="urn:microsoft.com/office/officeart/2005/8/layout/orgChart1"/>
    <dgm:cxn modelId="{3266C2C8-8F21-4853-9A7E-90C79E04DE11}" type="presOf" srcId="{F2907F94-937F-4860-B8BA-8DEA2A482E82}" destId="{3D2BB167-8F55-4D9C-9B97-A3FA58325749}" srcOrd="1" destOrd="0" presId="urn:microsoft.com/office/officeart/2005/8/layout/orgChart1"/>
    <dgm:cxn modelId="{DC1E37A6-303F-471F-9347-68589B9E56D3}" type="presOf" srcId="{22BE5F14-A806-45B4-A704-508E87423800}" destId="{7E6CCA98-FB0F-43AA-BDBB-355F132A7520}" srcOrd="0" destOrd="0" presId="urn:microsoft.com/office/officeart/2005/8/layout/orgChart1"/>
    <dgm:cxn modelId="{4ED9424C-FE89-4DAE-80B3-49E73F826A0C}" type="presOf" srcId="{495CB15B-3237-480D-B489-90AF094B1E3D}" destId="{1068E8E8-B8CE-4790-B7A5-2E034B6D0B0D}" srcOrd="0" destOrd="0" presId="urn:microsoft.com/office/officeart/2005/8/layout/orgChart1"/>
    <dgm:cxn modelId="{4F7CE0DA-9169-4722-B5CE-BC12BE346379}" type="presOf" srcId="{96477394-C9D4-412E-A108-1D57F13EE944}" destId="{5C48AA2C-04C1-4E9B-98F8-824FCB77E9B0}" srcOrd="0" destOrd="0" presId="urn:microsoft.com/office/officeart/2005/8/layout/orgChart1"/>
    <dgm:cxn modelId="{C96183A2-B91A-44F8-A80C-5F9F941926BC}" type="presOf" srcId="{495CB15B-3237-480D-B489-90AF094B1E3D}" destId="{DDABA828-D51C-482A-90F9-B0571EB88E1B}" srcOrd="1" destOrd="0" presId="urn:microsoft.com/office/officeart/2005/8/layout/orgChart1"/>
    <dgm:cxn modelId="{BAFA3F05-B78D-4FB3-9605-8EDB5FF3D731}" type="presOf" srcId="{C04A0D47-E6CD-4212-8595-8CFC94C13CAD}" destId="{E47AD6DA-3DCF-45F4-9C9F-9CEC7BF3D333}" srcOrd="0" destOrd="0" presId="urn:microsoft.com/office/officeart/2005/8/layout/orgChart1"/>
    <dgm:cxn modelId="{4AC25125-D634-43AA-BC19-E513E6883CEB}" type="presOf" srcId="{840049E3-B764-4523-A470-AA06798BCE01}" destId="{31C72289-C8FD-420A-AF86-BA3396237150}" srcOrd="0" destOrd="0" presId="urn:microsoft.com/office/officeart/2005/8/layout/orgChart1"/>
    <dgm:cxn modelId="{C7C54FA3-38C0-4616-8B1C-B57F66B3AF74}" type="presOf" srcId="{848D25BB-8756-4331-9248-B16995077B3E}" destId="{6E416E0E-B9A8-4EFE-A810-A21EB46777F3}" srcOrd="0" destOrd="0" presId="urn:microsoft.com/office/officeart/2005/8/layout/orgChart1"/>
    <dgm:cxn modelId="{D2338D87-B211-473E-8F2E-D93B2BCB116F}" srcId="{546B28C6-36FC-439F-8846-3A69FD85B714}" destId="{C04A0D47-E6CD-4212-8595-8CFC94C13CAD}" srcOrd="2" destOrd="0" parTransId="{7A40389B-40AC-4CA1-B8C9-02D3079438DE}" sibTransId="{14C07E4B-F006-4DFD-B936-DA8DA4D28A42}"/>
    <dgm:cxn modelId="{E1247C94-4701-4DDD-9F52-C3C0C4CB389E}" type="presOf" srcId="{BB192FAE-86FE-4EA7-AFD2-F9D265C35F7B}" destId="{354ADDA5-6126-47E0-B64D-ABCA6DB0759C}" srcOrd="1" destOrd="0" presId="urn:microsoft.com/office/officeart/2005/8/layout/orgChart1"/>
    <dgm:cxn modelId="{333BFD6F-4048-41E4-B0F6-AA68D69EBAF8}" type="presOf" srcId="{77C1C013-09FE-4081-BA45-7CA9582999E5}" destId="{73025D99-882C-4D5E-8417-761D35B63284}" srcOrd="0" destOrd="0" presId="urn:microsoft.com/office/officeart/2005/8/layout/orgChart1"/>
    <dgm:cxn modelId="{2C992A2F-9789-4F52-AD5B-8C87BFBF7B6E}" type="presOf" srcId="{BB192FAE-86FE-4EA7-AFD2-F9D265C35F7B}" destId="{8DC9469C-06DF-49DD-AD50-8B3DCBCACF3F}" srcOrd="0" destOrd="0" presId="urn:microsoft.com/office/officeart/2005/8/layout/orgChart1"/>
    <dgm:cxn modelId="{CB99CBD1-B639-4828-81B2-D4B456A2D19C}" type="presOf" srcId="{2DBD346C-32E4-4B16-B02B-370808C0CDDD}" destId="{C6AAA774-96B5-4605-BE07-242035584056}" srcOrd="0" destOrd="0" presId="urn:microsoft.com/office/officeart/2005/8/layout/orgChart1"/>
    <dgm:cxn modelId="{AC21D62B-97C1-4AB5-AD53-994CA8CE1D86}" srcId="{3D7270EC-6A9A-4A9D-866C-3AEF4EE397FB}" destId="{546B28C6-36FC-439F-8846-3A69FD85B714}" srcOrd="0" destOrd="0" parTransId="{60A20907-6DAB-43B9-BF41-92718E8C21C9}" sibTransId="{F6A437FD-C5DD-4F6F-8F85-21A8845A953E}"/>
    <dgm:cxn modelId="{252A7202-CC92-4832-BAB3-CCEEB0F7F5B0}" srcId="{C04A0D47-E6CD-4212-8595-8CFC94C13CAD}" destId="{D20ACA68-7733-4221-AF28-5B3E505109B7}" srcOrd="1" destOrd="0" parTransId="{B93F1B1E-B235-44E2-AC10-A2072C4B2714}" sibTransId="{5A8611D8-1D3D-4A30-B4DF-B0BD366EAA8C}"/>
    <dgm:cxn modelId="{896400A2-7B99-4B20-8A88-04550DAE9156}" srcId="{22BE5F14-A806-45B4-A704-508E87423800}" destId="{F2907F94-937F-4860-B8BA-8DEA2A482E82}" srcOrd="2" destOrd="0" parTransId="{543C838D-1278-4327-954F-D224EA27B78B}" sibTransId="{275F38BA-0BE9-45D8-AAA5-C8F943CED340}"/>
    <dgm:cxn modelId="{2D9DD96A-D6ED-4FFA-81CE-A4AA614F5B11}" type="presOf" srcId="{B93F1B1E-B235-44E2-AC10-A2072C4B2714}" destId="{FBE21D13-04E7-43D5-B8B6-C4216487F121}" srcOrd="0" destOrd="0" presId="urn:microsoft.com/office/officeart/2005/8/layout/orgChart1"/>
    <dgm:cxn modelId="{5E9E1BE9-CCA5-4518-B499-E691F965D7F3}" type="presOf" srcId="{D20ACA68-7733-4221-AF28-5B3E505109B7}" destId="{93581941-5CC5-43CC-8AA1-A0B2EC5D5E25}" srcOrd="0" destOrd="0" presId="urn:microsoft.com/office/officeart/2005/8/layout/orgChart1"/>
    <dgm:cxn modelId="{425C6835-BFEA-489C-AD50-7BB3B37F16B6}" type="presOf" srcId="{7A40389B-40AC-4CA1-B8C9-02D3079438DE}" destId="{847596D0-A1EA-4E3C-B3DB-55459659945E}" srcOrd="0" destOrd="0" presId="urn:microsoft.com/office/officeart/2005/8/layout/orgChart1"/>
    <dgm:cxn modelId="{08D08053-F6F8-43B9-B1C6-35694B27CCEE}" srcId="{22BE5F14-A806-45B4-A704-508E87423800}" destId="{495CB15B-3237-480D-B489-90AF094B1E3D}" srcOrd="0" destOrd="0" parTransId="{F40FD462-07F5-4DA8-9237-32804DBDF3AB}" sibTransId="{D4F9F2CD-141F-4C42-8AE9-FD37419717C2}"/>
    <dgm:cxn modelId="{077F00CC-4227-4144-BE7A-F15432648031}" type="presOf" srcId="{EA364B55-319C-45F8-BD6D-3EA5EA12AB76}" destId="{8F8BE489-34D4-4968-9371-29F01741492E}" srcOrd="0" destOrd="0" presId="urn:microsoft.com/office/officeart/2005/8/layout/orgChart1"/>
    <dgm:cxn modelId="{6CFAA2B0-1CDF-45C7-8CC9-F9585A101365}" type="presParOf" srcId="{AD059868-26CF-4AAD-A336-A7A119C350CD}" destId="{12739F47-6A11-4129-81D6-95B43D67E6B6}" srcOrd="0" destOrd="0" presId="urn:microsoft.com/office/officeart/2005/8/layout/orgChart1"/>
    <dgm:cxn modelId="{61CD0ABE-4DED-4371-9A03-2B0AAB2AF479}" type="presParOf" srcId="{12739F47-6A11-4129-81D6-95B43D67E6B6}" destId="{DCA72714-1969-4B96-8987-F1F70DBF51EF}" srcOrd="0" destOrd="0" presId="urn:microsoft.com/office/officeart/2005/8/layout/orgChart1"/>
    <dgm:cxn modelId="{EC7F48D8-C5AF-4ACF-976E-13ED87813FE6}" type="presParOf" srcId="{DCA72714-1969-4B96-8987-F1F70DBF51EF}" destId="{A3D48861-55EB-4914-A655-771857A4BC40}" srcOrd="0" destOrd="0" presId="urn:microsoft.com/office/officeart/2005/8/layout/orgChart1"/>
    <dgm:cxn modelId="{4A6D00E5-F791-43C0-A957-5BF4B06181C0}" type="presParOf" srcId="{DCA72714-1969-4B96-8987-F1F70DBF51EF}" destId="{4751CFB1-AD7B-4EAD-A1CD-CD3191020DFA}" srcOrd="1" destOrd="0" presId="urn:microsoft.com/office/officeart/2005/8/layout/orgChart1"/>
    <dgm:cxn modelId="{C38B3812-423B-4A9E-9BFC-5F5462BCFEC8}" type="presParOf" srcId="{12739F47-6A11-4129-81D6-95B43D67E6B6}" destId="{2C6A3751-75EC-4D91-B618-C5378A1876CD}" srcOrd="1" destOrd="0" presId="urn:microsoft.com/office/officeart/2005/8/layout/orgChart1"/>
    <dgm:cxn modelId="{35644740-4D78-4C7E-95DA-D3207222B401}" type="presParOf" srcId="{2C6A3751-75EC-4D91-B618-C5378A1876CD}" destId="{C6AAA774-96B5-4605-BE07-242035584056}" srcOrd="0" destOrd="0" presId="urn:microsoft.com/office/officeart/2005/8/layout/orgChart1"/>
    <dgm:cxn modelId="{1FCE6F6D-96AE-47B0-98D4-AD1619DBD4D9}" type="presParOf" srcId="{2C6A3751-75EC-4D91-B618-C5378A1876CD}" destId="{197DA3FB-12CB-48A9-A88A-F0CB8D3A98EC}" srcOrd="1" destOrd="0" presId="urn:microsoft.com/office/officeart/2005/8/layout/orgChart1"/>
    <dgm:cxn modelId="{C29FD24D-965D-494F-B5D2-3C2AD9ED3794}" type="presParOf" srcId="{197DA3FB-12CB-48A9-A88A-F0CB8D3A98EC}" destId="{B6F62BAC-9915-4445-8025-7FA05834FFBE}" srcOrd="0" destOrd="0" presId="urn:microsoft.com/office/officeart/2005/8/layout/orgChart1"/>
    <dgm:cxn modelId="{27C9F6BD-72CD-4B0B-ACF4-426DE0819494}" type="presParOf" srcId="{B6F62BAC-9915-4445-8025-7FA05834FFBE}" destId="{7E6CCA98-FB0F-43AA-BDBB-355F132A7520}" srcOrd="0" destOrd="0" presId="urn:microsoft.com/office/officeart/2005/8/layout/orgChart1"/>
    <dgm:cxn modelId="{B8BAA623-CC6D-4028-9CD7-34A3C249ECCB}" type="presParOf" srcId="{B6F62BAC-9915-4445-8025-7FA05834FFBE}" destId="{8D2BB367-FDCD-41E6-862F-6CA4EDB91174}" srcOrd="1" destOrd="0" presId="urn:microsoft.com/office/officeart/2005/8/layout/orgChart1"/>
    <dgm:cxn modelId="{019CE696-0CA7-4F6E-8530-0FC35E03C83C}" type="presParOf" srcId="{197DA3FB-12CB-48A9-A88A-F0CB8D3A98EC}" destId="{9DEEC6D7-FFEA-4941-940F-23F8F846273D}" srcOrd="1" destOrd="0" presId="urn:microsoft.com/office/officeart/2005/8/layout/orgChart1"/>
    <dgm:cxn modelId="{88041C5C-63DE-4F82-8E4B-763ACA87357E}" type="presParOf" srcId="{9DEEC6D7-FFEA-4941-940F-23F8F846273D}" destId="{8824EE05-893A-4074-A517-B97D67CDABF4}" srcOrd="0" destOrd="0" presId="urn:microsoft.com/office/officeart/2005/8/layout/orgChart1"/>
    <dgm:cxn modelId="{93FF279E-868D-40B4-9C02-DE4525F281F4}" type="presParOf" srcId="{9DEEC6D7-FFEA-4941-940F-23F8F846273D}" destId="{5E638711-4742-44BF-9550-D975A1F0D81B}" srcOrd="1" destOrd="0" presId="urn:microsoft.com/office/officeart/2005/8/layout/orgChart1"/>
    <dgm:cxn modelId="{0BC90A7B-C67C-4113-B267-FC55ACC7F9C9}" type="presParOf" srcId="{5E638711-4742-44BF-9550-D975A1F0D81B}" destId="{2445104B-3858-4E50-8683-D516C70AD5A9}" srcOrd="0" destOrd="0" presId="urn:microsoft.com/office/officeart/2005/8/layout/orgChart1"/>
    <dgm:cxn modelId="{DD07A11D-0BC5-4544-AA7D-F81569AAAF29}" type="presParOf" srcId="{2445104B-3858-4E50-8683-D516C70AD5A9}" destId="{1068E8E8-B8CE-4790-B7A5-2E034B6D0B0D}" srcOrd="0" destOrd="0" presId="urn:microsoft.com/office/officeart/2005/8/layout/orgChart1"/>
    <dgm:cxn modelId="{A989EB9C-D24A-4270-861A-B1151CC5F409}" type="presParOf" srcId="{2445104B-3858-4E50-8683-D516C70AD5A9}" destId="{DDABA828-D51C-482A-90F9-B0571EB88E1B}" srcOrd="1" destOrd="0" presId="urn:microsoft.com/office/officeart/2005/8/layout/orgChart1"/>
    <dgm:cxn modelId="{DBAC3C66-0B40-4A01-A7F3-50552EDC56F4}" type="presParOf" srcId="{5E638711-4742-44BF-9550-D975A1F0D81B}" destId="{BAC9D1B1-06CB-43A3-BBD8-78BE0B68D918}" srcOrd="1" destOrd="0" presId="urn:microsoft.com/office/officeart/2005/8/layout/orgChart1"/>
    <dgm:cxn modelId="{57D768EB-4306-4124-964D-E580A10CF549}" type="presParOf" srcId="{5E638711-4742-44BF-9550-D975A1F0D81B}" destId="{5835AEFF-CB89-4E1D-AD4E-D616BFF907D6}" srcOrd="2" destOrd="0" presId="urn:microsoft.com/office/officeart/2005/8/layout/orgChart1"/>
    <dgm:cxn modelId="{4CB360DD-DEDE-46B6-8E57-361273BDE204}" type="presParOf" srcId="{9DEEC6D7-FFEA-4941-940F-23F8F846273D}" destId="{1BD36BE1-C81D-4F8E-9D7C-7E2270779651}" srcOrd="2" destOrd="0" presId="urn:microsoft.com/office/officeart/2005/8/layout/orgChart1"/>
    <dgm:cxn modelId="{B92D9619-EC1F-493E-A9FA-B0502D804454}" type="presParOf" srcId="{9DEEC6D7-FFEA-4941-940F-23F8F846273D}" destId="{C7C0B568-BEFB-4041-9F5D-68C7469CA333}" srcOrd="3" destOrd="0" presId="urn:microsoft.com/office/officeart/2005/8/layout/orgChart1"/>
    <dgm:cxn modelId="{8F54C947-5D33-4DF5-81AB-0CDE4690D52B}" type="presParOf" srcId="{C7C0B568-BEFB-4041-9F5D-68C7469CA333}" destId="{0B05C25A-A511-4A43-BB0E-9DE069CE423F}" srcOrd="0" destOrd="0" presId="urn:microsoft.com/office/officeart/2005/8/layout/orgChart1"/>
    <dgm:cxn modelId="{7BEAF914-D407-40FE-946D-1D26AF8E81FC}" type="presParOf" srcId="{0B05C25A-A511-4A43-BB0E-9DE069CE423F}" destId="{A73874B9-E4E1-4B2A-93F6-8AD4AF5FC5A2}" srcOrd="0" destOrd="0" presId="urn:microsoft.com/office/officeart/2005/8/layout/orgChart1"/>
    <dgm:cxn modelId="{6688F1F1-4019-43B7-AC18-383FEC357E72}" type="presParOf" srcId="{0B05C25A-A511-4A43-BB0E-9DE069CE423F}" destId="{95CCD696-7776-4B37-8CBA-CC21496855F0}" srcOrd="1" destOrd="0" presId="urn:microsoft.com/office/officeart/2005/8/layout/orgChart1"/>
    <dgm:cxn modelId="{1FDFF6B1-39FF-4B2E-89D0-5C5DCEC72F76}" type="presParOf" srcId="{C7C0B568-BEFB-4041-9F5D-68C7469CA333}" destId="{C6C0F664-A18D-4E41-BB36-7DD762839765}" srcOrd="1" destOrd="0" presId="urn:microsoft.com/office/officeart/2005/8/layout/orgChart1"/>
    <dgm:cxn modelId="{45D1A111-D672-4715-A060-9C58888F8D60}" type="presParOf" srcId="{C7C0B568-BEFB-4041-9F5D-68C7469CA333}" destId="{393C6D76-5D4F-4BBF-9C2C-F9326ABE9030}" srcOrd="2" destOrd="0" presId="urn:microsoft.com/office/officeart/2005/8/layout/orgChart1"/>
    <dgm:cxn modelId="{8215FA96-CCC8-494B-A6C4-94CF5A65BA82}" type="presParOf" srcId="{9DEEC6D7-FFEA-4941-940F-23F8F846273D}" destId="{D8A36BBD-27DA-4AA7-9C11-BCEE5DFF9556}" srcOrd="4" destOrd="0" presId="urn:microsoft.com/office/officeart/2005/8/layout/orgChart1"/>
    <dgm:cxn modelId="{66783306-E294-45AD-B059-863F558590CD}" type="presParOf" srcId="{9DEEC6D7-FFEA-4941-940F-23F8F846273D}" destId="{02AB7181-5E02-4100-AA5E-2C2337239575}" srcOrd="5" destOrd="0" presId="urn:microsoft.com/office/officeart/2005/8/layout/orgChart1"/>
    <dgm:cxn modelId="{B1426EB4-E5B3-4CBE-BC94-6F7D8527E108}" type="presParOf" srcId="{02AB7181-5E02-4100-AA5E-2C2337239575}" destId="{7C777458-8FB8-494A-B335-467F1A814B37}" srcOrd="0" destOrd="0" presId="urn:microsoft.com/office/officeart/2005/8/layout/orgChart1"/>
    <dgm:cxn modelId="{B95329E8-FBC1-4487-9E11-AD2A63DF6B0E}" type="presParOf" srcId="{7C777458-8FB8-494A-B335-467F1A814B37}" destId="{A2E02639-3076-49D1-9C48-1884D0F9A7AE}" srcOrd="0" destOrd="0" presId="urn:microsoft.com/office/officeart/2005/8/layout/orgChart1"/>
    <dgm:cxn modelId="{E2F1B10E-976F-41AD-A7B6-85B62D535A76}" type="presParOf" srcId="{7C777458-8FB8-494A-B335-467F1A814B37}" destId="{3D2BB167-8F55-4D9C-9B97-A3FA58325749}" srcOrd="1" destOrd="0" presId="urn:microsoft.com/office/officeart/2005/8/layout/orgChart1"/>
    <dgm:cxn modelId="{5E0D4BDC-AAE7-48AC-B7F8-C5B300782AAC}" type="presParOf" srcId="{02AB7181-5E02-4100-AA5E-2C2337239575}" destId="{682359AC-D4CB-4EB2-B683-CF1FFCD605C8}" srcOrd="1" destOrd="0" presId="urn:microsoft.com/office/officeart/2005/8/layout/orgChart1"/>
    <dgm:cxn modelId="{A2E2860D-9175-4F77-B05D-DD1EC6EA1CDC}" type="presParOf" srcId="{02AB7181-5E02-4100-AA5E-2C2337239575}" destId="{3CD93436-EF91-4170-AF32-9A2303CB4B9B}" srcOrd="2" destOrd="0" presId="urn:microsoft.com/office/officeart/2005/8/layout/orgChart1"/>
    <dgm:cxn modelId="{C4DCCE2C-2224-4DAD-8087-41EA433950E2}" type="presParOf" srcId="{197DA3FB-12CB-48A9-A88A-F0CB8D3A98EC}" destId="{331BBC54-6673-4724-9154-C5F49FB24F29}" srcOrd="2" destOrd="0" presId="urn:microsoft.com/office/officeart/2005/8/layout/orgChart1"/>
    <dgm:cxn modelId="{AB93C8C4-F0D2-4825-BBA3-49DC41057669}" type="presParOf" srcId="{2C6A3751-75EC-4D91-B618-C5378A1876CD}" destId="{8F8BE489-34D4-4968-9371-29F01741492E}" srcOrd="2" destOrd="0" presId="urn:microsoft.com/office/officeart/2005/8/layout/orgChart1"/>
    <dgm:cxn modelId="{3976BB61-E8D6-4FC2-B390-9EE525BD0AD1}" type="presParOf" srcId="{2C6A3751-75EC-4D91-B618-C5378A1876CD}" destId="{1504FEF2-AE4B-4F34-88B4-9764917DE9B1}" srcOrd="3" destOrd="0" presId="urn:microsoft.com/office/officeart/2005/8/layout/orgChart1"/>
    <dgm:cxn modelId="{A7C21B64-E234-4CBA-A93E-9CBEE8831A84}" type="presParOf" srcId="{1504FEF2-AE4B-4F34-88B4-9764917DE9B1}" destId="{93061860-AAAF-4D15-BB47-69DB939145BB}" srcOrd="0" destOrd="0" presId="urn:microsoft.com/office/officeart/2005/8/layout/orgChart1"/>
    <dgm:cxn modelId="{581EF304-DAEE-411F-A4CE-99DA1B566B63}" type="presParOf" srcId="{93061860-AAAF-4D15-BB47-69DB939145BB}" destId="{31C72289-C8FD-420A-AF86-BA3396237150}" srcOrd="0" destOrd="0" presId="urn:microsoft.com/office/officeart/2005/8/layout/orgChart1"/>
    <dgm:cxn modelId="{3C836C57-8BD6-432D-ACB5-41FF57611B9B}" type="presParOf" srcId="{93061860-AAAF-4D15-BB47-69DB939145BB}" destId="{2F3892B4-BF41-4E36-872F-C523AAEF2589}" srcOrd="1" destOrd="0" presId="urn:microsoft.com/office/officeart/2005/8/layout/orgChart1"/>
    <dgm:cxn modelId="{787A248A-0930-49EA-8D0D-2F59DC6497C5}" type="presParOf" srcId="{1504FEF2-AE4B-4F34-88B4-9764917DE9B1}" destId="{70C52A4F-700F-4C13-922B-87E7A33D1258}" srcOrd="1" destOrd="0" presId="urn:microsoft.com/office/officeart/2005/8/layout/orgChart1"/>
    <dgm:cxn modelId="{1D10CB5D-CD1F-4D5C-A5D5-FBA17FA81216}" type="presParOf" srcId="{1504FEF2-AE4B-4F34-88B4-9764917DE9B1}" destId="{837047E2-1308-4353-8A4D-3FAB0EB3F5C0}" srcOrd="2" destOrd="0" presId="urn:microsoft.com/office/officeart/2005/8/layout/orgChart1"/>
    <dgm:cxn modelId="{AD9497FA-8370-4CFC-9C15-45F796E3F53E}" type="presParOf" srcId="{2C6A3751-75EC-4D91-B618-C5378A1876CD}" destId="{847596D0-A1EA-4E3C-B3DB-55459659945E}" srcOrd="4" destOrd="0" presId="urn:microsoft.com/office/officeart/2005/8/layout/orgChart1"/>
    <dgm:cxn modelId="{29FCA6E9-FAEB-42E8-B74D-3C0E93ABDF24}" type="presParOf" srcId="{2C6A3751-75EC-4D91-B618-C5378A1876CD}" destId="{C8063292-E556-4A2A-9AE0-64D41D9E0A93}" srcOrd="5" destOrd="0" presId="urn:microsoft.com/office/officeart/2005/8/layout/orgChart1"/>
    <dgm:cxn modelId="{328478CF-102C-462D-8DEE-A76ABA595089}" type="presParOf" srcId="{C8063292-E556-4A2A-9AE0-64D41D9E0A93}" destId="{EBC4D32A-F6D9-4745-90E6-5A4CC5A351C4}" srcOrd="0" destOrd="0" presId="urn:microsoft.com/office/officeart/2005/8/layout/orgChart1"/>
    <dgm:cxn modelId="{45C49065-2C4E-4F22-9340-A009094CE32B}" type="presParOf" srcId="{EBC4D32A-F6D9-4745-90E6-5A4CC5A351C4}" destId="{E47AD6DA-3DCF-45F4-9C9F-9CEC7BF3D333}" srcOrd="0" destOrd="0" presId="urn:microsoft.com/office/officeart/2005/8/layout/orgChart1"/>
    <dgm:cxn modelId="{BB0E1E3A-5AC1-4886-922A-DC928C02706E}" type="presParOf" srcId="{EBC4D32A-F6D9-4745-90E6-5A4CC5A351C4}" destId="{5050FA25-DFA0-479E-B68D-6CF45B27DA6A}" srcOrd="1" destOrd="0" presId="urn:microsoft.com/office/officeart/2005/8/layout/orgChart1"/>
    <dgm:cxn modelId="{8D78BD78-4805-471C-9811-8D266B67A44A}" type="presParOf" srcId="{C8063292-E556-4A2A-9AE0-64D41D9E0A93}" destId="{73D2874A-99CD-4227-90A2-7A216D16B001}" srcOrd="1" destOrd="0" presId="urn:microsoft.com/office/officeart/2005/8/layout/orgChart1"/>
    <dgm:cxn modelId="{2FE8D3F8-B291-4FEA-9E95-327038390C48}" type="presParOf" srcId="{73D2874A-99CD-4227-90A2-7A216D16B001}" destId="{06F2A95F-13C0-49AC-8CB3-011BE069522D}" srcOrd="0" destOrd="0" presId="urn:microsoft.com/office/officeart/2005/8/layout/orgChart1"/>
    <dgm:cxn modelId="{3454B99A-B9B2-4AC4-A6CA-231B4588CC34}" type="presParOf" srcId="{73D2874A-99CD-4227-90A2-7A216D16B001}" destId="{8797D483-007C-4317-BD9D-752958FC4FE0}" srcOrd="1" destOrd="0" presId="urn:microsoft.com/office/officeart/2005/8/layout/orgChart1"/>
    <dgm:cxn modelId="{E36B0D48-0FBB-4FC2-B3FB-434762D33EF8}" type="presParOf" srcId="{8797D483-007C-4317-BD9D-752958FC4FE0}" destId="{7D2C292E-4BE3-4654-8335-B8C6B70B4017}" srcOrd="0" destOrd="0" presId="urn:microsoft.com/office/officeart/2005/8/layout/orgChart1"/>
    <dgm:cxn modelId="{3817670D-C50C-423C-9ABF-487809BB0F02}" type="presParOf" srcId="{7D2C292E-4BE3-4654-8335-B8C6B70B4017}" destId="{6E416E0E-B9A8-4EFE-A810-A21EB46777F3}" srcOrd="0" destOrd="0" presId="urn:microsoft.com/office/officeart/2005/8/layout/orgChart1"/>
    <dgm:cxn modelId="{A80E9CEC-56AC-4068-9E0D-4EAF13F0F408}" type="presParOf" srcId="{7D2C292E-4BE3-4654-8335-B8C6B70B4017}" destId="{102B04F6-611B-40D9-ABAB-945B119CAD01}" srcOrd="1" destOrd="0" presId="urn:microsoft.com/office/officeart/2005/8/layout/orgChart1"/>
    <dgm:cxn modelId="{DB4D2CFA-41D6-4C92-8D0B-A5FBEBEB4276}" type="presParOf" srcId="{8797D483-007C-4317-BD9D-752958FC4FE0}" destId="{0CB126D4-008F-49AC-9E6F-09DAAA086E67}" srcOrd="1" destOrd="0" presId="urn:microsoft.com/office/officeart/2005/8/layout/orgChart1"/>
    <dgm:cxn modelId="{58D67ED5-2A4D-4841-8AAB-E05358878FAE}" type="presParOf" srcId="{0CB126D4-008F-49AC-9E6F-09DAAA086E67}" destId="{73025D99-882C-4D5E-8417-761D35B63284}" srcOrd="0" destOrd="0" presId="urn:microsoft.com/office/officeart/2005/8/layout/orgChart1"/>
    <dgm:cxn modelId="{C8821306-0E94-499C-92E6-5EACC354B74D}" type="presParOf" srcId="{0CB126D4-008F-49AC-9E6F-09DAAA086E67}" destId="{C813FB00-30CE-4CDA-8DD8-7CC71DD3AB49}" srcOrd="1" destOrd="0" presId="urn:microsoft.com/office/officeart/2005/8/layout/orgChart1"/>
    <dgm:cxn modelId="{1BD74CE2-7E84-47D5-BDC0-985AFC415CB7}" type="presParOf" srcId="{C813FB00-30CE-4CDA-8DD8-7CC71DD3AB49}" destId="{07C3CE71-3192-4C5E-93EB-4861EA0151CA}" srcOrd="0" destOrd="0" presId="urn:microsoft.com/office/officeart/2005/8/layout/orgChart1"/>
    <dgm:cxn modelId="{9FC60B3D-5253-4A24-BAB6-640F9BE28032}" type="presParOf" srcId="{07C3CE71-3192-4C5E-93EB-4861EA0151CA}" destId="{5C48AA2C-04C1-4E9B-98F8-824FCB77E9B0}" srcOrd="0" destOrd="0" presId="urn:microsoft.com/office/officeart/2005/8/layout/orgChart1"/>
    <dgm:cxn modelId="{23E2B2DA-0F26-4C91-A954-55055F8F7912}" type="presParOf" srcId="{07C3CE71-3192-4C5E-93EB-4861EA0151CA}" destId="{EAA33DAA-AC69-4492-BF3F-A2A2082AB142}" srcOrd="1" destOrd="0" presId="urn:microsoft.com/office/officeart/2005/8/layout/orgChart1"/>
    <dgm:cxn modelId="{D498D3EB-B083-49F0-9FD9-4F463D0059AA}" type="presParOf" srcId="{C813FB00-30CE-4CDA-8DD8-7CC71DD3AB49}" destId="{A1337628-0838-48B9-9F4C-7BBC285769BB}" srcOrd="1" destOrd="0" presId="urn:microsoft.com/office/officeart/2005/8/layout/orgChart1"/>
    <dgm:cxn modelId="{45CC0376-64F6-4FE2-9D45-C2D9C33D1750}" type="presParOf" srcId="{C813FB00-30CE-4CDA-8DD8-7CC71DD3AB49}" destId="{60056ED0-9C0C-4AF6-904E-CFD10A985B93}" srcOrd="2" destOrd="0" presId="urn:microsoft.com/office/officeart/2005/8/layout/orgChart1"/>
    <dgm:cxn modelId="{49E21644-A0CE-4155-B7ED-73D03DD801B1}" type="presParOf" srcId="{8797D483-007C-4317-BD9D-752958FC4FE0}" destId="{2C806545-F1F4-4FF9-ACAF-45D70669F39E}" srcOrd="2" destOrd="0" presId="urn:microsoft.com/office/officeart/2005/8/layout/orgChart1"/>
    <dgm:cxn modelId="{53FD5DAF-F556-4CD8-A75F-E26020F8EBEA}" type="presParOf" srcId="{73D2874A-99CD-4227-90A2-7A216D16B001}" destId="{FBE21D13-04E7-43D5-B8B6-C4216487F121}" srcOrd="2" destOrd="0" presId="urn:microsoft.com/office/officeart/2005/8/layout/orgChart1"/>
    <dgm:cxn modelId="{68174E7C-2F8A-4853-8D43-22BF5AFFDEE8}" type="presParOf" srcId="{73D2874A-99CD-4227-90A2-7A216D16B001}" destId="{0D26F774-37A5-450F-8751-67D30F36C355}" srcOrd="3" destOrd="0" presId="urn:microsoft.com/office/officeart/2005/8/layout/orgChart1"/>
    <dgm:cxn modelId="{E0A4EF03-3AEA-4563-BC45-250164B6D898}" type="presParOf" srcId="{0D26F774-37A5-450F-8751-67D30F36C355}" destId="{FED111D5-3AA1-4AA2-9C1C-2D99705E2D60}" srcOrd="0" destOrd="0" presId="urn:microsoft.com/office/officeart/2005/8/layout/orgChart1"/>
    <dgm:cxn modelId="{E5884604-119B-431E-A747-2A9C52FBDDE6}" type="presParOf" srcId="{FED111D5-3AA1-4AA2-9C1C-2D99705E2D60}" destId="{93581941-5CC5-43CC-8AA1-A0B2EC5D5E25}" srcOrd="0" destOrd="0" presId="urn:microsoft.com/office/officeart/2005/8/layout/orgChart1"/>
    <dgm:cxn modelId="{AE9414CE-2107-44DD-8575-BFA54AC06B9B}" type="presParOf" srcId="{FED111D5-3AA1-4AA2-9C1C-2D99705E2D60}" destId="{AA9BF33B-377E-4EB2-9820-17A2E9631B28}" srcOrd="1" destOrd="0" presId="urn:microsoft.com/office/officeart/2005/8/layout/orgChart1"/>
    <dgm:cxn modelId="{F73A5541-7B1A-4194-B4F7-98ECFD0BB106}" type="presParOf" srcId="{0D26F774-37A5-450F-8751-67D30F36C355}" destId="{1E344555-624E-4E70-9C61-D638CA7F6F81}" srcOrd="1" destOrd="0" presId="urn:microsoft.com/office/officeart/2005/8/layout/orgChart1"/>
    <dgm:cxn modelId="{48235F4B-3D5D-4944-AD9C-090EF6B42A63}" type="presParOf" srcId="{0D26F774-37A5-450F-8751-67D30F36C355}" destId="{1C774978-0CD5-4DB2-9E79-61CDC2934EDA}" srcOrd="2" destOrd="0" presId="urn:microsoft.com/office/officeart/2005/8/layout/orgChart1"/>
    <dgm:cxn modelId="{F28E75A2-98BB-4BD1-BAF4-73DD4F7D32CB}" type="presParOf" srcId="{C8063292-E556-4A2A-9AE0-64D41D9E0A93}" destId="{F81828AA-64F2-4131-B99E-490C9CF3F1B9}" srcOrd="2" destOrd="0" presId="urn:microsoft.com/office/officeart/2005/8/layout/orgChart1"/>
    <dgm:cxn modelId="{CE916E1D-3AF3-4BD2-BE95-F6AF1A624F1B}" type="presParOf" srcId="{2C6A3751-75EC-4D91-B618-C5378A1876CD}" destId="{0DF30CB8-9BA3-469F-B07C-9FD9F60C3493}" srcOrd="6" destOrd="0" presId="urn:microsoft.com/office/officeart/2005/8/layout/orgChart1"/>
    <dgm:cxn modelId="{626723E1-36E6-45D8-80F0-601DC6D5BAA7}" type="presParOf" srcId="{2C6A3751-75EC-4D91-B618-C5378A1876CD}" destId="{64F7B8DC-0484-4618-A20C-E899D4AD71E1}" srcOrd="7" destOrd="0" presId="urn:microsoft.com/office/officeart/2005/8/layout/orgChart1"/>
    <dgm:cxn modelId="{754E7988-A883-4166-ACAC-752802F090D9}" type="presParOf" srcId="{64F7B8DC-0484-4618-A20C-E899D4AD71E1}" destId="{8CEB15A3-C20A-40F9-90AE-D572CEF4242A}" srcOrd="0" destOrd="0" presId="urn:microsoft.com/office/officeart/2005/8/layout/orgChart1"/>
    <dgm:cxn modelId="{613BB9AB-EB3C-4754-A806-94F20019CB43}" type="presParOf" srcId="{8CEB15A3-C20A-40F9-90AE-D572CEF4242A}" destId="{8DC9469C-06DF-49DD-AD50-8B3DCBCACF3F}" srcOrd="0" destOrd="0" presId="urn:microsoft.com/office/officeart/2005/8/layout/orgChart1"/>
    <dgm:cxn modelId="{C7AC7F31-94CB-4FB6-8FA7-EF99052B6BBD}" type="presParOf" srcId="{8CEB15A3-C20A-40F9-90AE-D572CEF4242A}" destId="{354ADDA5-6126-47E0-B64D-ABCA6DB0759C}" srcOrd="1" destOrd="0" presId="urn:microsoft.com/office/officeart/2005/8/layout/orgChart1"/>
    <dgm:cxn modelId="{2A3057F3-76DA-4305-B5C8-1C644CBB468D}" type="presParOf" srcId="{64F7B8DC-0484-4618-A20C-E899D4AD71E1}" destId="{E0E432B9-98A7-4C67-85C6-7A2B3F6F584F}" srcOrd="1" destOrd="0" presId="urn:microsoft.com/office/officeart/2005/8/layout/orgChart1"/>
    <dgm:cxn modelId="{25F7A98F-3AC0-4172-BB7A-B4E8E089C5C2}" type="presParOf" srcId="{64F7B8DC-0484-4618-A20C-E899D4AD71E1}" destId="{6982351B-2ADC-4961-A857-1AFE6E0434FB}" srcOrd="2" destOrd="0" presId="urn:microsoft.com/office/officeart/2005/8/layout/orgChart1"/>
    <dgm:cxn modelId="{795B632B-A2BB-400C-9523-CF1E6B13CBED}" type="presParOf" srcId="{12739F47-6A11-4129-81D6-95B43D67E6B6}" destId="{36917D42-2476-4655-8063-356CF994BE9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43A6E-7A26-40FF-8993-4C9B7827139E}">
      <dsp:nvSpPr>
        <dsp:cNvPr id="0" name=""/>
        <dsp:cNvSpPr/>
      </dsp:nvSpPr>
      <dsp:spPr>
        <a:xfrm>
          <a:off x="0" y="9146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Semántica web en HTML 5</a:t>
          </a:r>
          <a:endParaRPr lang="es-ES" sz="1600" b="1" kern="1200" dirty="0">
            <a:solidFill>
              <a:schemeClr val="tx1"/>
            </a:solidFill>
            <a:effectLst/>
          </a:endParaRPr>
        </a:p>
      </dsp:txBody>
      <dsp:txXfrm>
        <a:off x="18734" y="110202"/>
        <a:ext cx="7781196" cy="346292"/>
      </dsp:txXfrm>
    </dsp:sp>
    <dsp:sp modelId="{E93704DB-329C-4A65-A73F-A8836AA5BE88}">
      <dsp:nvSpPr>
        <dsp:cNvPr id="0" name=""/>
        <dsp:cNvSpPr/>
      </dsp:nvSpPr>
      <dsp:spPr>
        <a:xfrm>
          <a:off x="0" y="52130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Maquetando con Bootstrap</a:t>
          </a:r>
          <a:endParaRPr lang="es-ES" sz="1600" b="1" kern="1200" dirty="0">
            <a:solidFill>
              <a:schemeClr val="tx1"/>
            </a:solidFill>
            <a:effectLst/>
          </a:endParaRPr>
        </a:p>
      </dsp:txBody>
      <dsp:txXfrm>
        <a:off x="18734" y="540042"/>
        <a:ext cx="7781196" cy="346292"/>
      </dsp:txXfrm>
    </dsp:sp>
    <dsp:sp modelId="{124AA44C-99ED-4546-A6A5-040EEFE04639}">
      <dsp:nvSpPr>
        <dsp:cNvPr id="0" name=""/>
        <dsp:cNvSpPr/>
      </dsp:nvSpPr>
      <dsp:spPr>
        <a:xfrm>
          <a:off x="0" y="95114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Fundamentos y buenas practicas en JavaScript</a:t>
          </a:r>
          <a:endParaRPr lang="es-ES" sz="1600" b="1" kern="1200" dirty="0">
            <a:solidFill>
              <a:schemeClr val="tx1"/>
            </a:solidFill>
            <a:effectLst/>
          </a:endParaRPr>
        </a:p>
      </dsp:txBody>
      <dsp:txXfrm>
        <a:off x="18734" y="969882"/>
        <a:ext cx="7781196" cy="346292"/>
      </dsp:txXfrm>
    </dsp:sp>
    <dsp:sp modelId="{FB29BEEF-1793-4DB7-AA91-BA257627C119}">
      <dsp:nvSpPr>
        <dsp:cNvPr id="0" name=""/>
        <dsp:cNvSpPr/>
      </dsp:nvSpPr>
      <dsp:spPr>
        <a:xfrm>
          <a:off x="0" y="138098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Patrones de diseño en JavaScript, Ajax y RxJS</a:t>
          </a:r>
          <a:endParaRPr lang="es-ES" sz="1600" b="1" kern="1200" dirty="0">
            <a:solidFill>
              <a:schemeClr val="tx1"/>
            </a:solidFill>
            <a:effectLst/>
          </a:endParaRPr>
        </a:p>
      </dsp:txBody>
      <dsp:txXfrm>
        <a:off x="18734" y="1399722"/>
        <a:ext cx="7781196" cy="346292"/>
      </dsp:txXfrm>
    </dsp:sp>
    <dsp:sp modelId="{9703346B-A412-4975-A4C4-FB43E71F238C}">
      <dsp:nvSpPr>
        <dsp:cNvPr id="0" name=""/>
        <dsp:cNvSpPr/>
      </dsp:nvSpPr>
      <dsp:spPr>
        <a:xfrm>
          <a:off x="0" y="181082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TypeScript</a:t>
          </a:r>
          <a:endParaRPr lang="es-ES" sz="1600" b="1" kern="1200" dirty="0">
            <a:solidFill>
              <a:schemeClr val="tx1"/>
            </a:solidFill>
            <a:effectLst/>
          </a:endParaRPr>
        </a:p>
      </dsp:txBody>
      <dsp:txXfrm>
        <a:off x="18734" y="1829562"/>
        <a:ext cx="7781196" cy="346292"/>
      </dsp:txXfrm>
    </dsp:sp>
    <dsp:sp modelId="{9A55B369-3FB4-4198-9F0D-1A54D3A55580}">
      <dsp:nvSpPr>
        <dsp:cNvPr id="0" name=""/>
        <dsp:cNvSpPr/>
      </dsp:nvSpPr>
      <dsp:spPr>
        <a:xfrm>
          <a:off x="0" y="224066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Angular: Getting </a:t>
          </a:r>
          <a:r>
            <a:rPr lang="es-ES" sz="1600" b="1" kern="1200" dirty="0" err="1" smtClean="0">
              <a:solidFill>
                <a:schemeClr val="tx1"/>
              </a:solidFill>
              <a:effectLst/>
            </a:rPr>
            <a:t>started</a:t>
          </a:r>
          <a:endParaRPr lang="es-ES" sz="1600" b="1" kern="1200" dirty="0">
            <a:solidFill>
              <a:schemeClr val="tx1"/>
            </a:solidFill>
            <a:effectLst/>
          </a:endParaRPr>
        </a:p>
      </dsp:txBody>
      <dsp:txXfrm>
        <a:off x="18734" y="2259402"/>
        <a:ext cx="7781196" cy="346292"/>
      </dsp:txXfrm>
    </dsp:sp>
    <dsp:sp modelId="{D881C07F-A8A0-4C91-BA48-5F951D275A75}">
      <dsp:nvSpPr>
        <dsp:cNvPr id="0" name=""/>
        <dsp:cNvSpPr/>
      </dsp:nvSpPr>
      <dsp:spPr>
        <a:xfrm>
          <a:off x="0" y="267050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Angular: Trabajando con componentes, servicios y routing.</a:t>
          </a:r>
          <a:endParaRPr lang="es-ES" sz="1600" b="1" kern="1200" dirty="0">
            <a:solidFill>
              <a:schemeClr val="tx1"/>
            </a:solidFill>
            <a:effectLst/>
          </a:endParaRPr>
        </a:p>
      </dsp:txBody>
      <dsp:txXfrm>
        <a:off x="18734" y="2689242"/>
        <a:ext cx="7781196" cy="346292"/>
      </dsp:txXfrm>
    </dsp:sp>
    <dsp:sp modelId="{D63E8EC5-6E1D-4ABA-B0D9-39DB0688C256}">
      <dsp:nvSpPr>
        <dsp:cNvPr id="0" name=""/>
        <dsp:cNvSpPr/>
      </dsp:nvSpPr>
      <dsp:spPr>
        <a:xfrm>
          <a:off x="0" y="310034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Angular: Servicios avanzados y módulos.</a:t>
          </a:r>
          <a:endParaRPr lang="es-ES" sz="1600" b="1" kern="1200" dirty="0">
            <a:solidFill>
              <a:schemeClr val="tx1"/>
            </a:solidFill>
            <a:effectLst/>
          </a:endParaRPr>
        </a:p>
      </dsp:txBody>
      <dsp:txXfrm>
        <a:off x="18734" y="3119082"/>
        <a:ext cx="7781196" cy="346292"/>
      </dsp:txXfrm>
    </dsp:sp>
    <dsp:sp modelId="{D1E77AB3-DFAD-4F90-88DC-A8D01DC119DF}">
      <dsp:nvSpPr>
        <dsp:cNvPr id="0" name=""/>
        <dsp:cNvSpPr/>
      </dsp:nvSpPr>
      <dsp:spPr>
        <a:xfrm>
          <a:off x="0" y="353018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Angular: Formularios, Directivas y pipes</a:t>
          </a:r>
          <a:endParaRPr lang="es-ES" sz="1600" b="1" kern="1200" dirty="0">
            <a:solidFill>
              <a:schemeClr val="tx1"/>
            </a:solidFill>
            <a:effectLst/>
          </a:endParaRPr>
        </a:p>
      </dsp:txBody>
      <dsp:txXfrm>
        <a:off x="18734" y="3548922"/>
        <a:ext cx="7781196" cy="346292"/>
      </dsp:txXfrm>
    </dsp:sp>
    <dsp:sp modelId="{BA4CEB48-0E52-4086-B04B-039BCB3D0971}">
      <dsp:nvSpPr>
        <dsp:cNvPr id="0" name=""/>
        <dsp:cNvSpPr/>
      </dsp:nvSpPr>
      <dsp:spPr>
        <a:xfrm>
          <a:off x="0" y="3960028"/>
          <a:ext cx="7818664" cy="383760"/>
        </a:xfrm>
        <a:prstGeom prst="roundRect">
          <a:avLst/>
        </a:prstGeom>
        <a:solidFill>
          <a:schemeClr val="accent1">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1" kern="1200" dirty="0" smtClean="0">
              <a:solidFill>
                <a:schemeClr val="tx1"/>
              </a:solidFill>
              <a:effectLst/>
            </a:rPr>
            <a:t>Angular: </a:t>
          </a:r>
          <a:r>
            <a:rPr lang="es-ES" sz="1600" b="1" kern="1200" dirty="0" err="1" smtClean="0">
              <a:solidFill>
                <a:schemeClr val="tx1"/>
              </a:solidFill>
              <a:effectLst/>
            </a:rPr>
            <a:t>Frameworks</a:t>
          </a:r>
          <a:r>
            <a:rPr lang="es-ES" sz="1600" b="1" kern="1200" dirty="0" smtClean="0">
              <a:solidFill>
                <a:schemeClr val="tx1"/>
              </a:solidFill>
              <a:effectLst/>
            </a:rPr>
            <a:t> UI</a:t>
          </a:r>
          <a:endParaRPr lang="es-ES" sz="1600" b="1" kern="1200" dirty="0">
            <a:solidFill>
              <a:schemeClr val="tx1"/>
            </a:solidFill>
            <a:effectLst/>
          </a:endParaRPr>
        </a:p>
      </dsp:txBody>
      <dsp:txXfrm>
        <a:off x="18734" y="3978762"/>
        <a:ext cx="7781196"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0E1CD-8021-4F1C-97CA-7260AB82EAAC}" type="datetimeFigureOut">
              <a:rPr lang="es-ES" smtClean="0"/>
              <a:t>11/02/2019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4BF03-CDCC-4D17-A144-5BBD76C81E58}" type="slidenum">
              <a:rPr lang="es-ES" smtClean="0"/>
              <a:t>‹Nº›</a:t>
            </a:fld>
            <a:endParaRPr lang="es-ES"/>
          </a:p>
        </p:txBody>
      </p:sp>
    </p:spTree>
    <p:extLst>
      <p:ext uri="{BB962C8B-B14F-4D97-AF65-F5344CB8AC3E}">
        <p14:creationId xmlns:p14="http://schemas.microsoft.com/office/powerpoint/2010/main" val="23464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a:t>
            </a:fld>
            <a:endParaRPr lang="es-ES"/>
          </a:p>
        </p:txBody>
      </p:sp>
    </p:spTree>
    <p:extLst>
      <p:ext uri="{BB962C8B-B14F-4D97-AF65-F5344CB8AC3E}">
        <p14:creationId xmlns:p14="http://schemas.microsoft.com/office/powerpoint/2010/main" val="172442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a:t>
            </a:fld>
            <a:endParaRPr lang="es-ES"/>
          </a:p>
        </p:txBody>
      </p:sp>
    </p:spTree>
    <p:extLst>
      <p:ext uri="{BB962C8B-B14F-4D97-AF65-F5344CB8AC3E}">
        <p14:creationId xmlns:p14="http://schemas.microsoft.com/office/powerpoint/2010/main" val="25476456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103</a:t>
            </a:fld>
            <a:endParaRPr lang="es-ES"/>
          </a:p>
        </p:txBody>
      </p:sp>
    </p:spTree>
    <p:extLst>
      <p:ext uri="{BB962C8B-B14F-4D97-AF65-F5344CB8AC3E}">
        <p14:creationId xmlns:p14="http://schemas.microsoft.com/office/powerpoint/2010/main" val="5600976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104</a:t>
            </a:fld>
            <a:endParaRPr lang="es-ES"/>
          </a:p>
        </p:txBody>
      </p:sp>
    </p:spTree>
    <p:extLst>
      <p:ext uri="{BB962C8B-B14F-4D97-AF65-F5344CB8AC3E}">
        <p14:creationId xmlns:p14="http://schemas.microsoft.com/office/powerpoint/2010/main" val="3421645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105</a:t>
            </a:fld>
            <a:endParaRPr lang="es-ES"/>
          </a:p>
        </p:txBody>
      </p:sp>
    </p:spTree>
    <p:extLst>
      <p:ext uri="{BB962C8B-B14F-4D97-AF65-F5344CB8AC3E}">
        <p14:creationId xmlns:p14="http://schemas.microsoft.com/office/powerpoint/2010/main" val="29342549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106</a:t>
            </a:fld>
            <a:endParaRPr lang="es-ES"/>
          </a:p>
        </p:txBody>
      </p:sp>
    </p:spTree>
    <p:extLst>
      <p:ext uri="{BB962C8B-B14F-4D97-AF65-F5344CB8AC3E}">
        <p14:creationId xmlns:p14="http://schemas.microsoft.com/office/powerpoint/2010/main" val="19143718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107</a:t>
            </a:fld>
            <a:endParaRPr lang="es-ES"/>
          </a:p>
        </p:txBody>
      </p:sp>
    </p:spTree>
    <p:extLst>
      <p:ext uri="{BB962C8B-B14F-4D97-AF65-F5344CB8AC3E}">
        <p14:creationId xmlns:p14="http://schemas.microsoft.com/office/powerpoint/2010/main" val="7194433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108</a:t>
            </a:fld>
            <a:endParaRPr lang="es-ES"/>
          </a:p>
        </p:txBody>
      </p:sp>
    </p:spTree>
    <p:extLst>
      <p:ext uri="{BB962C8B-B14F-4D97-AF65-F5344CB8AC3E}">
        <p14:creationId xmlns:p14="http://schemas.microsoft.com/office/powerpoint/2010/main" val="2470560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109</a:t>
            </a:fld>
            <a:endParaRPr lang="es-ES"/>
          </a:p>
        </p:txBody>
      </p:sp>
    </p:spTree>
    <p:extLst>
      <p:ext uri="{BB962C8B-B14F-4D97-AF65-F5344CB8AC3E}">
        <p14:creationId xmlns:p14="http://schemas.microsoft.com/office/powerpoint/2010/main" val="12524468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110</a:t>
            </a:fld>
            <a:endParaRPr lang="es-ES"/>
          </a:p>
        </p:txBody>
      </p:sp>
    </p:spTree>
    <p:extLst>
      <p:ext uri="{BB962C8B-B14F-4D97-AF65-F5344CB8AC3E}">
        <p14:creationId xmlns:p14="http://schemas.microsoft.com/office/powerpoint/2010/main" val="16083234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111</a:t>
            </a:fld>
            <a:endParaRPr lang="es-ES"/>
          </a:p>
        </p:txBody>
      </p:sp>
    </p:spTree>
    <p:extLst>
      <p:ext uri="{BB962C8B-B14F-4D97-AF65-F5344CB8AC3E}">
        <p14:creationId xmlns:p14="http://schemas.microsoft.com/office/powerpoint/2010/main" val="204212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112</a:t>
            </a:fld>
            <a:endParaRPr lang="es-ES"/>
          </a:p>
        </p:txBody>
      </p:sp>
    </p:spTree>
    <p:extLst>
      <p:ext uri="{BB962C8B-B14F-4D97-AF65-F5344CB8AC3E}">
        <p14:creationId xmlns:p14="http://schemas.microsoft.com/office/powerpoint/2010/main" val="2398136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a:t>
            </a:fld>
            <a:endParaRPr lang="es-ES"/>
          </a:p>
        </p:txBody>
      </p:sp>
    </p:spTree>
    <p:extLst>
      <p:ext uri="{BB962C8B-B14F-4D97-AF65-F5344CB8AC3E}">
        <p14:creationId xmlns:p14="http://schemas.microsoft.com/office/powerpoint/2010/main" val="26408590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113</a:t>
            </a:fld>
            <a:endParaRPr lang="es-ES"/>
          </a:p>
        </p:txBody>
      </p:sp>
    </p:spTree>
    <p:extLst>
      <p:ext uri="{BB962C8B-B14F-4D97-AF65-F5344CB8AC3E}">
        <p14:creationId xmlns:p14="http://schemas.microsoft.com/office/powerpoint/2010/main" val="37073091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114</a:t>
            </a:fld>
            <a:endParaRPr lang="es-ES"/>
          </a:p>
        </p:txBody>
      </p:sp>
    </p:spTree>
    <p:extLst>
      <p:ext uri="{BB962C8B-B14F-4D97-AF65-F5344CB8AC3E}">
        <p14:creationId xmlns:p14="http://schemas.microsoft.com/office/powerpoint/2010/main" val="2394958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115</a:t>
            </a:fld>
            <a:endParaRPr lang="es-ES"/>
          </a:p>
        </p:txBody>
      </p:sp>
    </p:spTree>
    <p:extLst>
      <p:ext uri="{BB962C8B-B14F-4D97-AF65-F5344CB8AC3E}">
        <p14:creationId xmlns:p14="http://schemas.microsoft.com/office/powerpoint/2010/main" val="18216876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116</a:t>
            </a:fld>
            <a:endParaRPr lang="es-ES"/>
          </a:p>
        </p:txBody>
      </p:sp>
    </p:spTree>
    <p:extLst>
      <p:ext uri="{BB962C8B-B14F-4D97-AF65-F5344CB8AC3E}">
        <p14:creationId xmlns:p14="http://schemas.microsoft.com/office/powerpoint/2010/main" val="26636720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117</a:t>
            </a:fld>
            <a:endParaRPr lang="es-ES"/>
          </a:p>
        </p:txBody>
      </p:sp>
    </p:spTree>
    <p:extLst>
      <p:ext uri="{BB962C8B-B14F-4D97-AF65-F5344CB8AC3E}">
        <p14:creationId xmlns:p14="http://schemas.microsoft.com/office/powerpoint/2010/main" val="829428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118</a:t>
            </a:fld>
            <a:endParaRPr lang="es-ES"/>
          </a:p>
        </p:txBody>
      </p:sp>
    </p:spTree>
    <p:extLst>
      <p:ext uri="{BB962C8B-B14F-4D97-AF65-F5344CB8AC3E}">
        <p14:creationId xmlns:p14="http://schemas.microsoft.com/office/powerpoint/2010/main" val="28712551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119</a:t>
            </a:fld>
            <a:endParaRPr lang="es-ES"/>
          </a:p>
        </p:txBody>
      </p:sp>
    </p:spTree>
    <p:extLst>
      <p:ext uri="{BB962C8B-B14F-4D97-AF65-F5344CB8AC3E}">
        <p14:creationId xmlns:p14="http://schemas.microsoft.com/office/powerpoint/2010/main" val="13453521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120</a:t>
            </a:fld>
            <a:endParaRPr lang="es-ES"/>
          </a:p>
        </p:txBody>
      </p:sp>
    </p:spTree>
    <p:extLst>
      <p:ext uri="{BB962C8B-B14F-4D97-AF65-F5344CB8AC3E}">
        <p14:creationId xmlns:p14="http://schemas.microsoft.com/office/powerpoint/2010/main" val="5969288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121</a:t>
            </a:fld>
            <a:endParaRPr lang="es-ES"/>
          </a:p>
        </p:txBody>
      </p:sp>
    </p:spTree>
    <p:extLst>
      <p:ext uri="{BB962C8B-B14F-4D97-AF65-F5344CB8AC3E}">
        <p14:creationId xmlns:p14="http://schemas.microsoft.com/office/powerpoint/2010/main" val="11927717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122</a:t>
            </a:fld>
            <a:endParaRPr lang="es-ES"/>
          </a:p>
        </p:txBody>
      </p:sp>
    </p:spTree>
    <p:extLst>
      <p:ext uri="{BB962C8B-B14F-4D97-AF65-F5344CB8AC3E}">
        <p14:creationId xmlns:p14="http://schemas.microsoft.com/office/powerpoint/2010/main" val="398577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a:t>
            </a:fld>
            <a:endParaRPr lang="es-ES"/>
          </a:p>
        </p:txBody>
      </p:sp>
    </p:spTree>
    <p:extLst>
      <p:ext uri="{BB962C8B-B14F-4D97-AF65-F5344CB8AC3E}">
        <p14:creationId xmlns:p14="http://schemas.microsoft.com/office/powerpoint/2010/main" val="34947251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123</a:t>
            </a:fld>
            <a:endParaRPr lang="es-ES"/>
          </a:p>
        </p:txBody>
      </p:sp>
    </p:spTree>
    <p:extLst>
      <p:ext uri="{BB962C8B-B14F-4D97-AF65-F5344CB8AC3E}">
        <p14:creationId xmlns:p14="http://schemas.microsoft.com/office/powerpoint/2010/main" val="28634743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124</a:t>
            </a:fld>
            <a:endParaRPr lang="es-ES"/>
          </a:p>
        </p:txBody>
      </p:sp>
    </p:spTree>
    <p:extLst>
      <p:ext uri="{BB962C8B-B14F-4D97-AF65-F5344CB8AC3E}">
        <p14:creationId xmlns:p14="http://schemas.microsoft.com/office/powerpoint/2010/main" val="14083872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125</a:t>
            </a:fld>
            <a:endParaRPr lang="es-ES"/>
          </a:p>
        </p:txBody>
      </p:sp>
    </p:spTree>
    <p:extLst>
      <p:ext uri="{BB962C8B-B14F-4D97-AF65-F5344CB8AC3E}">
        <p14:creationId xmlns:p14="http://schemas.microsoft.com/office/powerpoint/2010/main" val="5228917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126</a:t>
            </a:fld>
            <a:endParaRPr lang="es-ES"/>
          </a:p>
        </p:txBody>
      </p:sp>
    </p:spTree>
    <p:extLst>
      <p:ext uri="{BB962C8B-B14F-4D97-AF65-F5344CB8AC3E}">
        <p14:creationId xmlns:p14="http://schemas.microsoft.com/office/powerpoint/2010/main" val="23344512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127</a:t>
            </a:fld>
            <a:endParaRPr lang="es-ES"/>
          </a:p>
        </p:txBody>
      </p:sp>
    </p:spTree>
    <p:extLst>
      <p:ext uri="{BB962C8B-B14F-4D97-AF65-F5344CB8AC3E}">
        <p14:creationId xmlns:p14="http://schemas.microsoft.com/office/powerpoint/2010/main" val="14760540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128</a:t>
            </a:fld>
            <a:endParaRPr lang="es-ES"/>
          </a:p>
        </p:txBody>
      </p:sp>
    </p:spTree>
    <p:extLst>
      <p:ext uri="{BB962C8B-B14F-4D97-AF65-F5344CB8AC3E}">
        <p14:creationId xmlns:p14="http://schemas.microsoft.com/office/powerpoint/2010/main" val="119206952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129</a:t>
            </a:fld>
            <a:endParaRPr lang="es-ES"/>
          </a:p>
        </p:txBody>
      </p:sp>
    </p:spTree>
    <p:extLst>
      <p:ext uri="{BB962C8B-B14F-4D97-AF65-F5344CB8AC3E}">
        <p14:creationId xmlns:p14="http://schemas.microsoft.com/office/powerpoint/2010/main" val="21952027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130</a:t>
            </a:fld>
            <a:endParaRPr lang="es-ES"/>
          </a:p>
        </p:txBody>
      </p:sp>
    </p:spTree>
    <p:extLst>
      <p:ext uri="{BB962C8B-B14F-4D97-AF65-F5344CB8AC3E}">
        <p14:creationId xmlns:p14="http://schemas.microsoft.com/office/powerpoint/2010/main" val="750036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131</a:t>
            </a:fld>
            <a:endParaRPr lang="es-ES"/>
          </a:p>
        </p:txBody>
      </p:sp>
    </p:spTree>
    <p:extLst>
      <p:ext uri="{BB962C8B-B14F-4D97-AF65-F5344CB8AC3E}">
        <p14:creationId xmlns:p14="http://schemas.microsoft.com/office/powerpoint/2010/main" val="20283262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132</a:t>
            </a:fld>
            <a:endParaRPr lang="es-ES"/>
          </a:p>
        </p:txBody>
      </p:sp>
    </p:spTree>
    <p:extLst>
      <p:ext uri="{BB962C8B-B14F-4D97-AF65-F5344CB8AC3E}">
        <p14:creationId xmlns:p14="http://schemas.microsoft.com/office/powerpoint/2010/main" val="10373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a:t>
            </a:fld>
            <a:endParaRPr lang="es-ES"/>
          </a:p>
        </p:txBody>
      </p:sp>
    </p:spTree>
    <p:extLst>
      <p:ext uri="{BB962C8B-B14F-4D97-AF65-F5344CB8AC3E}">
        <p14:creationId xmlns:p14="http://schemas.microsoft.com/office/powerpoint/2010/main" val="37570311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133</a:t>
            </a:fld>
            <a:endParaRPr lang="es-ES"/>
          </a:p>
        </p:txBody>
      </p:sp>
    </p:spTree>
    <p:extLst>
      <p:ext uri="{BB962C8B-B14F-4D97-AF65-F5344CB8AC3E}">
        <p14:creationId xmlns:p14="http://schemas.microsoft.com/office/powerpoint/2010/main" val="39278266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134</a:t>
            </a:fld>
            <a:endParaRPr lang="es-ES"/>
          </a:p>
        </p:txBody>
      </p:sp>
    </p:spTree>
    <p:extLst>
      <p:ext uri="{BB962C8B-B14F-4D97-AF65-F5344CB8AC3E}">
        <p14:creationId xmlns:p14="http://schemas.microsoft.com/office/powerpoint/2010/main" val="303441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135</a:t>
            </a:fld>
            <a:endParaRPr lang="es-ES"/>
          </a:p>
        </p:txBody>
      </p:sp>
    </p:spTree>
    <p:extLst>
      <p:ext uri="{BB962C8B-B14F-4D97-AF65-F5344CB8AC3E}">
        <p14:creationId xmlns:p14="http://schemas.microsoft.com/office/powerpoint/2010/main" val="1672259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136</a:t>
            </a:fld>
            <a:endParaRPr lang="es-ES"/>
          </a:p>
        </p:txBody>
      </p:sp>
    </p:spTree>
    <p:extLst>
      <p:ext uri="{BB962C8B-B14F-4D97-AF65-F5344CB8AC3E}">
        <p14:creationId xmlns:p14="http://schemas.microsoft.com/office/powerpoint/2010/main" val="15569351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137</a:t>
            </a:fld>
            <a:endParaRPr lang="es-ES"/>
          </a:p>
        </p:txBody>
      </p:sp>
    </p:spTree>
    <p:extLst>
      <p:ext uri="{BB962C8B-B14F-4D97-AF65-F5344CB8AC3E}">
        <p14:creationId xmlns:p14="http://schemas.microsoft.com/office/powerpoint/2010/main" val="1995573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138</a:t>
            </a:fld>
            <a:endParaRPr lang="es-ES"/>
          </a:p>
        </p:txBody>
      </p:sp>
    </p:spTree>
    <p:extLst>
      <p:ext uri="{BB962C8B-B14F-4D97-AF65-F5344CB8AC3E}">
        <p14:creationId xmlns:p14="http://schemas.microsoft.com/office/powerpoint/2010/main" val="40867611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139</a:t>
            </a:fld>
            <a:endParaRPr lang="es-ES"/>
          </a:p>
        </p:txBody>
      </p:sp>
    </p:spTree>
    <p:extLst>
      <p:ext uri="{BB962C8B-B14F-4D97-AF65-F5344CB8AC3E}">
        <p14:creationId xmlns:p14="http://schemas.microsoft.com/office/powerpoint/2010/main" val="16085082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140</a:t>
            </a:fld>
            <a:endParaRPr lang="es-ES"/>
          </a:p>
        </p:txBody>
      </p:sp>
    </p:spTree>
    <p:extLst>
      <p:ext uri="{BB962C8B-B14F-4D97-AF65-F5344CB8AC3E}">
        <p14:creationId xmlns:p14="http://schemas.microsoft.com/office/powerpoint/2010/main" val="35985620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smtClean="0"/>
              <a:t>Explicar que el</a:t>
            </a:r>
            <a:r>
              <a:rPr lang="es-ES" baseline="0" dirty="0" smtClean="0"/>
              <a:t> lugar correcto para hacer peticiones son los servicios.</a:t>
            </a:r>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141</a:t>
            </a:fld>
            <a:endParaRPr lang="es-ES"/>
          </a:p>
        </p:txBody>
      </p:sp>
    </p:spTree>
    <p:extLst>
      <p:ext uri="{BB962C8B-B14F-4D97-AF65-F5344CB8AC3E}">
        <p14:creationId xmlns:p14="http://schemas.microsoft.com/office/powerpoint/2010/main" val="17876647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Explicar que el</a:t>
            </a:r>
            <a:r>
              <a:rPr lang="es-ES" baseline="0" dirty="0" smtClean="0"/>
              <a:t> lugar correcto para hacer peticiones son los servicios.</a:t>
            </a:r>
            <a:endParaRPr lang="es-ES" dirty="0" smtClean="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142</a:t>
            </a:fld>
            <a:endParaRPr lang="es-ES"/>
          </a:p>
        </p:txBody>
      </p:sp>
    </p:spTree>
    <p:extLst>
      <p:ext uri="{BB962C8B-B14F-4D97-AF65-F5344CB8AC3E}">
        <p14:creationId xmlns:p14="http://schemas.microsoft.com/office/powerpoint/2010/main" val="421207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17</a:t>
            </a:fld>
            <a:endParaRPr lang="es-ES"/>
          </a:p>
        </p:txBody>
      </p:sp>
    </p:spTree>
    <p:extLst>
      <p:ext uri="{BB962C8B-B14F-4D97-AF65-F5344CB8AC3E}">
        <p14:creationId xmlns:p14="http://schemas.microsoft.com/office/powerpoint/2010/main" val="29952006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Explicar que el</a:t>
            </a:r>
            <a:r>
              <a:rPr lang="es-ES" baseline="0" dirty="0" smtClean="0"/>
              <a:t> lugar correcto para hacer peticiones son los servicios.</a:t>
            </a:r>
            <a:endParaRPr lang="es-ES" dirty="0" smtClean="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143</a:t>
            </a:fld>
            <a:endParaRPr lang="es-ES"/>
          </a:p>
        </p:txBody>
      </p:sp>
    </p:spTree>
    <p:extLst>
      <p:ext uri="{BB962C8B-B14F-4D97-AF65-F5344CB8AC3E}">
        <p14:creationId xmlns:p14="http://schemas.microsoft.com/office/powerpoint/2010/main" val="34681774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144</a:t>
            </a:fld>
            <a:endParaRPr lang="es-ES"/>
          </a:p>
        </p:txBody>
      </p:sp>
    </p:spTree>
    <p:extLst>
      <p:ext uri="{BB962C8B-B14F-4D97-AF65-F5344CB8AC3E}">
        <p14:creationId xmlns:p14="http://schemas.microsoft.com/office/powerpoint/2010/main" val="38906252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145</a:t>
            </a:fld>
            <a:endParaRPr lang="es-ES"/>
          </a:p>
        </p:txBody>
      </p:sp>
    </p:spTree>
    <p:extLst>
      <p:ext uri="{BB962C8B-B14F-4D97-AF65-F5344CB8AC3E}">
        <p14:creationId xmlns:p14="http://schemas.microsoft.com/office/powerpoint/2010/main" val="1711196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146</a:t>
            </a:fld>
            <a:endParaRPr lang="es-ES"/>
          </a:p>
        </p:txBody>
      </p:sp>
    </p:spTree>
    <p:extLst>
      <p:ext uri="{BB962C8B-B14F-4D97-AF65-F5344CB8AC3E}">
        <p14:creationId xmlns:p14="http://schemas.microsoft.com/office/powerpoint/2010/main" val="32112851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147</a:t>
            </a:fld>
            <a:endParaRPr lang="es-ES"/>
          </a:p>
        </p:txBody>
      </p:sp>
    </p:spTree>
    <p:extLst>
      <p:ext uri="{BB962C8B-B14F-4D97-AF65-F5344CB8AC3E}">
        <p14:creationId xmlns:p14="http://schemas.microsoft.com/office/powerpoint/2010/main" val="7825410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148</a:t>
            </a:fld>
            <a:endParaRPr lang="es-ES"/>
          </a:p>
        </p:txBody>
      </p:sp>
    </p:spTree>
    <p:extLst>
      <p:ext uri="{BB962C8B-B14F-4D97-AF65-F5344CB8AC3E}">
        <p14:creationId xmlns:p14="http://schemas.microsoft.com/office/powerpoint/2010/main" val="2369488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149</a:t>
            </a:fld>
            <a:endParaRPr lang="es-ES"/>
          </a:p>
        </p:txBody>
      </p:sp>
    </p:spTree>
    <p:extLst>
      <p:ext uri="{BB962C8B-B14F-4D97-AF65-F5344CB8AC3E}">
        <p14:creationId xmlns:p14="http://schemas.microsoft.com/office/powerpoint/2010/main" val="9922988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150</a:t>
            </a:fld>
            <a:endParaRPr lang="es-ES"/>
          </a:p>
        </p:txBody>
      </p:sp>
    </p:spTree>
    <p:extLst>
      <p:ext uri="{BB962C8B-B14F-4D97-AF65-F5344CB8AC3E}">
        <p14:creationId xmlns:p14="http://schemas.microsoft.com/office/powerpoint/2010/main" val="13064138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151</a:t>
            </a:fld>
            <a:endParaRPr lang="es-ES"/>
          </a:p>
        </p:txBody>
      </p:sp>
    </p:spTree>
    <p:extLst>
      <p:ext uri="{BB962C8B-B14F-4D97-AF65-F5344CB8AC3E}">
        <p14:creationId xmlns:p14="http://schemas.microsoft.com/office/powerpoint/2010/main" val="35332497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152</a:t>
            </a:fld>
            <a:endParaRPr lang="es-ES"/>
          </a:p>
        </p:txBody>
      </p:sp>
    </p:spTree>
    <p:extLst>
      <p:ext uri="{BB962C8B-B14F-4D97-AF65-F5344CB8AC3E}">
        <p14:creationId xmlns:p14="http://schemas.microsoft.com/office/powerpoint/2010/main" val="93270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18</a:t>
            </a:fld>
            <a:endParaRPr lang="es-ES"/>
          </a:p>
        </p:txBody>
      </p:sp>
    </p:spTree>
    <p:extLst>
      <p:ext uri="{BB962C8B-B14F-4D97-AF65-F5344CB8AC3E}">
        <p14:creationId xmlns:p14="http://schemas.microsoft.com/office/powerpoint/2010/main" val="31319145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153</a:t>
            </a:fld>
            <a:endParaRPr lang="es-ES"/>
          </a:p>
        </p:txBody>
      </p:sp>
    </p:spTree>
    <p:extLst>
      <p:ext uri="{BB962C8B-B14F-4D97-AF65-F5344CB8AC3E}">
        <p14:creationId xmlns:p14="http://schemas.microsoft.com/office/powerpoint/2010/main" val="8711338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154</a:t>
            </a:fld>
            <a:endParaRPr lang="es-ES"/>
          </a:p>
        </p:txBody>
      </p:sp>
    </p:spTree>
    <p:extLst>
      <p:ext uri="{BB962C8B-B14F-4D97-AF65-F5344CB8AC3E}">
        <p14:creationId xmlns:p14="http://schemas.microsoft.com/office/powerpoint/2010/main" val="66314356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155</a:t>
            </a:fld>
            <a:endParaRPr lang="es-ES"/>
          </a:p>
        </p:txBody>
      </p:sp>
    </p:spTree>
    <p:extLst>
      <p:ext uri="{BB962C8B-B14F-4D97-AF65-F5344CB8AC3E}">
        <p14:creationId xmlns:p14="http://schemas.microsoft.com/office/powerpoint/2010/main" val="11561062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156</a:t>
            </a:fld>
            <a:endParaRPr lang="es-ES"/>
          </a:p>
        </p:txBody>
      </p:sp>
    </p:spTree>
    <p:extLst>
      <p:ext uri="{BB962C8B-B14F-4D97-AF65-F5344CB8AC3E}">
        <p14:creationId xmlns:p14="http://schemas.microsoft.com/office/powerpoint/2010/main" val="7397228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157</a:t>
            </a:fld>
            <a:endParaRPr lang="es-ES"/>
          </a:p>
        </p:txBody>
      </p:sp>
    </p:spTree>
    <p:extLst>
      <p:ext uri="{BB962C8B-B14F-4D97-AF65-F5344CB8AC3E}">
        <p14:creationId xmlns:p14="http://schemas.microsoft.com/office/powerpoint/2010/main" val="301122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158</a:t>
            </a:fld>
            <a:endParaRPr lang="es-ES"/>
          </a:p>
        </p:txBody>
      </p:sp>
    </p:spTree>
    <p:extLst>
      <p:ext uri="{BB962C8B-B14F-4D97-AF65-F5344CB8AC3E}">
        <p14:creationId xmlns:p14="http://schemas.microsoft.com/office/powerpoint/2010/main" val="3956339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159</a:t>
            </a:fld>
            <a:endParaRPr lang="es-ES"/>
          </a:p>
        </p:txBody>
      </p:sp>
    </p:spTree>
    <p:extLst>
      <p:ext uri="{BB962C8B-B14F-4D97-AF65-F5344CB8AC3E}">
        <p14:creationId xmlns:p14="http://schemas.microsoft.com/office/powerpoint/2010/main" val="35645694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160</a:t>
            </a:fld>
            <a:endParaRPr lang="es-ES"/>
          </a:p>
        </p:txBody>
      </p:sp>
    </p:spTree>
    <p:extLst>
      <p:ext uri="{BB962C8B-B14F-4D97-AF65-F5344CB8AC3E}">
        <p14:creationId xmlns:p14="http://schemas.microsoft.com/office/powerpoint/2010/main" val="32021367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161</a:t>
            </a:fld>
            <a:endParaRPr lang="es-ES"/>
          </a:p>
        </p:txBody>
      </p:sp>
    </p:spTree>
    <p:extLst>
      <p:ext uri="{BB962C8B-B14F-4D97-AF65-F5344CB8AC3E}">
        <p14:creationId xmlns:p14="http://schemas.microsoft.com/office/powerpoint/2010/main" val="38682398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162</a:t>
            </a:fld>
            <a:endParaRPr lang="es-ES"/>
          </a:p>
        </p:txBody>
      </p:sp>
    </p:spTree>
    <p:extLst>
      <p:ext uri="{BB962C8B-B14F-4D97-AF65-F5344CB8AC3E}">
        <p14:creationId xmlns:p14="http://schemas.microsoft.com/office/powerpoint/2010/main" val="111669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19</a:t>
            </a:fld>
            <a:endParaRPr lang="es-ES"/>
          </a:p>
        </p:txBody>
      </p:sp>
    </p:spTree>
    <p:extLst>
      <p:ext uri="{BB962C8B-B14F-4D97-AF65-F5344CB8AC3E}">
        <p14:creationId xmlns:p14="http://schemas.microsoft.com/office/powerpoint/2010/main" val="5466958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163</a:t>
            </a:fld>
            <a:endParaRPr lang="es-ES"/>
          </a:p>
        </p:txBody>
      </p:sp>
    </p:spTree>
    <p:extLst>
      <p:ext uri="{BB962C8B-B14F-4D97-AF65-F5344CB8AC3E}">
        <p14:creationId xmlns:p14="http://schemas.microsoft.com/office/powerpoint/2010/main" val="4094321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164</a:t>
            </a:fld>
            <a:endParaRPr lang="es-ES"/>
          </a:p>
        </p:txBody>
      </p:sp>
    </p:spTree>
    <p:extLst>
      <p:ext uri="{BB962C8B-B14F-4D97-AF65-F5344CB8AC3E}">
        <p14:creationId xmlns:p14="http://schemas.microsoft.com/office/powerpoint/2010/main" val="22352247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165</a:t>
            </a:fld>
            <a:endParaRPr lang="es-ES"/>
          </a:p>
        </p:txBody>
      </p:sp>
    </p:spTree>
    <p:extLst>
      <p:ext uri="{BB962C8B-B14F-4D97-AF65-F5344CB8AC3E}">
        <p14:creationId xmlns:p14="http://schemas.microsoft.com/office/powerpoint/2010/main" val="3624882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166</a:t>
            </a:fld>
            <a:endParaRPr lang="es-ES"/>
          </a:p>
        </p:txBody>
      </p:sp>
    </p:spTree>
    <p:extLst>
      <p:ext uri="{BB962C8B-B14F-4D97-AF65-F5344CB8AC3E}">
        <p14:creationId xmlns:p14="http://schemas.microsoft.com/office/powerpoint/2010/main" val="597800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20</a:t>
            </a:fld>
            <a:endParaRPr lang="es-ES"/>
          </a:p>
        </p:txBody>
      </p:sp>
    </p:spTree>
    <p:extLst>
      <p:ext uri="{BB962C8B-B14F-4D97-AF65-F5344CB8AC3E}">
        <p14:creationId xmlns:p14="http://schemas.microsoft.com/office/powerpoint/2010/main" val="2480555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21</a:t>
            </a:fld>
            <a:endParaRPr lang="es-ES"/>
          </a:p>
        </p:txBody>
      </p:sp>
    </p:spTree>
    <p:extLst>
      <p:ext uri="{BB962C8B-B14F-4D97-AF65-F5344CB8AC3E}">
        <p14:creationId xmlns:p14="http://schemas.microsoft.com/office/powerpoint/2010/main" val="3679372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22</a:t>
            </a:fld>
            <a:endParaRPr lang="es-ES"/>
          </a:p>
        </p:txBody>
      </p:sp>
    </p:spTree>
    <p:extLst>
      <p:ext uri="{BB962C8B-B14F-4D97-AF65-F5344CB8AC3E}">
        <p14:creationId xmlns:p14="http://schemas.microsoft.com/office/powerpoint/2010/main" val="177241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a:t>
            </a:fld>
            <a:endParaRPr lang="es-ES"/>
          </a:p>
        </p:txBody>
      </p:sp>
    </p:spTree>
    <p:extLst>
      <p:ext uri="{BB962C8B-B14F-4D97-AF65-F5344CB8AC3E}">
        <p14:creationId xmlns:p14="http://schemas.microsoft.com/office/powerpoint/2010/main" val="3805648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23</a:t>
            </a:fld>
            <a:endParaRPr lang="es-ES"/>
          </a:p>
        </p:txBody>
      </p:sp>
    </p:spTree>
    <p:extLst>
      <p:ext uri="{BB962C8B-B14F-4D97-AF65-F5344CB8AC3E}">
        <p14:creationId xmlns:p14="http://schemas.microsoft.com/office/powerpoint/2010/main" val="39563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24</a:t>
            </a:fld>
            <a:endParaRPr lang="es-ES"/>
          </a:p>
        </p:txBody>
      </p:sp>
    </p:spTree>
    <p:extLst>
      <p:ext uri="{BB962C8B-B14F-4D97-AF65-F5344CB8AC3E}">
        <p14:creationId xmlns:p14="http://schemas.microsoft.com/office/powerpoint/2010/main" val="3890691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25</a:t>
            </a:fld>
            <a:endParaRPr lang="es-ES"/>
          </a:p>
        </p:txBody>
      </p:sp>
    </p:spTree>
    <p:extLst>
      <p:ext uri="{BB962C8B-B14F-4D97-AF65-F5344CB8AC3E}">
        <p14:creationId xmlns:p14="http://schemas.microsoft.com/office/powerpoint/2010/main" val="1610875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26</a:t>
            </a:fld>
            <a:endParaRPr lang="es-ES"/>
          </a:p>
        </p:txBody>
      </p:sp>
    </p:spTree>
    <p:extLst>
      <p:ext uri="{BB962C8B-B14F-4D97-AF65-F5344CB8AC3E}">
        <p14:creationId xmlns:p14="http://schemas.microsoft.com/office/powerpoint/2010/main" val="309030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27</a:t>
            </a:fld>
            <a:endParaRPr lang="es-ES"/>
          </a:p>
        </p:txBody>
      </p:sp>
    </p:spTree>
    <p:extLst>
      <p:ext uri="{BB962C8B-B14F-4D97-AF65-F5344CB8AC3E}">
        <p14:creationId xmlns:p14="http://schemas.microsoft.com/office/powerpoint/2010/main" val="2328074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28</a:t>
            </a:fld>
            <a:endParaRPr lang="es-ES"/>
          </a:p>
        </p:txBody>
      </p:sp>
    </p:spTree>
    <p:extLst>
      <p:ext uri="{BB962C8B-B14F-4D97-AF65-F5344CB8AC3E}">
        <p14:creationId xmlns:p14="http://schemas.microsoft.com/office/powerpoint/2010/main" val="350347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29</a:t>
            </a:fld>
            <a:endParaRPr lang="es-ES"/>
          </a:p>
        </p:txBody>
      </p:sp>
    </p:spTree>
    <p:extLst>
      <p:ext uri="{BB962C8B-B14F-4D97-AF65-F5344CB8AC3E}">
        <p14:creationId xmlns:p14="http://schemas.microsoft.com/office/powerpoint/2010/main" val="387495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30</a:t>
            </a:fld>
            <a:endParaRPr lang="es-ES"/>
          </a:p>
        </p:txBody>
      </p:sp>
    </p:spTree>
    <p:extLst>
      <p:ext uri="{BB962C8B-B14F-4D97-AF65-F5344CB8AC3E}">
        <p14:creationId xmlns:p14="http://schemas.microsoft.com/office/powerpoint/2010/main" val="3833934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31</a:t>
            </a:fld>
            <a:endParaRPr lang="es-ES"/>
          </a:p>
        </p:txBody>
      </p:sp>
    </p:spTree>
    <p:extLst>
      <p:ext uri="{BB962C8B-B14F-4D97-AF65-F5344CB8AC3E}">
        <p14:creationId xmlns:p14="http://schemas.microsoft.com/office/powerpoint/2010/main" val="3732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32</a:t>
            </a:fld>
            <a:endParaRPr lang="es-ES"/>
          </a:p>
        </p:txBody>
      </p:sp>
    </p:spTree>
    <p:extLst>
      <p:ext uri="{BB962C8B-B14F-4D97-AF65-F5344CB8AC3E}">
        <p14:creationId xmlns:p14="http://schemas.microsoft.com/office/powerpoint/2010/main" val="409650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a:t>
            </a:fld>
            <a:endParaRPr lang="es-ES"/>
          </a:p>
        </p:txBody>
      </p:sp>
    </p:spTree>
    <p:extLst>
      <p:ext uri="{BB962C8B-B14F-4D97-AF65-F5344CB8AC3E}">
        <p14:creationId xmlns:p14="http://schemas.microsoft.com/office/powerpoint/2010/main" val="3502183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33</a:t>
            </a:fld>
            <a:endParaRPr lang="es-ES"/>
          </a:p>
        </p:txBody>
      </p:sp>
    </p:spTree>
    <p:extLst>
      <p:ext uri="{BB962C8B-B14F-4D97-AF65-F5344CB8AC3E}">
        <p14:creationId xmlns:p14="http://schemas.microsoft.com/office/powerpoint/2010/main" val="4158745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34</a:t>
            </a:fld>
            <a:endParaRPr lang="es-ES"/>
          </a:p>
        </p:txBody>
      </p:sp>
    </p:spTree>
    <p:extLst>
      <p:ext uri="{BB962C8B-B14F-4D97-AF65-F5344CB8AC3E}">
        <p14:creationId xmlns:p14="http://schemas.microsoft.com/office/powerpoint/2010/main" val="1011442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35</a:t>
            </a:fld>
            <a:endParaRPr lang="es-ES"/>
          </a:p>
        </p:txBody>
      </p:sp>
    </p:spTree>
    <p:extLst>
      <p:ext uri="{BB962C8B-B14F-4D97-AF65-F5344CB8AC3E}">
        <p14:creationId xmlns:p14="http://schemas.microsoft.com/office/powerpoint/2010/main" val="3912601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36</a:t>
            </a:fld>
            <a:endParaRPr lang="es-ES"/>
          </a:p>
        </p:txBody>
      </p:sp>
    </p:spTree>
    <p:extLst>
      <p:ext uri="{BB962C8B-B14F-4D97-AF65-F5344CB8AC3E}">
        <p14:creationId xmlns:p14="http://schemas.microsoft.com/office/powerpoint/2010/main" val="3007320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37</a:t>
            </a:fld>
            <a:endParaRPr lang="es-ES"/>
          </a:p>
        </p:txBody>
      </p:sp>
    </p:spTree>
    <p:extLst>
      <p:ext uri="{BB962C8B-B14F-4D97-AF65-F5344CB8AC3E}">
        <p14:creationId xmlns:p14="http://schemas.microsoft.com/office/powerpoint/2010/main" val="496184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38</a:t>
            </a:fld>
            <a:endParaRPr lang="es-ES"/>
          </a:p>
        </p:txBody>
      </p:sp>
    </p:spTree>
    <p:extLst>
      <p:ext uri="{BB962C8B-B14F-4D97-AF65-F5344CB8AC3E}">
        <p14:creationId xmlns:p14="http://schemas.microsoft.com/office/powerpoint/2010/main" val="1542049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39</a:t>
            </a:fld>
            <a:endParaRPr lang="es-ES"/>
          </a:p>
        </p:txBody>
      </p:sp>
    </p:spTree>
    <p:extLst>
      <p:ext uri="{BB962C8B-B14F-4D97-AF65-F5344CB8AC3E}">
        <p14:creationId xmlns:p14="http://schemas.microsoft.com/office/powerpoint/2010/main" val="3709103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40</a:t>
            </a:fld>
            <a:endParaRPr lang="es-ES"/>
          </a:p>
        </p:txBody>
      </p:sp>
    </p:spTree>
    <p:extLst>
      <p:ext uri="{BB962C8B-B14F-4D97-AF65-F5344CB8AC3E}">
        <p14:creationId xmlns:p14="http://schemas.microsoft.com/office/powerpoint/2010/main" val="1223657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41</a:t>
            </a:fld>
            <a:endParaRPr lang="es-ES"/>
          </a:p>
        </p:txBody>
      </p:sp>
    </p:spTree>
    <p:extLst>
      <p:ext uri="{BB962C8B-B14F-4D97-AF65-F5344CB8AC3E}">
        <p14:creationId xmlns:p14="http://schemas.microsoft.com/office/powerpoint/2010/main" val="3257513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42</a:t>
            </a:fld>
            <a:endParaRPr lang="es-ES"/>
          </a:p>
        </p:txBody>
      </p:sp>
    </p:spTree>
    <p:extLst>
      <p:ext uri="{BB962C8B-B14F-4D97-AF65-F5344CB8AC3E}">
        <p14:creationId xmlns:p14="http://schemas.microsoft.com/office/powerpoint/2010/main" val="338996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a:t>
            </a:fld>
            <a:endParaRPr lang="es-ES"/>
          </a:p>
        </p:txBody>
      </p:sp>
    </p:spTree>
    <p:extLst>
      <p:ext uri="{BB962C8B-B14F-4D97-AF65-F5344CB8AC3E}">
        <p14:creationId xmlns:p14="http://schemas.microsoft.com/office/powerpoint/2010/main" val="488647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43</a:t>
            </a:fld>
            <a:endParaRPr lang="es-ES"/>
          </a:p>
        </p:txBody>
      </p:sp>
    </p:spTree>
    <p:extLst>
      <p:ext uri="{BB962C8B-B14F-4D97-AF65-F5344CB8AC3E}">
        <p14:creationId xmlns:p14="http://schemas.microsoft.com/office/powerpoint/2010/main" val="738387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44</a:t>
            </a:fld>
            <a:endParaRPr lang="es-ES"/>
          </a:p>
        </p:txBody>
      </p:sp>
    </p:spTree>
    <p:extLst>
      <p:ext uri="{BB962C8B-B14F-4D97-AF65-F5344CB8AC3E}">
        <p14:creationId xmlns:p14="http://schemas.microsoft.com/office/powerpoint/2010/main" val="773071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45</a:t>
            </a:fld>
            <a:endParaRPr lang="es-ES"/>
          </a:p>
        </p:txBody>
      </p:sp>
    </p:spTree>
    <p:extLst>
      <p:ext uri="{BB962C8B-B14F-4D97-AF65-F5344CB8AC3E}">
        <p14:creationId xmlns:p14="http://schemas.microsoft.com/office/powerpoint/2010/main" val="4244091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46</a:t>
            </a:fld>
            <a:endParaRPr lang="es-ES"/>
          </a:p>
        </p:txBody>
      </p:sp>
    </p:spTree>
    <p:extLst>
      <p:ext uri="{BB962C8B-B14F-4D97-AF65-F5344CB8AC3E}">
        <p14:creationId xmlns:p14="http://schemas.microsoft.com/office/powerpoint/2010/main" val="552640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47</a:t>
            </a:fld>
            <a:endParaRPr lang="es-ES"/>
          </a:p>
        </p:txBody>
      </p:sp>
    </p:spTree>
    <p:extLst>
      <p:ext uri="{BB962C8B-B14F-4D97-AF65-F5344CB8AC3E}">
        <p14:creationId xmlns:p14="http://schemas.microsoft.com/office/powerpoint/2010/main" val="867892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48</a:t>
            </a:fld>
            <a:endParaRPr lang="es-ES"/>
          </a:p>
        </p:txBody>
      </p:sp>
    </p:spTree>
    <p:extLst>
      <p:ext uri="{BB962C8B-B14F-4D97-AF65-F5344CB8AC3E}">
        <p14:creationId xmlns:p14="http://schemas.microsoft.com/office/powerpoint/2010/main" val="1849102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49</a:t>
            </a:fld>
            <a:endParaRPr lang="es-ES"/>
          </a:p>
        </p:txBody>
      </p:sp>
    </p:spTree>
    <p:extLst>
      <p:ext uri="{BB962C8B-B14F-4D97-AF65-F5344CB8AC3E}">
        <p14:creationId xmlns:p14="http://schemas.microsoft.com/office/powerpoint/2010/main" val="842438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50</a:t>
            </a:fld>
            <a:endParaRPr lang="es-ES"/>
          </a:p>
        </p:txBody>
      </p:sp>
    </p:spTree>
    <p:extLst>
      <p:ext uri="{BB962C8B-B14F-4D97-AF65-F5344CB8AC3E}">
        <p14:creationId xmlns:p14="http://schemas.microsoft.com/office/powerpoint/2010/main" val="3472090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51</a:t>
            </a:fld>
            <a:endParaRPr lang="es-ES"/>
          </a:p>
        </p:txBody>
      </p:sp>
    </p:spTree>
    <p:extLst>
      <p:ext uri="{BB962C8B-B14F-4D97-AF65-F5344CB8AC3E}">
        <p14:creationId xmlns:p14="http://schemas.microsoft.com/office/powerpoint/2010/main" val="2663352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52</a:t>
            </a:fld>
            <a:endParaRPr lang="es-ES"/>
          </a:p>
        </p:txBody>
      </p:sp>
    </p:spTree>
    <p:extLst>
      <p:ext uri="{BB962C8B-B14F-4D97-AF65-F5344CB8AC3E}">
        <p14:creationId xmlns:p14="http://schemas.microsoft.com/office/powerpoint/2010/main" val="1927271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a:t>
            </a:fld>
            <a:endParaRPr lang="es-ES"/>
          </a:p>
        </p:txBody>
      </p:sp>
    </p:spTree>
    <p:extLst>
      <p:ext uri="{BB962C8B-B14F-4D97-AF65-F5344CB8AC3E}">
        <p14:creationId xmlns:p14="http://schemas.microsoft.com/office/powerpoint/2010/main" val="3944182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53</a:t>
            </a:fld>
            <a:endParaRPr lang="es-ES"/>
          </a:p>
        </p:txBody>
      </p:sp>
    </p:spTree>
    <p:extLst>
      <p:ext uri="{BB962C8B-B14F-4D97-AF65-F5344CB8AC3E}">
        <p14:creationId xmlns:p14="http://schemas.microsoft.com/office/powerpoint/2010/main" val="2899246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54</a:t>
            </a:fld>
            <a:endParaRPr lang="es-ES"/>
          </a:p>
        </p:txBody>
      </p:sp>
    </p:spTree>
    <p:extLst>
      <p:ext uri="{BB962C8B-B14F-4D97-AF65-F5344CB8AC3E}">
        <p14:creationId xmlns:p14="http://schemas.microsoft.com/office/powerpoint/2010/main" val="1939811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55</a:t>
            </a:fld>
            <a:endParaRPr lang="es-ES"/>
          </a:p>
        </p:txBody>
      </p:sp>
    </p:spTree>
    <p:extLst>
      <p:ext uri="{BB962C8B-B14F-4D97-AF65-F5344CB8AC3E}">
        <p14:creationId xmlns:p14="http://schemas.microsoft.com/office/powerpoint/2010/main" val="2740238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56</a:t>
            </a:fld>
            <a:endParaRPr lang="es-ES"/>
          </a:p>
        </p:txBody>
      </p:sp>
    </p:spTree>
    <p:extLst>
      <p:ext uri="{BB962C8B-B14F-4D97-AF65-F5344CB8AC3E}">
        <p14:creationId xmlns:p14="http://schemas.microsoft.com/office/powerpoint/2010/main" val="3990908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57</a:t>
            </a:fld>
            <a:endParaRPr lang="es-ES"/>
          </a:p>
        </p:txBody>
      </p:sp>
    </p:spTree>
    <p:extLst>
      <p:ext uri="{BB962C8B-B14F-4D97-AF65-F5344CB8AC3E}">
        <p14:creationId xmlns:p14="http://schemas.microsoft.com/office/powerpoint/2010/main" val="2540384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58</a:t>
            </a:fld>
            <a:endParaRPr lang="es-ES"/>
          </a:p>
        </p:txBody>
      </p:sp>
    </p:spTree>
    <p:extLst>
      <p:ext uri="{BB962C8B-B14F-4D97-AF65-F5344CB8AC3E}">
        <p14:creationId xmlns:p14="http://schemas.microsoft.com/office/powerpoint/2010/main" val="2668721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59</a:t>
            </a:fld>
            <a:endParaRPr lang="es-ES"/>
          </a:p>
        </p:txBody>
      </p:sp>
    </p:spTree>
    <p:extLst>
      <p:ext uri="{BB962C8B-B14F-4D97-AF65-F5344CB8AC3E}">
        <p14:creationId xmlns:p14="http://schemas.microsoft.com/office/powerpoint/2010/main" val="35810544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60</a:t>
            </a:fld>
            <a:endParaRPr lang="es-ES"/>
          </a:p>
        </p:txBody>
      </p:sp>
    </p:spTree>
    <p:extLst>
      <p:ext uri="{BB962C8B-B14F-4D97-AF65-F5344CB8AC3E}">
        <p14:creationId xmlns:p14="http://schemas.microsoft.com/office/powerpoint/2010/main" val="21446219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61</a:t>
            </a:fld>
            <a:endParaRPr lang="es-ES"/>
          </a:p>
        </p:txBody>
      </p:sp>
    </p:spTree>
    <p:extLst>
      <p:ext uri="{BB962C8B-B14F-4D97-AF65-F5344CB8AC3E}">
        <p14:creationId xmlns:p14="http://schemas.microsoft.com/office/powerpoint/2010/main" val="2488936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62</a:t>
            </a:fld>
            <a:endParaRPr lang="es-ES"/>
          </a:p>
        </p:txBody>
      </p:sp>
    </p:spTree>
    <p:extLst>
      <p:ext uri="{BB962C8B-B14F-4D97-AF65-F5344CB8AC3E}">
        <p14:creationId xmlns:p14="http://schemas.microsoft.com/office/powerpoint/2010/main" val="250682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a:t>
            </a:fld>
            <a:endParaRPr lang="es-ES"/>
          </a:p>
        </p:txBody>
      </p:sp>
    </p:spTree>
    <p:extLst>
      <p:ext uri="{BB962C8B-B14F-4D97-AF65-F5344CB8AC3E}">
        <p14:creationId xmlns:p14="http://schemas.microsoft.com/office/powerpoint/2010/main" val="11835262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63</a:t>
            </a:fld>
            <a:endParaRPr lang="es-ES"/>
          </a:p>
        </p:txBody>
      </p:sp>
    </p:spTree>
    <p:extLst>
      <p:ext uri="{BB962C8B-B14F-4D97-AF65-F5344CB8AC3E}">
        <p14:creationId xmlns:p14="http://schemas.microsoft.com/office/powerpoint/2010/main" val="1198912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64</a:t>
            </a:fld>
            <a:endParaRPr lang="es-ES"/>
          </a:p>
        </p:txBody>
      </p:sp>
    </p:spTree>
    <p:extLst>
      <p:ext uri="{BB962C8B-B14F-4D97-AF65-F5344CB8AC3E}">
        <p14:creationId xmlns:p14="http://schemas.microsoft.com/office/powerpoint/2010/main" val="2994106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65</a:t>
            </a:fld>
            <a:endParaRPr lang="es-ES"/>
          </a:p>
        </p:txBody>
      </p:sp>
    </p:spTree>
    <p:extLst>
      <p:ext uri="{BB962C8B-B14F-4D97-AF65-F5344CB8AC3E}">
        <p14:creationId xmlns:p14="http://schemas.microsoft.com/office/powerpoint/2010/main" val="612866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66</a:t>
            </a:fld>
            <a:endParaRPr lang="es-ES"/>
          </a:p>
        </p:txBody>
      </p:sp>
    </p:spTree>
    <p:extLst>
      <p:ext uri="{BB962C8B-B14F-4D97-AF65-F5344CB8AC3E}">
        <p14:creationId xmlns:p14="http://schemas.microsoft.com/office/powerpoint/2010/main" val="1553704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67</a:t>
            </a:fld>
            <a:endParaRPr lang="es-ES"/>
          </a:p>
        </p:txBody>
      </p:sp>
    </p:spTree>
    <p:extLst>
      <p:ext uri="{BB962C8B-B14F-4D97-AF65-F5344CB8AC3E}">
        <p14:creationId xmlns:p14="http://schemas.microsoft.com/office/powerpoint/2010/main" val="17874098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68</a:t>
            </a:fld>
            <a:endParaRPr lang="es-ES"/>
          </a:p>
        </p:txBody>
      </p:sp>
    </p:spTree>
    <p:extLst>
      <p:ext uri="{BB962C8B-B14F-4D97-AF65-F5344CB8AC3E}">
        <p14:creationId xmlns:p14="http://schemas.microsoft.com/office/powerpoint/2010/main" val="1801541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69</a:t>
            </a:fld>
            <a:endParaRPr lang="es-ES"/>
          </a:p>
        </p:txBody>
      </p:sp>
    </p:spTree>
    <p:extLst>
      <p:ext uri="{BB962C8B-B14F-4D97-AF65-F5344CB8AC3E}">
        <p14:creationId xmlns:p14="http://schemas.microsoft.com/office/powerpoint/2010/main" val="37410645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70</a:t>
            </a:fld>
            <a:endParaRPr lang="es-ES"/>
          </a:p>
        </p:txBody>
      </p:sp>
    </p:spTree>
    <p:extLst>
      <p:ext uri="{BB962C8B-B14F-4D97-AF65-F5344CB8AC3E}">
        <p14:creationId xmlns:p14="http://schemas.microsoft.com/office/powerpoint/2010/main" val="3817000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71</a:t>
            </a:fld>
            <a:endParaRPr lang="es-ES"/>
          </a:p>
        </p:txBody>
      </p:sp>
    </p:spTree>
    <p:extLst>
      <p:ext uri="{BB962C8B-B14F-4D97-AF65-F5344CB8AC3E}">
        <p14:creationId xmlns:p14="http://schemas.microsoft.com/office/powerpoint/2010/main" val="751653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72</a:t>
            </a:fld>
            <a:endParaRPr lang="es-ES"/>
          </a:p>
        </p:txBody>
      </p:sp>
    </p:spTree>
    <p:extLst>
      <p:ext uri="{BB962C8B-B14F-4D97-AF65-F5344CB8AC3E}">
        <p14:creationId xmlns:p14="http://schemas.microsoft.com/office/powerpoint/2010/main" val="239364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a:t>
            </a:fld>
            <a:endParaRPr lang="es-ES"/>
          </a:p>
        </p:txBody>
      </p:sp>
    </p:spTree>
    <p:extLst>
      <p:ext uri="{BB962C8B-B14F-4D97-AF65-F5344CB8AC3E}">
        <p14:creationId xmlns:p14="http://schemas.microsoft.com/office/powerpoint/2010/main" val="5646851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73</a:t>
            </a:fld>
            <a:endParaRPr lang="es-ES"/>
          </a:p>
        </p:txBody>
      </p:sp>
    </p:spTree>
    <p:extLst>
      <p:ext uri="{BB962C8B-B14F-4D97-AF65-F5344CB8AC3E}">
        <p14:creationId xmlns:p14="http://schemas.microsoft.com/office/powerpoint/2010/main" val="90504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74</a:t>
            </a:fld>
            <a:endParaRPr lang="es-ES"/>
          </a:p>
        </p:txBody>
      </p:sp>
    </p:spTree>
    <p:extLst>
      <p:ext uri="{BB962C8B-B14F-4D97-AF65-F5344CB8AC3E}">
        <p14:creationId xmlns:p14="http://schemas.microsoft.com/office/powerpoint/2010/main" val="2329031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75</a:t>
            </a:fld>
            <a:endParaRPr lang="es-ES"/>
          </a:p>
        </p:txBody>
      </p:sp>
    </p:spTree>
    <p:extLst>
      <p:ext uri="{BB962C8B-B14F-4D97-AF65-F5344CB8AC3E}">
        <p14:creationId xmlns:p14="http://schemas.microsoft.com/office/powerpoint/2010/main" val="3929307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76</a:t>
            </a:fld>
            <a:endParaRPr lang="es-ES"/>
          </a:p>
        </p:txBody>
      </p:sp>
    </p:spTree>
    <p:extLst>
      <p:ext uri="{BB962C8B-B14F-4D97-AF65-F5344CB8AC3E}">
        <p14:creationId xmlns:p14="http://schemas.microsoft.com/office/powerpoint/2010/main" val="32510068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77</a:t>
            </a:fld>
            <a:endParaRPr lang="es-ES"/>
          </a:p>
        </p:txBody>
      </p:sp>
    </p:spTree>
    <p:extLst>
      <p:ext uri="{BB962C8B-B14F-4D97-AF65-F5344CB8AC3E}">
        <p14:creationId xmlns:p14="http://schemas.microsoft.com/office/powerpoint/2010/main" val="2165723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78</a:t>
            </a:fld>
            <a:endParaRPr lang="es-ES"/>
          </a:p>
        </p:txBody>
      </p:sp>
    </p:spTree>
    <p:extLst>
      <p:ext uri="{BB962C8B-B14F-4D97-AF65-F5344CB8AC3E}">
        <p14:creationId xmlns:p14="http://schemas.microsoft.com/office/powerpoint/2010/main" val="21207466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79</a:t>
            </a:fld>
            <a:endParaRPr lang="es-ES"/>
          </a:p>
        </p:txBody>
      </p:sp>
    </p:spTree>
    <p:extLst>
      <p:ext uri="{BB962C8B-B14F-4D97-AF65-F5344CB8AC3E}">
        <p14:creationId xmlns:p14="http://schemas.microsoft.com/office/powerpoint/2010/main" val="4271483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80</a:t>
            </a:fld>
            <a:endParaRPr lang="es-ES"/>
          </a:p>
        </p:txBody>
      </p:sp>
    </p:spTree>
    <p:extLst>
      <p:ext uri="{BB962C8B-B14F-4D97-AF65-F5344CB8AC3E}">
        <p14:creationId xmlns:p14="http://schemas.microsoft.com/office/powerpoint/2010/main" val="19224289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81</a:t>
            </a:fld>
            <a:endParaRPr lang="es-ES"/>
          </a:p>
        </p:txBody>
      </p:sp>
    </p:spTree>
    <p:extLst>
      <p:ext uri="{BB962C8B-B14F-4D97-AF65-F5344CB8AC3E}">
        <p14:creationId xmlns:p14="http://schemas.microsoft.com/office/powerpoint/2010/main" val="11035205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82</a:t>
            </a:fld>
            <a:endParaRPr lang="es-ES"/>
          </a:p>
        </p:txBody>
      </p:sp>
    </p:spTree>
    <p:extLst>
      <p:ext uri="{BB962C8B-B14F-4D97-AF65-F5344CB8AC3E}">
        <p14:creationId xmlns:p14="http://schemas.microsoft.com/office/powerpoint/2010/main" val="386917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11</a:t>
            </a:fld>
            <a:endParaRPr lang="es-ES"/>
          </a:p>
        </p:txBody>
      </p:sp>
    </p:spTree>
    <p:extLst>
      <p:ext uri="{BB962C8B-B14F-4D97-AF65-F5344CB8AC3E}">
        <p14:creationId xmlns:p14="http://schemas.microsoft.com/office/powerpoint/2010/main" val="2463757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83</a:t>
            </a:fld>
            <a:endParaRPr lang="es-ES"/>
          </a:p>
        </p:txBody>
      </p:sp>
    </p:spTree>
    <p:extLst>
      <p:ext uri="{BB962C8B-B14F-4D97-AF65-F5344CB8AC3E}">
        <p14:creationId xmlns:p14="http://schemas.microsoft.com/office/powerpoint/2010/main" val="18127013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84</a:t>
            </a:fld>
            <a:endParaRPr lang="es-ES"/>
          </a:p>
        </p:txBody>
      </p:sp>
    </p:spTree>
    <p:extLst>
      <p:ext uri="{BB962C8B-B14F-4D97-AF65-F5344CB8AC3E}">
        <p14:creationId xmlns:p14="http://schemas.microsoft.com/office/powerpoint/2010/main" val="33064429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85</a:t>
            </a:fld>
            <a:endParaRPr lang="es-ES"/>
          </a:p>
        </p:txBody>
      </p:sp>
    </p:spTree>
    <p:extLst>
      <p:ext uri="{BB962C8B-B14F-4D97-AF65-F5344CB8AC3E}">
        <p14:creationId xmlns:p14="http://schemas.microsoft.com/office/powerpoint/2010/main" val="34539466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86</a:t>
            </a:fld>
            <a:endParaRPr lang="es-ES"/>
          </a:p>
        </p:txBody>
      </p:sp>
    </p:spTree>
    <p:extLst>
      <p:ext uri="{BB962C8B-B14F-4D97-AF65-F5344CB8AC3E}">
        <p14:creationId xmlns:p14="http://schemas.microsoft.com/office/powerpoint/2010/main" val="1643937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87</a:t>
            </a:fld>
            <a:endParaRPr lang="es-ES"/>
          </a:p>
        </p:txBody>
      </p:sp>
    </p:spTree>
    <p:extLst>
      <p:ext uri="{BB962C8B-B14F-4D97-AF65-F5344CB8AC3E}">
        <p14:creationId xmlns:p14="http://schemas.microsoft.com/office/powerpoint/2010/main" val="24523457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88</a:t>
            </a:fld>
            <a:endParaRPr lang="es-ES"/>
          </a:p>
        </p:txBody>
      </p:sp>
    </p:spTree>
    <p:extLst>
      <p:ext uri="{BB962C8B-B14F-4D97-AF65-F5344CB8AC3E}">
        <p14:creationId xmlns:p14="http://schemas.microsoft.com/office/powerpoint/2010/main" val="34859116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89</a:t>
            </a:fld>
            <a:endParaRPr lang="es-ES"/>
          </a:p>
        </p:txBody>
      </p:sp>
    </p:spTree>
    <p:extLst>
      <p:ext uri="{BB962C8B-B14F-4D97-AF65-F5344CB8AC3E}">
        <p14:creationId xmlns:p14="http://schemas.microsoft.com/office/powerpoint/2010/main" val="28381754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90</a:t>
            </a:fld>
            <a:endParaRPr lang="es-ES"/>
          </a:p>
        </p:txBody>
      </p:sp>
    </p:spTree>
    <p:extLst>
      <p:ext uri="{BB962C8B-B14F-4D97-AF65-F5344CB8AC3E}">
        <p14:creationId xmlns:p14="http://schemas.microsoft.com/office/powerpoint/2010/main" val="1164435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91</a:t>
            </a:fld>
            <a:endParaRPr lang="es-ES"/>
          </a:p>
        </p:txBody>
      </p:sp>
    </p:spTree>
    <p:extLst>
      <p:ext uri="{BB962C8B-B14F-4D97-AF65-F5344CB8AC3E}">
        <p14:creationId xmlns:p14="http://schemas.microsoft.com/office/powerpoint/2010/main" val="31705784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92</a:t>
            </a:fld>
            <a:endParaRPr lang="es-ES"/>
          </a:p>
        </p:txBody>
      </p:sp>
    </p:spTree>
    <p:extLst>
      <p:ext uri="{BB962C8B-B14F-4D97-AF65-F5344CB8AC3E}">
        <p14:creationId xmlns:p14="http://schemas.microsoft.com/office/powerpoint/2010/main" val="105320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12</a:t>
            </a:fld>
            <a:endParaRPr lang="es-ES"/>
          </a:p>
        </p:txBody>
      </p:sp>
    </p:spTree>
    <p:extLst>
      <p:ext uri="{BB962C8B-B14F-4D97-AF65-F5344CB8AC3E}">
        <p14:creationId xmlns:p14="http://schemas.microsoft.com/office/powerpoint/2010/main" val="21007631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93</a:t>
            </a:fld>
            <a:endParaRPr lang="es-ES"/>
          </a:p>
        </p:txBody>
      </p:sp>
    </p:spTree>
    <p:extLst>
      <p:ext uri="{BB962C8B-B14F-4D97-AF65-F5344CB8AC3E}">
        <p14:creationId xmlns:p14="http://schemas.microsoft.com/office/powerpoint/2010/main" val="28990721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94</a:t>
            </a:fld>
            <a:endParaRPr lang="es-ES"/>
          </a:p>
        </p:txBody>
      </p:sp>
    </p:spTree>
    <p:extLst>
      <p:ext uri="{BB962C8B-B14F-4D97-AF65-F5344CB8AC3E}">
        <p14:creationId xmlns:p14="http://schemas.microsoft.com/office/powerpoint/2010/main" val="24040124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95</a:t>
            </a:fld>
            <a:endParaRPr lang="es-ES"/>
          </a:p>
        </p:txBody>
      </p:sp>
    </p:spTree>
    <p:extLst>
      <p:ext uri="{BB962C8B-B14F-4D97-AF65-F5344CB8AC3E}">
        <p14:creationId xmlns:p14="http://schemas.microsoft.com/office/powerpoint/2010/main" val="13354510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96</a:t>
            </a:fld>
            <a:endParaRPr lang="es-ES"/>
          </a:p>
        </p:txBody>
      </p:sp>
    </p:spTree>
    <p:extLst>
      <p:ext uri="{BB962C8B-B14F-4D97-AF65-F5344CB8AC3E}">
        <p14:creationId xmlns:p14="http://schemas.microsoft.com/office/powerpoint/2010/main" val="4232470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97</a:t>
            </a:fld>
            <a:endParaRPr lang="es-ES"/>
          </a:p>
        </p:txBody>
      </p:sp>
    </p:spTree>
    <p:extLst>
      <p:ext uri="{BB962C8B-B14F-4D97-AF65-F5344CB8AC3E}">
        <p14:creationId xmlns:p14="http://schemas.microsoft.com/office/powerpoint/2010/main" val="5893172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98</a:t>
            </a:fld>
            <a:endParaRPr lang="es-ES"/>
          </a:p>
        </p:txBody>
      </p:sp>
    </p:spTree>
    <p:extLst>
      <p:ext uri="{BB962C8B-B14F-4D97-AF65-F5344CB8AC3E}">
        <p14:creationId xmlns:p14="http://schemas.microsoft.com/office/powerpoint/2010/main" val="18398480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99</a:t>
            </a:fld>
            <a:endParaRPr lang="es-ES"/>
          </a:p>
        </p:txBody>
      </p:sp>
    </p:spTree>
    <p:extLst>
      <p:ext uri="{BB962C8B-B14F-4D97-AF65-F5344CB8AC3E}">
        <p14:creationId xmlns:p14="http://schemas.microsoft.com/office/powerpoint/2010/main" val="16575470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100</a:t>
            </a:fld>
            <a:endParaRPr lang="es-ES"/>
          </a:p>
        </p:txBody>
      </p:sp>
    </p:spTree>
    <p:extLst>
      <p:ext uri="{BB962C8B-B14F-4D97-AF65-F5344CB8AC3E}">
        <p14:creationId xmlns:p14="http://schemas.microsoft.com/office/powerpoint/2010/main" val="1313669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101</a:t>
            </a:fld>
            <a:endParaRPr lang="es-ES"/>
          </a:p>
        </p:txBody>
      </p:sp>
    </p:spTree>
    <p:extLst>
      <p:ext uri="{BB962C8B-B14F-4D97-AF65-F5344CB8AC3E}">
        <p14:creationId xmlns:p14="http://schemas.microsoft.com/office/powerpoint/2010/main" val="14258290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5C4BF03-CDCC-4D17-A144-5BBD76C81E58}" type="slidenum">
              <a:rPr lang="es-ES" smtClean="0"/>
              <a:t>102</a:t>
            </a:fld>
            <a:endParaRPr lang="es-ES"/>
          </a:p>
        </p:txBody>
      </p:sp>
    </p:spTree>
    <p:extLst>
      <p:ext uri="{BB962C8B-B14F-4D97-AF65-F5344CB8AC3E}">
        <p14:creationId xmlns:p14="http://schemas.microsoft.com/office/powerpoint/2010/main" val="223948674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ortada">
    <p:bg>
      <p:bgRef idx="1001">
        <a:schemeClr val="bg1"/>
      </p:bgRef>
    </p:bg>
    <p:spTree>
      <p:nvGrpSpPr>
        <p:cNvPr id="1" name=""/>
        <p:cNvGrpSpPr/>
        <p:nvPr/>
      </p:nvGrpSpPr>
      <p:grpSpPr>
        <a:xfrm>
          <a:off x="0" y="0"/>
          <a:ext cx="0" cy="0"/>
          <a:chOff x="0" y="0"/>
          <a:chExt cx="0" cy="0"/>
        </a:xfrm>
      </p:grpSpPr>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 y="283"/>
            <a:ext cx="9143245" cy="6857434"/>
          </a:xfrm>
          <a:prstGeom prst="rect">
            <a:avLst/>
          </a:prstGeom>
        </p:spPr>
      </p:pic>
      <p:sp>
        <p:nvSpPr>
          <p:cNvPr id="3" name="2 Subtítulo"/>
          <p:cNvSpPr>
            <a:spLocks noGrp="1"/>
          </p:cNvSpPr>
          <p:nvPr>
            <p:ph type="subTitle" idx="1" hasCustomPrompt="1"/>
          </p:nvPr>
        </p:nvSpPr>
        <p:spPr>
          <a:xfrm>
            <a:off x="317947" y="2852936"/>
            <a:ext cx="6400800" cy="1152128"/>
          </a:xfrm>
          <a:prstGeom prst="rect">
            <a:avLst/>
          </a:prstGeom>
        </p:spPr>
        <p:txBody>
          <a:bodyPr>
            <a:normAutofit/>
          </a:bodyPr>
          <a:lstStyle>
            <a:lvl1pPr marL="0" indent="0" algn="l">
              <a:buNone/>
              <a:defRPr sz="1350" baseline="0">
                <a:solidFill>
                  <a:schemeClr val="bg1"/>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err="1"/>
              <a:t>Subheading</a:t>
            </a:r>
            <a:r>
              <a:rPr lang="es-ES"/>
              <a:t> (</a:t>
            </a:r>
            <a:r>
              <a:rPr lang="es-ES" err="1"/>
              <a:t>arial</a:t>
            </a:r>
            <a:r>
              <a:rPr lang="es-ES"/>
              <a:t> 18, </a:t>
            </a:r>
            <a:r>
              <a:rPr lang="es-ES" err="1"/>
              <a:t>white</a:t>
            </a:r>
            <a:r>
              <a:rPr lang="es-ES"/>
              <a:t>)</a:t>
            </a:r>
          </a:p>
        </p:txBody>
      </p:sp>
      <p:sp>
        <p:nvSpPr>
          <p:cNvPr id="2" name="1 Título"/>
          <p:cNvSpPr>
            <a:spLocks noGrp="1"/>
          </p:cNvSpPr>
          <p:nvPr>
            <p:ph type="ctrTitle" hasCustomPrompt="1"/>
          </p:nvPr>
        </p:nvSpPr>
        <p:spPr>
          <a:xfrm>
            <a:off x="317949" y="2564904"/>
            <a:ext cx="6846341" cy="288032"/>
          </a:xfrm>
          <a:prstGeom prst="rect">
            <a:avLst/>
          </a:prstGeom>
        </p:spPr>
        <p:txBody>
          <a:bodyPr>
            <a:noAutofit/>
          </a:bodyPr>
          <a:lstStyle>
            <a:lvl1pPr algn="l">
              <a:defRPr sz="1500" b="1" baseline="0">
                <a:solidFill>
                  <a:schemeClr val="bg1"/>
                </a:solidFill>
                <a:latin typeface="Arial" pitchFamily="34" charset="0"/>
                <a:cs typeface="Arial" pitchFamily="34" charset="0"/>
              </a:defRPr>
            </a:lvl1pPr>
          </a:lstStyle>
          <a:p>
            <a:r>
              <a:rPr lang="es-ES" err="1"/>
              <a:t>Headline</a:t>
            </a:r>
            <a:r>
              <a:rPr lang="es-ES"/>
              <a:t> (</a:t>
            </a:r>
            <a:r>
              <a:rPr lang="es-ES" err="1"/>
              <a:t>arial</a:t>
            </a:r>
            <a:r>
              <a:rPr lang="es-ES"/>
              <a:t> 30, </a:t>
            </a:r>
            <a:r>
              <a:rPr lang="es-ES" err="1"/>
              <a:t>bold</a:t>
            </a:r>
            <a:r>
              <a:rPr lang="es-ES"/>
              <a:t>, </a:t>
            </a:r>
            <a:r>
              <a:rPr lang="es-ES" err="1"/>
              <a:t>white</a:t>
            </a:r>
            <a:r>
              <a:rPr lang="es-ES"/>
              <a:t>)</a:t>
            </a:r>
          </a:p>
        </p:txBody>
      </p:sp>
      <p:sp>
        <p:nvSpPr>
          <p:cNvPr id="4" name="Rectángulo 3"/>
          <p:cNvSpPr/>
          <p:nvPr/>
        </p:nvSpPr>
        <p:spPr>
          <a:xfrm>
            <a:off x="6674476" y="244702"/>
            <a:ext cx="2250584" cy="1307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36868" name="Picture 4" descr="Resultado de imagen de ev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31565"/>
            <a:ext cx="1831027" cy="99969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19100">
            <a:off x="7652368" y="4829139"/>
            <a:ext cx="505304" cy="505304"/>
          </a:xfrm>
          <a:prstGeom prst="rect">
            <a:avLst/>
          </a:prstGeom>
        </p:spPr>
      </p:pic>
      <p:pic>
        <p:nvPicPr>
          <p:cNvPr id="12" name="Imagen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6149" y="5154509"/>
            <a:ext cx="540310" cy="598915"/>
          </a:xfrm>
          <a:prstGeom prst="rect">
            <a:avLst/>
          </a:prstGeom>
        </p:spPr>
      </p:pic>
      <p:pic>
        <p:nvPicPr>
          <p:cNvPr id="11" name="Imagen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1115549">
            <a:off x="6843473" y="5747430"/>
            <a:ext cx="552505" cy="552505"/>
          </a:xfrm>
          <a:prstGeom prst="rect">
            <a:avLst/>
          </a:prstGeom>
        </p:spPr>
      </p:pic>
      <p:pic>
        <p:nvPicPr>
          <p:cNvPr id="14" name="Imagen 13"/>
          <p:cNvPicPr>
            <a:picLocks noChangeAspect="1"/>
          </p:cNvPicPr>
          <p:nvPr userDrawn="1"/>
        </p:nvPicPr>
        <p:blipFill rotWithShape="1">
          <a:blip r:embed="rId7" cstate="print">
            <a:extLst>
              <a:ext uri="{28A0092B-C50C-407E-A947-70E740481C1C}">
                <a14:useLocalDpi xmlns:a14="http://schemas.microsoft.com/office/drawing/2010/main" val="0"/>
              </a:ext>
            </a:extLst>
          </a:blip>
          <a:srcRect l="19117" t="20089" r="18792" b="21177"/>
          <a:stretch/>
        </p:blipFill>
        <p:spPr>
          <a:xfrm rot="227527">
            <a:off x="6904012" y="4958670"/>
            <a:ext cx="1300257" cy="1229973"/>
          </a:xfrm>
          <a:prstGeom prst="rect">
            <a:avLst/>
          </a:prstGeom>
        </p:spPr>
      </p:pic>
      <p:pic>
        <p:nvPicPr>
          <p:cNvPr id="13" name="Imagen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20542867">
            <a:off x="6956975" y="4749718"/>
            <a:ext cx="513156" cy="581148"/>
          </a:xfrm>
          <a:prstGeom prst="rect">
            <a:avLst/>
          </a:prstGeom>
        </p:spPr>
      </p:pic>
      <p:pic>
        <p:nvPicPr>
          <p:cNvPr id="15" name="Imagen 1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8390">
            <a:off x="6416080" y="5538712"/>
            <a:ext cx="547820" cy="547820"/>
          </a:xfrm>
          <a:prstGeom prst="rect">
            <a:avLst/>
          </a:prstGeom>
        </p:spPr>
      </p:pic>
    </p:spTree>
    <p:extLst>
      <p:ext uri="{BB962C8B-B14F-4D97-AF65-F5344CB8AC3E}">
        <p14:creationId xmlns:p14="http://schemas.microsoft.com/office/powerpoint/2010/main" val="9059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ista">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32"/>
            <a:ext cx="7183710" cy="507999"/>
          </a:xfrm>
          <a:prstGeom prst="rect">
            <a:avLst/>
          </a:prstGeom>
        </p:spPr>
        <p:txBody>
          <a:bodyPr/>
          <a:lstStyle>
            <a:lvl1pPr>
              <a:defRPr baseline="0">
                <a:latin typeface="Arial Rounded MT Bold" panose="020F0704030504030204" pitchFamily="34" charset="0"/>
              </a:defRPr>
            </a:lvl1pPr>
          </a:lstStyle>
          <a:p>
            <a:r>
              <a:rPr lang="es-ES" smtClean="0"/>
              <a:t>Haga clic para modificar el estilo de título del patrón</a:t>
            </a:r>
            <a:endParaRPr lang="es-ES" dirty="0"/>
          </a:p>
        </p:txBody>
      </p:sp>
      <p:sp>
        <p:nvSpPr>
          <p:cNvPr id="3" name="Marcador de contenido 2"/>
          <p:cNvSpPr>
            <a:spLocks noGrp="1"/>
          </p:cNvSpPr>
          <p:nvPr>
            <p:ph idx="1"/>
          </p:nvPr>
        </p:nvSpPr>
        <p:spPr>
          <a:xfrm>
            <a:off x="628650" y="1609522"/>
            <a:ext cx="7886700" cy="4567447"/>
          </a:xfrm>
          <a:prstGeom prst="rect">
            <a:avLst/>
          </a:prstGeom>
        </p:spPr>
        <p:txBody>
          <a:bodyPr/>
          <a:lstStyle>
            <a:lvl1pPr>
              <a:buClr>
                <a:schemeClr val="tx2"/>
              </a:buClr>
              <a:defRPr sz="1500"/>
            </a:lvl1pPr>
            <a:lvl2pPr>
              <a:buClr>
                <a:schemeClr val="tx2"/>
              </a:buClr>
              <a:defRPr/>
            </a:lvl2pPr>
            <a:lvl3pPr>
              <a:buClr>
                <a:schemeClr val="tx2"/>
              </a:buClr>
              <a:defRPr/>
            </a:lvl3pPr>
            <a:lvl4pPr>
              <a:buClr>
                <a:schemeClr val="tx2"/>
              </a:buClr>
              <a:defRPr/>
            </a:lvl4pPr>
            <a:lvl5pPr>
              <a:buClr>
                <a:schemeClr val="tx2"/>
              </a:buClr>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11" name="Marcador de texto 10"/>
          <p:cNvSpPr>
            <a:spLocks noGrp="1"/>
          </p:cNvSpPr>
          <p:nvPr>
            <p:ph type="body" sz="quarter" idx="13"/>
          </p:nvPr>
        </p:nvSpPr>
        <p:spPr>
          <a:xfrm>
            <a:off x="628650" y="997863"/>
            <a:ext cx="7183710" cy="486927"/>
          </a:xfrm>
          <a:prstGeom prst="rect">
            <a:avLst/>
          </a:prstGeom>
        </p:spPr>
        <p:txBody>
          <a:bodyPr vert="horz" lIns="91440" tIns="45720" rIns="91440" bIns="45720" rtlCol="0" anchor="ctr">
            <a:noAutofit/>
          </a:bodyPr>
          <a:lstStyle>
            <a:lvl1pPr marL="0" indent="0">
              <a:buNone/>
              <a:defRPr lang="es-ES" sz="1500" b="0" dirty="0">
                <a:solidFill>
                  <a:srgbClr val="D6FB47"/>
                </a:solidFill>
                <a:latin typeface="Segoe UI Semibold" panose="020B0702040204020203" pitchFamily="34" charset="0"/>
                <a:ea typeface="+mj-ea"/>
                <a:cs typeface="Segoe UI Semibold" panose="020B0702040204020203" pitchFamily="34" charset="0"/>
              </a:defRPr>
            </a:lvl1pPr>
          </a:lstStyle>
          <a:p>
            <a:pPr lvl="0">
              <a:spcBef>
                <a:spcPct val="0"/>
              </a:spcBef>
            </a:pPr>
            <a:r>
              <a:rPr lang="es-ES" smtClean="0"/>
              <a:t>Haga clic para modificar el estilo de texto del patrón</a:t>
            </a:r>
          </a:p>
        </p:txBody>
      </p:sp>
    </p:spTree>
    <p:extLst>
      <p:ext uri="{BB962C8B-B14F-4D97-AF65-F5344CB8AC3E}">
        <p14:creationId xmlns:p14="http://schemas.microsoft.com/office/powerpoint/2010/main" val="11686232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Lista">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32"/>
            <a:ext cx="7183710" cy="507999"/>
          </a:xfrm>
          <a:prstGeom prst="rect">
            <a:avLst/>
          </a:prstGeom>
        </p:spPr>
        <p:txBody>
          <a:bodyPr/>
          <a:lstStyle>
            <a:lvl1pPr>
              <a:defRPr baseline="0">
                <a:latin typeface="Arial Rounded MT Bold" panose="020F0704030504030204" pitchFamily="34" charset="0"/>
              </a:defRPr>
            </a:lvl1pPr>
          </a:lstStyle>
          <a:p>
            <a:r>
              <a:rPr lang="es-ES" smtClean="0"/>
              <a:t>Haga clic para modificar el estilo de título del patrón</a:t>
            </a:r>
            <a:endParaRPr lang="es-ES" dirty="0"/>
          </a:p>
        </p:txBody>
      </p:sp>
      <p:sp>
        <p:nvSpPr>
          <p:cNvPr id="3" name="Marcador de contenido 2"/>
          <p:cNvSpPr>
            <a:spLocks noGrp="1"/>
          </p:cNvSpPr>
          <p:nvPr>
            <p:ph idx="1"/>
          </p:nvPr>
        </p:nvSpPr>
        <p:spPr>
          <a:xfrm>
            <a:off x="628650" y="1609522"/>
            <a:ext cx="7886700" cy="4567447"/>
          </a:xfrm>
          <a:prstGeom prst="rect">
            <a:avLst/>
          </a:prstGeom>
        </p:spPr>
        <p:txBody>
          <a:bodyPr/>
          <a:lstStyle>
            <a:lvl1pPr marL="0" indent="0">
              <a:buClr>
                <a:schemeClr val="tx2"/>
              </a:buClr>
              <a:buNone/>
              <a:defRPr sz="1500"/>
            </a:lvl1pPr>
            <a:lvl2pPr>
              <a:buClr>
                <a:schemeClr val="tx2"/>
              </a:buClr>
              <a:defRPr/>
            </a:lvl2pPr>
            <a:lvl3pPr>
              <a:buClr>
                <a:schemeClr val="tx2"/>
              </a:buClr>
              <a:defRPr/>
            </a:lvl3pPr>
            <a:lvl4pPr>
              <a:buClr>
                <a:schemeClr val="tx2"/>
              </a:buClr>
              <a:defRPr/>
            </a:lvl4pPr>
            <a:lvl5pPr>
              <a:buClr>
                <a:schemeClr val="tx2"/>
              </a:buClr>
              <a:defRPr/>
            </a:lvl5pPr>
          </a:lstStyle>
          <a:p>
            <a:pPr lvl="0"/>
            <a:r>
              <a:rPr lang="es-ES" smtClean="0"/>
              <a:t>Haga clic para modificar el estilo de texto del patrón</a:t>
            </a:r>
          </a:p>
        </p:txBody>
      </p:sp>
      <p:sp>
        <p:nvSpPr>
          <p:cNvPr id="11" name="Marcador de texto 10"/>
          <p:cNvSpPr>
            <a:spLocks noGrp="1"/>
          </p:cNvSpPr>
          <p:nvPr>
            <p:ph type="body" sz="quarter" idx="13"/>
          </p:nvPr>
        </p:nvSpPr>
        <p:spPr>
          <a:xfrm>
            <a:off x="628650" y="997863"/>
            <a:ext cx="7183710" cy="486927"/>
          </a:xfrm>
          <a:prstGeom prst="rect">
            <a:avLst/>
          </a:prstGeom>
        </p:spPr>
        <p:txBody>
          <a:bodyPr vert="horz" lIns="91440" tIns="45720" rIns="91440" bIns="45720" rtlCol="0" anchor="ctr">
            <a:noAutofit/>
          </a:bodyPr>
          <a:lstStyle>
            <a:lvl1pPr marL="0" indent="0">
              <a:buNone/>
              <a:defRPr lang="es-ES" sz="1500" b="0" dirty="0">
                <a:solidFill>
                  <a:srgbClr val="D6FB47"/>
                </a:solidFill>
                <a:latin typeface="Segoe UI Semibold" panose="020B0702040204020203" pitchFamily="34" charset="0"/>
                <a:ea typeface="+mj-ea"/>
                <a:cs typeface="Segoe UI Semibold" panose="020B0702040204020203" pitchFamily="34" charset="0"/>
              </a:defRPr>
            </a:lvl1pPr>
          </a:lstStyle>
          <a:p>
            <a:pPr lvl="0">
              <a:spcBef>
                <a:spcPct val="0"/>
              </a:spcBef>
            </a:pPr>
            <a:r>
              <a:rPr lang="es-ES" smtClean="0"/>
              <a:t>Haga clic para modificar el estilo de texto del patrón</a:t>
            </a:r>
          </a:p>
        </p:txBody>
      </p:sp>
    </p:spTree>
    <p:extLst>
      <p:ext uri="{BB962C8B-B14F-4D97-AF65-F5344CB8AC3E}">
        <p14:creationId xmlns:p14="http://schemas.microsoft.com/office/powerpoint/2010/main" val="18808144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2E3B"/>
        </a:solidFill>
        <a:effectLst/>
      </p:bgPr>
    </p:bg>
    <p:spTree>
      <p:nvGrpSpPr>
        <p:cNvPr id="1" name=""/>
        <p:cNvGrpSpPr/>
        <p:nvPr/>
      </p:nvGrpSpPr>
      <p:grpSpPr>
        <a:xfrm>
          <a:off x="0" y="0"/>
          <a:ext cx="0" cy="0"/>
          <a:chOff x="0" y="0"/>
          <a:chExt cx="0" cy="0"/>
        </a:xfrm>
      </p:grpSpPr>
      <p:sp>
        <p:nvSpPr>
          <p:cNvPr id="7" name="Título 1"/>
          <p:cNvSpPr txBox="1">
            <a:spLocks/>
          </p:cNvSpPr>
          <p:nvPr/>
        </p:nvSpPr>
        <p:spPr>
          <a:xfrm>
            <a:off x="628650" y="365132"/>
            <a:ext cx="7183710" cy="507999"/>
          </a:xfrm>
          <a:prstGeom prst="rect">
            <a:avLst/>
          </a:prstGeom>
        </p:spPr>
        <p:txBody>
          <a:bodyPr/>
          <a:lstStyle>
            <a:lvl1pPr algn="l" defTabSz="685800" rtl="0" eaLnBrk="1" latinLnBrk="0" hangingPunct="1">
              <a:lnSpc>
                <a:spcPct val="90000"/>
              </a:lnSpc>
              <a:spcBef>
                <a:spcPct val="0"/>
              </a:spcBef>
              <a:buNone/>
              <a:defRPr sz="2700" b="1" kern="1200" baseline="0">
                <a:solidFill>
                  <a:srgbClr val="D6FB47"/>
                </a:solidFill>
                <a:latin typeface="+mj-lt"/>
                <a:ea typeface="+mj-ea"/>
                <a:cs typeface="+mj-cs"/>
              </a:defRPr>
            </a:lvl1pPr>
          </a:lstStyle>
          <a:p>
            <a:endParaRPr lang="es-ES" sz="2025" dirty="0"/>
          </a:p>
        </p:txBody>
      </p:sp>
      <p:sp>
        <p:nvSpPr>
          <p:cNvPr id="8" name="Marcador de contenido 2"/>
          <p:cNvSpPr txBox="1">
            <a:spLocks/>
          </p:cNvSpPr>
          <p:nvPr/>
        </p:nvSpPr>
        <p:spPr>
          <a:xfrm>
            <a:off x="628650" y="1609522"/>
            <a:ext cx="7886700" cy="4567447"/>
          </a:xfrm>
          <a:prstGeom prst="rect">
            <a:avLst/>
          </a:prstGeom>
        </p:spPr>
        <p:txBody>
          <a:bodyPr/>
          <a:lst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20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s-ES" sz="1500" dirty="0"/>
          </a:p>
        </p:txBody>
      </p:sp>
      <p:sp>
        <p:nvSpPr>
          <p:cNvPr id="9" name="Marcador de número de diapositiva 5"/>
          <p:cNvSpPr>
            <a:spLocks noGrp="1"/>
          </p:cNvSpPr>
          <p:nvPr>
            <p:ph type="sldNum" sz="quarter" idx="4"/>
          </p:nvPr>
        </p:nvSpPr>
        <p:spPr>
          <a:xfrm>
            <a:off x="6457950" y="6356357"/>
            <a:ext cx="2057400" cy="365125"/>
          </a:xfrm>
          <a:prstGeom prst="rect">
            <a:avLst/>
          </a:prstGeom>
        </p:spPr>
        <p:txBody>
          <a:bodyPr/>
          <a:lstStyle/>
          <a:p>
            <a:fld id="{B40B006B-B3A2-4CD3-8F6C-EBBAA3108F88}" type="slidenum">
              <a:rPr lang="es-ES" smtClean="0"/>
              <a:t>‹Nº›</a:t>
            </a:fld>
            <a:endParaRPr lang="es-ES"/>
          </a:p>
        </p:txBody>
      </p:sp>
      <p:sp>
        <p:nvSpPr>
          <p:cNvPr id="10" name="Marcador de texto 10"/>
          <p:cNvSpPr txBox="1">
            <a:spLocks/>
          </p:cNvSpPr>
          <p:nvPr/>
        </p:nvSpPr>
        <p:spPr>
          <a:xfrm>
            <a:off x="628650" y="997863"/>
            <a:ext cx="7183710" cy="486927"/>
          </a:xfrm>
          <a:prstGeom prst="rect">
            <a:avLst/>
          </a:prstGeom>
        </p:spPr>
        <p:txBody>
          <a:bodyPr vert="horz" lIns="68580" tIns="34290" rIns="68580" bIns="3429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lang="es-ES" sz="2000" b="0" kern="1200" dirty="0">
                <a:solidFill>
                  <a:srgbClr val="D6FB47"/>
                </a:solidFill>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ct val="0"/>
              </a:spcBef>
            </a:pPr>
            <a:endParaRPr lang="es-ES" sz="1500" dirty="0"/>
          </a:p>
        </p:txBody>
      </p:sp>
      <p:pic>
        <p:nvPicPr>
          <p:cNvPr id="19" name="Imagen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19100">
            <a:off x="8499285" y="412977"/>
            <a:ext cx="251654" cy="251654"/>
          </a:xfrm>
          <a:prstGeom prst="rect">
            <a:avLst/>
          </a:prstGeom>
        </p:spPr>
      </p:pic>
      <p:pic>
        <p:nvPicPr>
          <p:cNvPr id="20" name="Imagen 1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004528" y="395483"/>
            <a:ext cx="269088" cy="298275"/>
          </a:xfrm>
          <a:prstGeom prst="rect">
            <a:avLst/>
          </a:prstGeom>
        </p:spPr>
      </p:pic>
      <p:pic>
        <p:nvPicPr>
          <p:cNvPr id="21" name="Imagen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21115549">
            <a:off x="8515263" y="721618"/>
            <a:ext cx="275162" cy="275162"/>
          </a:xfrm>
          <a:prstGeom prst="rect">
            <a:avLst/>
          </a:prstGeom>
        </p:spPr>
      </p:pic>
      <p:pic>
        <p:nvPicPr>
          <p:cNvPr id="23" name="Imagen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20542867">
            <a:off x="8259607" y="297814"/>
            <a:ext cx="255564" cy="289426"/>
          </a:xfrm>
          <a:prstGeom prst="rect">
            <a:avLst/>
          </a:prstGeom>
        </p:spPr>
      </p:pic>
      <p:pic>
        <p:nvPicPr>
          <p:cNvPr id="24" name="Imagen 2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98390">
            <a:off x="7900510" y="723583"/>
            <a:ext cx="272828" cy="272828"/>
          </a:xfrm>
          <a:prstGeom prst="rect">
            <a:avLst/>
          </a:prstGeom>
        </p:spPr>
      </p:pic>
      <p:pic>
        <p:nvPicPr>
          <p:cNvPr id="22" name="Imagen 21"/>
          <p:cNvPicPr>
            <a:picLocks noChangeAspect="1"/>
          </p:cNvPicPr>
          <p:nvPr userDrawn="1"/>
        </p:nvPicPr>
        <p:blipFill rotWithShape="1">
          <a:blip r:embed="rId10" cstate="print">
            <a:extLst>
              <a:ext uri="{28A0092B-C50C-407E-A947-70E740481C1C}">
                <a14:useLocalDpi xmlns:a14="http://schemas.microsoft.com/office/drawing/2010/main" val="0"/>
              </a:ext>
            </a:extLst>
          </a:blip>
          <a:srcRect l="19117" t="20089" r="18792" b="21177"/>
          <a:stretch/>
        </p:blipFill>
        <p:spPr>
          <a:xfrm rot="227527">
            <a:off x="8033693" y="451024"/>
            <a:ext cx="647561" cy="612558"/>
          </a:xfrm>
          <a:prstGeom prst="rect">
            <a:avLst/>
          </a:prstGeom>
        </p:spPr>
      </p:pic>
    </p:spTree>
    <p:extLst>
      <p:ext uri="{BB962C8B-B14F-4D97-AF65-F5344CB8AC3E}">
        <p14:creationId xmlns:p14="http://schemas.microsoft.com/office/powerpoint/2010/main" val="3576980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txStyles>
    <p:titleStyle>
      <a:lvl1pPr algn="l" defTabSz="514350" rtl="0" eaLnBrk="1" latinLnBrk="0" hangingPunct="1">
        <a:lnSpc>
          <a:spcPct val="90000"/>
        </a:lnSpc>
        <a:spcBef>
          <a:spcPct val="0"/>
        </a:spcBef>
        <a:buNone/>
        <a:defRPr sz="2025" b="1" kern="1200">
          <a:solidFill>
            <a:srgbClr val="D6FB47"/>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s-E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hyperlink" Target="https://nitayneeman.com/posts/understanding-the-angular-cli-workspace-file/" TargetMode="Externa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loper.mozilla.org/es/docs/Learn/HTML/Forms/How_to_structure_an_HTML_form"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5.png"/><Relationship Id="rId4" Type="http://schemas.openxmlformats.org/officeDocument/2006/relationships/oleObject" Target="../embeddings/oleObject1.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6.png"/><Relationship Id="rId4" Type="http://schemas.openxmlformats.org/officeDocument/2006/relationships/oleObject" Target="../embeddings/oleObject2.bin"/></Relationships>
</file>

<file path=ppt/slides/_rels/slide1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4.png"/><Relationship Id="rId7" Type="http://schemas.openxmlformats.org/officeDocument/2006/relationships/diagramColors" Target="../diagrams/colors4.xml"/><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nguajehtml.com/p/html/semantica/etiquetas-html-obsolet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angular.io/api/common/http/HttpClient"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5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ngular.io/api/common/CurrencyPipe"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59.xml.rels><?xml version="1.0" encoding="UTF-8" standalone="yes"?>
<Relationships xmlns="http://schemas.openxmlformats.org/package/2006/relationships"><Relationship Id="rId3" Type="http://schemas.openxmlformats.org/officeDocument/2006/relationships/hyperlink" Target="https://angular.io/api/common/DatePipe"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6.xml.rels><?xml version="1.0" encoding="UTF-8" standalone="yes"?>
<Relationships xmlns="http://schemas.openxmlformats.org/package/2006/relationships"><Relationship Id="rId3" Type="http://schemas.openxmlformats.org/officeDocument/2006/relationships/hyperlink" Target="https://www.npmjs.com/package/node-sas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0.xml.rels><?xml version="1.0" encoding="UTF-8" standalone="yes"?>
<Relationships xmlns="http://schemas.openxmlformats.org/package/2006/relationships"><Relationship Id="rId3" Type="http://schemas.openxmlformats.org/officeDocument/2006/relationships/hyperlink" Target="https://angular.io/api/common/SlicePipe"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61.xml.rels><?xml version="1.0" encoding="UTF-8" standalone="yes"?>
<Relationships xmlns="http://schemas.openxmlformats.org/package/2006/relationships"><Relationship Id="rId3" Type="http://schemas.openxmlformats.org/officeDocument/2006/relationships/hyperlink" Target="https://angular.io/api/common/AsyncPipe"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etbootstrap.com/docs/4.2/getting-started/introduc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hyperlink" Target="https://getbootstrap.com/docs/4.2/layout/grid/" TargetMode="External"/><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etbootstrap.com/docs/4.2/layout/utilities-for-layou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etbootstrap.com/docs/4.2/components/alert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getbootstrap.com/docs/4.2/utilities/border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mozilla.org/es/docs/Web/JavaScript/Referencia/Objetos_globales/Arra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s/docs/Web/API"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eveloper.mozilla.org/es/docs/Web/API/Documen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librosweb.es/libro/javascript/capitulo-6/modelo-basico-de-eventos-2.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hyperlink" Target="https://addyosmani.com/resources/essentialjsdesignpatterns/book/#proxypatternjquer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rxjs.dev/"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eveloper.mozilla.org/es/docs/Web/HTML/Block-level_element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rxviz.com/"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stackblitz.com/edit/road-to-angular"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hyperlink" Target="https://stackblitz.com/edit/road-to-angular"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stackblitz.com/edit/road-to-angula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eveloper.mozilla.org/es/docs/Web/HTML/Elementos_en_l%C3%ADnea" TargetMode="External"/><Relationship Id="rId4" Type="http://schemas.openxmlformats.org/officeDocument/2006/relationships/hyperlink" Target="https://developer.mozilla.org/es/docs/Web/HTML/Block-level_element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stackblitz.com/edit/road-to-angular"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stackblitz.com/edit/road-to-angular"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typescriptlang.org/docs/handbook/modules.html"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stackblitz.com/edit/road-to-angular-9txzju"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code.visualstudio.com/docs/?dv=win"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hyperlink" Target="https://nodejs.org/" TargetMode="External"/><Relationship Id="rId4" Type="http://schemas.openxmlformats.org/officeDocument/2006/relationships/hyperlink" Target="https://www.google.es/chrome/browser/desktop/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17947" y="3049206"/>
            <a:ext cx="6400800" cy="864096"/>
          </a:xfrm>
        </p:spPr>
        <p:txBody>
          <a:bodyPr/>
          <a:lstStyle/>
          <a:p>
            <a:pPr>
              <a:lnSpc>
                <a:spcPct val="100000"/>
              </a:lnSpc>
              <a:spcAft>
                <a:spcPts val="1350"/>
              </a:spcAft>
            </a:pPr>
            <a:r>
              <a:rPr lang="es-ES" dirty="0" smtClean="0">
                <a:solidFill>
                  <a:schemeClr val="accent2">
                    <a:lumMod val="40000"/>
                    <a:lumOff val="60000"/>
                  </a:schemeClr>
                </a:solidFill>
                <a:effectLst>
                  <a:outerShdw blurRad="38100" dist="38100" dir="2700000" algn="tl">
                    <a:srgbClr val="000000">
                      <a:alpha val="43137"/>
                    </a:srgbClr>
                  </a:outerShdw>
                </a:effectLst>
              </a:rPr>
              <a:t>Beca Frontend Everis Salamanca</a:t>
            </a:r>
            <a:r>
              <a:rPr lang="es-ES" dirty="0" smtClean="0"/>
              <a:t/>
            </a:r>
            <a:br>
              <a:rPr lang="es-ES" dirty="0" smtClean="0"/>
            </a:br>
            <a:r>
              <a:rPr lang="es-ES" sz="900" i="1" dirty="0">
                <a:solidFill>
                  <a:schemeClr val="bg1">
                    <a:lumMod val="75000"/>
                  </a:schemeClr>
                </a:solidFill>
              </a:rPr>
              <a:t>Febrero 2019</a:t>
            </a:r>
          </a:p>
        </p:txBody>
      </p:sp>
      <p:sp>
        <p:nvSpPr>
          <p:cNvPr id="2" name="Título 1"/>
          <p:cNvSpPr>
            <a:spLocks noGrp="1"/>
          </p:cNvSpPr>
          <p:nvPr>
            <p:ph type="ctrTitle"/>
          </p:nvPr>
        </p:nvSpPr>
        <p:spPr>
          <a:xfrm>
            <a:off x="317947" y="2676421"/>
            <a:ext cx="1049299" cy="268278"/>
          </a:xfrm>
        </p:spPr>
        <p:txBody>
          <a:bodyPr/>
          <a:lstStyle/>
          <a:p>
            <a:r>
              <a:rPr lang="es-ES" sz="1800" dirty="0"/>
              <a:t>Road </a:t>
            </a:r>
            <a:r>
              <a:rPr lang="es-ES" sz="1800" dirty="0" smtClean="0"/>
              <a:t>to</a:t>
            </a:r>
            <a:endParaRPr lang="es-ES" sz="1800" dirty="0">
              <a:solidFill>
                <a:srgbClr val="C00000"/>
              </a:solidFill>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366" y="1390325"/>
            <a:ext cx="1314996" cy="362993"/>
          </a:xfrm>
          <a:prstGeom prst="rect">
            <a:avLst/>
          </a:prstGeom>
        </p:spPr>
      </p:pic>
      <p:sp>
        <p:nvSpPr>
          <p:cNvPr id="5" name="CuadroTexto 4"/>
          <p:cNvSpPr txBox="1"/>
          <p:nvPr/>
        </p:nvSpPr>
        <p:spPr>
          <a:xfrm>
            <a:off x="1265756" y="2623927"/>
            <a:ext cx="1245325" cy="390683"/>
          </a:xfrm>
          <a:prstGeom prst="rect">
            <a:avLst/>
          </a:prstGeom>
          <a:effectLst/>
        </p:spPr>
        <p:txBody>
          <a:bodyPr vert="horz" wrap="none" lIns="68580" tIns="34290" rIns="68580" bIns="34290" rtlCol="0" anchor="ctr">
            <a:noAutofit/>
          </a:bodyPr>
          <a:lstStyle/>
          <a:p>
            <a:r>
              <a:rPr lang="es-ES" sz="2400" b="1" dirty="0" smtClean="0">
                <a:solidFill>
                  <a:srgbClr val="C00000"/>
                </a:solidFill>
                <a:effectLst>
                  <a:outerShdw blurRad="50800" dist="38100" dir="5400000" algn="t" rotWithShape="0">
                    <a:prstClr val="black">
                      <a:alpha val="40000"/>
                    </a:prstClr>
                  </a:outerShdw>
                </a:effectLst>
              </a:rPr>
              <a:t>Angular</a:t>
            </a:r>
            <a:endParaRPr lang="es-ES" sz="2400" b="1" dirty="0" smtClean="0">
              <a:solidFill>
                <a:srgbClr val="D6FB47"/>
              </a:solidFill>
              <a:effectLst>
                <a:outerShdw blurRad="50800" dist="38100" dir="5400000" algn="t" rotWithShape="0">
                  <a:prstClr val="black">
                    <a:alpha val="40000"/>
                  </a:prstClr>
                </a:outerShdw>
              </a:effectLst>
            </a:endParaRPr>
          </a:p>
        </p:txBody>
      </p:sp>
      <p:cxnSp>
        <p:nvCxnSpPr>
          <p:cNvPr id="9" name="Conector recto de flecha 8"/>
          <p:cNvCxnSpPr/>
          <p:nvPr/>
        </p:nvCxnSpPr>
        <p:spPr>
          <a:xfrm>
            <a:off x="0" y="3014610"/>
            <a:ext cx="2386149"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042241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3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 HTML5</a:t>
            </a:r>
          </a:p>
          <a:p>
            <a:pPr marL="0" indent="0">
              <a:lnSpc>
                <a:spcPct val="100000"/>
              </a:lnSpc>
              <a:spcBef>
                <a:spcPts val="0"/>
              </a:spcBef>
              <a:buNone/>
            </a:pPr>
            <a:endParaRPr lang="es-ES" dirty="0"/>
          </a:p>
          <a:p>
            <a:pPr marL="0" indent="0">
              <a:lnSpc>
                <a:spcPct val="100000"/>
              </a:lnSpc>
              <a:spcBef>
                <a:spcPts val="0"/>
              </a:spcBef>
              <a:buNone/>
            </a:pPr>
            <a:r>
              <a:rPr lang="es-ES" sz="1800" dirty="0"/>
              <a:t>El elemento </a:t>
            </a:r>
            <a:r>
              <a:rPr lang="es-ES" sz="1800" b="1" u="sng" dirty="0">
                <a:solidFill>
                  <a:schemeClr val="accent1">
                    <a:lumMod val="20000"/>
                    <a:lumOff val="80000"/>
                  </a:schemeClr>
                </a:solidFill>
                <a:effectLst>
                  <a:outerShdw blurRad="38100" dist="38100" dir="2700000" algn="tl">
                    <a:srgbClr val="000000">
                      <a:alpha val="43137"/>
                    </a:srgbClr>
                  </a:outerShdw>
                </a:effectLst>
              </a:rPr>
              <a:t>&lt;</a:t>
            </a:r>
            <a:r>
              <a:rPr lang="es-ES" sz="1800" b="1" u="sng" dirty="0" err="1">
                <a:solidFill>
                  <a:schemeClr val="accent1">
                    <a:lumMod val="20000"/>
                    <a:lumOff val="80000"/>
                  </a:schemeClr>
                </a:solidFill>
                <a:effectLst>
                  <a:outerShdw blurRad="38100" dist="38100" dir="2700000" algn="tl">
                    <a:srgbClr val="000000">
                      <a:alpha val="43137"/>
                    </a:srgbClr>
                  </a:outerShdw>
                </a:effectLst>
              </a:rPr>
              <a:t>form</a:t>
            </a:r>
            <a:r>
              <a:rPr lang="es-ES" sz="1800" b="1" u="sng" dirty="0">
                <a:solidFill>
                  <a:schemeClr val="accent1">
                    <a:lumMod val="20000"/>
                    <a:lumOff val="80000"/>
                  </a:schemeClr>
                </a:solidFill>
                <a:effectLst>
                  <a:outerShdw blurRad="38100" dist="38100" dir="2700000" algn="tl">
                    <a:srgbClr val="000000">
                      <a:alpha val="43137"/>
                    </a:srgbClr>
                  </a:outerShdw>
                </a:effectLst>
              </a:rPr>
              <a:t>&gt;</a:t>
            </a:r>
            <a:r>
              <a:rPr lang="es-ES" sz="1800" dirty="0">
                <a:solidFill>
                  <a:schemeClr val="accent1">
                    <a:lumMod val="20000"/>
                    <a:lumOff val="80000"/>
                  </a:schemeClr>
                </a:solidFill>
              </a:rPr>
              <a:t> </a:t>
            </a:r>
            <a:r>
              <a:rPr lang="es-ES" sz="1800" dirty="0"/>
              <a:t>tiene un nuevo atributo</a:t>
            </a:r>
            <a:r>
              <a:rPr lang="es-ES" sz="1800" dirty="0" smtClean="0"/>
              <a:t>:</a:t>
            </a:r>
          </a:p>
          <a:p>
            <a:pPr marL="0" indent="0">
              <a:lnSpc>
                <a:spcPct val="100000"/>
              </a:lnSpc>
              <a:spcBef>
                <a:spcPts val="0"/>
              </a:spcBef>
              <a:buNone/>
            </a:pPr>
            <a:endParaRPr lang="es-ES" dirty="0" smtClean="0"/>
          </a:p>
          <a:p>
            <a:pPr marL="180000" indent="-180000">
              <a:lnSpc>
                <a:spcPct val="100000"/>
              </a:lnSpc>
              <a:spcBef>
                <a:spcPts val="0"/>
              </a:spcBef>
            </a:pPr>
            <a:r>
              <a:rPr lang="es-ES" sz="1600" b="1" u="sng" dirty="0" err="1">
                <a:solidFill>
                  <a:schemeClr val="accent6">
                    <a:lumMod val="20000"/>
                    <a:lumOff val="80000"/>
                  </a:schemeClr>
                </a:solidFill>
                <a:effectLst>
                  <a:outerShdw blurRad="38100" dist="38100" dir="2700000" algn="tl">
                    <a:srgbClr val="000000">
                      <a:alpha val="43137"/>
                    </a:srgbClr>
                  </a:outerShdw>
                </a:effectLst>
              </a:rPr>
              <a:t>novalidate</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dirty="0"/>
              <a:t>Este atributo previene que el formulario sea validado antes del envío.</a:t>
            </a:r>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r>
              <a:rPr lang="es-ES" sz="1800" dirty="0"/>
              <a:t>El atributo </a:t>
            </a:r>
            <a:r>
              <a:rPr lang="es-ES" sz="1800" b="1" u="sng" dirty="0">
                <a:solidFill>
                  <a:schemeClr val="accent1">
                    <a:lumMod val="20000"/>
                    <a:lumOff val="80000"/>
                  </a:schemeClr>
                </a:solidFill>
                <a:effectLst>
                  <a:outerShdw blurRad="38100" dist="38100" dir="2700000" algn="tl">
                    <a:srgbClr val="000000">
                      <a:alpha val="43137"/>
                    </a:srgbClr>
                  </a:outerShdw>
                </a:effectLst>
              </a:rPr>
              <a:t>autofocus</a:t>
            </a:r>
            <a:r>
              <a:rPr lang="es-ES" sz="1800" dirty="0"/>
              <a:t>  te permite especificar que una parte del formulario debe tener foco para ingresar información cuando se carga la página, a menos que el usuario lo </a:t>
            </a:r>
            <a:r>
              <a:rPr lang="es-ES" sz="1800" dirty="0" smtClean="0"/>
              <a:t>cambie.</a:t>
            </a:r>
            <a:endParaRPr lang="es-ES" sz="1800" dirty="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5" name="Imagen 4"/>
          <p:cNvPicPr>
            <a:picLocks noChangeAspect="1"/>
          </p:cNvPicPr>
          <p:nvPr/>
        </p:nvPicPr>
        <p:blipFill rotWithShape="1">
          <a:blip r:embed="rId3"/>
          <a:srcRect t="3459"/>
          <a:stretch/>
        </p:blipFill>
        <p:spPr>
          <a:xfrm>
            <a:off x="2134530" y="4467497"/>
            <a:ext cx="4171950" cy="4861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38015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CREANDO UN WORKSPACE</a:t>
            </a:r>
          </a:p>
          <a:p>
            <a:pPr marL="0" indent="0">
              <a:lnSpc>
                <a:spcPct val="100000"/>
              </a:lnSpc>
              <a:spcBef>
                <a:spcPts val="0"/>
              </a:spcBef>
              <a:buNone/>
            </a:pPr>
            <a:endParaRPr lang="es-ES" sz="1800" dirty="0" smtClean="0"/>
          </a:p>
          <a:p>
            <a:pPr marL="342900" indent="-342900">
              <a:lnSpc>
                <a:spcPct val="100000"/>
              </a:lnSpc>
              <a:spcBef>
                <a:spcPts val="0"/>
              </a:spcBef>
              <a:spcAft>
                <a:spcPts val="800"/>
              </a:spcAft>
              <a:buFont typeface="+mj-lt"/>
              <a:buAutoNum type="arabicPeriod"/>
            </a:pPr>
            <a:r>
              <a:rPr lang="es-ES" sz="1800" dirty="0" smtClean="0"/>
              <a:t>Es necesario ubicarse en el directorio donde queremos generar el proyectos mediante consola.</a:t>
            </a:r>
          </a:p>
          <a:p>
            <a:pPr marL="342900" indent="-342900">
              <a:lnSpc>
                <a:spcPct val="100000"/>
              </a:lnSpc>
              <a:spcBef>
                <a:spcPts val="0"/>
              </a:spcBef>
              <a:spcAft>
                <a:spcPts val="800"/>
              </a:spcAft>
              <a:buFont typeface="+mj-lt"/>
              <a:buAutoNum type="arabicPeriod"/>
            </a:pPr>
            <a:r>
              <a:rPr lang="es-ES" sz="1800" dirty="0" smtClean="0"/>
              <a:t>Luego creamos nuestro proyecto haciendo uso de angular-cli: </a:t>
            </a:r>
            <a:r>
              <a:rPr lang="es-ES" sz="1800" b="1" i="1" dirty="0" smtClean="0">
                <a:solidFill>
                  <a:schemeClr val="accent1">
                    <a:lumMod val="20000"/>
                    <a:lumOff val="80000"/>
                  </a:schemeClr>
                </a:solidFill>
                <a:effectLst>
                  <a:outerShdw blurRad="38100" dist="38100" dir="2700000" algn="tl">
                    <a:srgbClr val="000000">
                      <a:alpha val="43137"/>
                    </a:srgbClr>
                  </a:outerShdw>
                </a:effectLst>
              </a:rPr>
              <a:t>ng </a:t>
            </a:r>
            <a:r>
              <a:rPr lang="es-ES" sz="1800" b="1" i="1" dirty="0">
                <a:solidFill>
                  <a:schemeClr val="accent1">
                    <a:lumMod val="20000"/>
                    <a:lumOff val="80000"/>
                  </a:schemeClr>
                </a:solidFill>
                <a:effectLst>
                  <a:outerShdw blurRad="38100" dist="38100" dir="2700000" algn="tl">
                    <a:srgbClr val="000000">
                      <a:alpha val="43137"/>
                    </a:srgbClr>
                  </a:outerShdw>
                </a:effectLst>
              </a:rPr>
              <a:t>new </a:t>
            </a:r>
            <a:r>
              <a:rPr lang="es-ES" sz="1800" b="1" i="1" dirty="0" smtClean="0">
                <a:solidFill>
                  <a:schemeClr val="accent1">
                    <a:lumMod val="20000"/>
                    <a:lumOff val="80000"/>
                  </a:schemeClr>
                </a:solidFill>
                <a:effectLst>
                  <a:outerShdw blurRad="38100" dist="38100" dir="2700000" algn="tl">
                    <a:srgbClr val="000000">
                      <a:alpha val="43137"/>
                    </a:srgbClr>
                  </a:outerShdw>
                </a:effectLst>
              </a:rPr>
              <a:t>name-app </a:t>
            </a:r>
            <a:r>
              <a:rPr lang="es-ES" sz="1800" b="1" i="1" dirty="0">
                <a:solidFill>
                  <a:schemeClr val="accent1">
                    <a:lumMod val="20000"/>
                    <a:lumOff val="80000"/>
                  </a:schemeClr>
                </a:solidFill>
                <a:effectLst>
                  <a:outerShdw blurRad="38100" dist="38100" dir="2700000" algn="tl">
                    <a:srgbClr val="000000">
                      <a:alpha val="43137"/>
                    </a:srgbClr>
                  </a:outerShdw>
                </a:effectLst>
              </a:rPr>
              <a:t>--routing</a:t>
            </a:r>
          </a:p>
          <a:p>
            <a:pPr marL="342900" indent="-342900">
              <a:lnSpc>
                <a:spcPct val="100000"/>
              </a:lnSpc>
              <a:spcBef>
                <a:spcPts val="0"/>
              </a:spcBef>
              <a:spcAft>
                <a:spcPts val="800"/>
              </a:spcAft>
              <a:buFont typeface="+mj-lt"/>
              <a:buAutoNum type="arabicPeriod"/>
            </a:pPr>
            <a:r>
              <a:rPr lang="es-ES" sz="1800" dirty="0"/>
              <a:t>Ejecutamos el instalador de paquetes: </a:t>
            </a:r>
            <a:r>
              <a:rPr lang="es-ES" sz="1800" b="1" i="1" dirty="0">
                <a:solidFill>
                  <a:schemeClr val="accent1">
                    <a:lumMod val="20000"/>
                    <a:lumOff val="80000"/>
                  </a:schemeClr>
                </a:solidFill>
                <a:effectLst>
                  <a:outerShdw blurRad="38100" dist="38100" dir="2700000" algn="tl">
                    <a:srgbClr val="000000">
                      <a:alpha val="43137"/>
                    </a:srgbClr>
                  </a:outerShdw>
                </a:effectLst>
              </a:rPr>
              <a:t>npm install</a:t>
            </a:r>
          </a:p>
          <a:p>
            <a:pPr marL="342900" indent="-342900">
              <a:lnSpc>
                <a:spcPct val="100000"/>
              </a:lnSpc>
              <a:spcBef>
                <a:spcPts val="0"/>
              </a:spcBef>
              <a:spcAft>
                <a:spcPts val="800"/>
              </a:spcAft>
              <a:buFont typeface="+mj-lt"/>
              <a:buAutoNum type="arabicPeriod"/>
            </a:pPr>
            <a:r>
              <a:rPr lang="es-ES" sz="1800" dirty="0"/>
              <a:t>Lanzamos el servidor: </a:t>
            </a:r>
            <a:r>
              <a:rPr lang="es-ES" sz="1800" b="1" i="1" dirty="0">
                <a:solidFill>
                  <a:schemeClr val="accent1">
                    <a:lumMod val="20000"/>
                    <a:lumOff val="80000"/>
                  </a:schemeClr>
                </a:solidFill>
                <a:effectLst>
                  <a:outerShdw blurRad="38100" dist="38100" dir="2700000" algn="tl">
                    <a:srgbClr val="000000">
                      <a:alpha val="43137"/>
                    </a:srgbClr>
                  </a:outerShdw>
                </a:effectLst>
              </a:rPr>
              <a:t>ng serve </a:t>
            </a:r>
            <a:r>
              <a:rPr lang="es-ES" sz="1800" dirty="0"/>
              <a:t>o </a:t>
            </a:r>
            <a:r>
              <a:rPr lang="es-ES" sz="1800" b="1" i="1" dirty="0">
                <a:solidFill>
                  <a:schemeClr val="accent1">
                    <a:lumMod val="20000"/>
                    <a:lumOff val="80000"/>
                  </a:schemeClr>
                </a:solidFill>
                <a:effectLst>
                  <a:outerShdw blurRad="38100" dist="38100" dir="2700000" algn="tl">
                    <a:srgbClr val="000000">
                      <a:alpha val="43137"/>
                    </a:srgbClr>
                  </a:outerShdw>
                </a:effectLst>
              </a:rPr>
              <a:t>npm start</a:t>
            </a:r>
          </a:p>
          <a:p>
            <a:pPr marL="342900" indent="-342900">
              <a:lnSpc>
                <a:spcPct val="100000"/>
              </a:lnSpc>
              <a:spcBef>
                <a:spcPts val="0"/>
              </a:spcBef>
              <a:spcAft>
                <a:spcPts val="800"/>
              </a:spcAft>
              <a:buFont typeface="+mj-lt"/>
              <a:buAutoNum type="arabicPeriod"/>
            </a:pPr>
            <a:r>
              <a:rPr lang="es-ES" sz="1800" dirty="0"/>
              <a:t>Abrimos el navegador y escribimos: </a:t>
            </a:r>
            <a:r>
              <a:rPr lang="es-ES" sz="1800" b="1" i="1" dirty="0">
                <a:solidFill>
                  <a:schemeClr val="accent1">
                    <a:lumMod val="20000"/>
                    <a:lumOff val="80000"/>
                  </a:schemeClr>
                </a:solidFill>
                <a:effectLst>
                  <a:outerShdw blurRad="38100" dist="38100" dir="2700000" algn="tl">
                    <a:srgbClr val="000000">
                      <a:alpha val="43137"/>
                    </a:srgbClr>
                  </a:outerShdw>
                </a:effectLst>
              </a:rPr>
              <a:t>localhost:4200</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4970003" y="5010118"/>
            <a:ext cx="2303834" cy="1166849"/>
          </a:xfrm>
          <a:prstGeom prst="rect">
            <a:avLst/>
          </a:prstGeom>
          <a:ln>
            <a:solidFill>
              <a:schemeClr val="tx1"/>
            </a:solidFill>
          </a:ln>
          <a:effectLst>
            <a:outerShdw blurRad="292100" dist="139700" dir="2700000" algn="tl" rotWithShape="0">
              <a:srgbClr val="333333">
                <a:alpha val="65000"/>
              </a:srgbClr>
            </a:outerShdw>
          </a:effectLst>
        </p:spPr>
      </p:pic>
      <p:sp>
        <p:nvSpPr>
          <p:cNvPr id="7" name="CuadroTexto 6"/>
          <p:cNvSpPr txBox="1"/>
          <p:nvPr/>
        </p:nvSpPr>
        <p:spPr>
          <a:xfrm>
            <a:off x="1705697" y="5305694"/>
            <a:ext cx="2725783" cy="575698"/>
          </a:xfrm>
          <a:prstGeom prst="rect">
            <a:avLst/>
          </a:prstGeom>
        </p:spPr>
        <p:txBody>
          <a:bodyPr vert="horz" wrap="none" lIns="68580" tIns="34290" rIns="68580" bIns="34290" rtlCol="0" anchor="ctr">
            <a:noAutofit/>
          </a:bodyPr>
          <a:lstStyle/>
          <a:p>
            <a:r>
              <a:rPr lang="es-ES" b="1" dirty="0">
                <a:solidFill>
                  <a:schemeClr val="accent1">
                    <a:lumMod val="20000"/>
                    <a:lumOff val="80000"/>
                  </a:schemeClr>
                </a:solidFill>
                <a:effectLst>
                  <a:outerShdw blurRad="38100" dist="38100" dir="2700000" algn="tl">
                    <a:srgbClr val="000000">
                      <a:alpha val="43137"/>
                    </a:srgbClr>
                  </a:outerShdw>
                </a:effectLst>
              </a:rPr>
              <a:t>Ya tenemos nuestra </a:t>
            </a:r>
          </a:p>
          <a:p>
            <a:r>
              <a:rPr lang="es-ES" b="1" dirty="0">
                <a:solidFill>
                  <a:schemeClr val="accent1">
                    <a:lumMod val="20000"/>
                    <a:lumOff val="80000"/>
                  </a:schemeClr>
                </a:solidFill>
                <a:effectLst>
                  <a:outerShdw blurRad="38100" dist="38100" dir="2700000" algn="tl">
                    <a:srgbClr val="000000">
                      <a:alpha val="43137"/>
                    </a:srgbClr>
                  </a:outerShdw>
                </a:effectLst>
              </a:rPr>
              <a:t>primera aplicación Angular!</a:t>
            </a:r>
          </a:p>
        </p:txBody>
      </p:sp>
    </p:spTree>
    <p:extLst>
      <p:ext uri="{BB962C8B-B14F-4D97-AF65-F5344CB8AC3E}">
        <p14:creationId xmlns:p14="http://schemas.microsoft.com/office/powerpoint/2010/main" val="14067411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ARCHIVO DE CONFIGURACIÓN DE UN PROYECTO ANGULAR</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t>Este </a:t>
            </a:r>
            <a:r>
              <a:rPr lang="es-ES" sz="1600" dirty="0"/>
              <a:t>archivo se usa como esquema de configuración para todo el proyecto y está manipulado por la CLI, incluida la administración de diferentes entornos, pruebas, proxy, recursos de terceros y muchas herramientas y capacidades integradas para desarrollar nuestra aplicación.</a:t>
            </a:r>
            <a:endParaRPr lang="es-ES" sz="1600" dirty="0" smtClean="0"/>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10" name="Imagen 9"/>
          <p:cNvPicPr>
            <a:picLocks noChangeAspect="1"/>
          </p:cNvPicPr>
          <p:nvPr/>
        </p:nvPicPr>
        <p:blipFill>
          <a:blip r:embed="rId3"/>
          <a:stretch>
            <a:fillRect/>
          </a:stretch>
        </p:blipFill>
        <p:spPr>
          <a:xfrm>
            <a:off x="628650" y="3727269"/>
            <a:ext cx="3412400" cy="2157264"/>
          </a:xfrm>
          <a:prstGeom prst="rect">
            <a:avLst/>
          </a:prstGeom>
        </p:spPr>
      </p:pic>
      <p:pic>
        <p:nvPicPr>
          <p:cNvPr id="14" name="Imagen 13"/>
          <p:cNvPicPr>
            <a:picLocks noChangeAspect="1"/>
          </p:cNvPicPr>
          <p:nvPr/>
        </p:nvPicPr>
        <p:blipFill>
          <a:blip r:embed="rId4"/>
          <a:stretch>
            <a:fillRect/>
          </a:stretch>
        </p:blipFill>
        <p:spPr>
          <a:xfrm>
            <a:off x="4351414" y="3016275"/>
            <a:ext cx="3460946" cy="2868258"/>
          </a:xfrm>
          <a:prstGeom prst="rect">
            <a:avLst/>
          </a:prstGeom>
        </p:spPr>
      </p:pic>
      <p:cxnSp>
        <p:nvCxnSpPr>
          <p:cNvPr id="12" name="Conector recto de flecha 11"/>
          <p:cNvCxnSpPr/>
          <p:nvPr/>
        </p:nvCxnSpPr>
        <p:spPr>
          <a:xfrm flipV="1">
            <a:off x="1481687" y="4354286"/>
            <a:ext cx="3081604" cy="33963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CuadroTexto 20"/>
          <p:cNvSpPr txBox="1"/>
          <p:nvPr/>
        </p:nvSpPr>
        <p:spPr>
          <a:xfrm>
            <a:off x="628650" y="5884533"/>
            <a:ext cx="5856299" cy="627017"/>
          </a:xfrm>
          <a:prstGeom prst="rect">
            <a:avLst/>
          </a:prstGeom>
        </p:spPr>
        <p:txBody>
          <a:bodyPr vert="horz" wrap="none" lIns="68580" tIns="34290" rIns="68580" bIns="34290" rtlCol="0" anchor="ctr">
            <a:noAutofit/>
          </a:bodyPr>
          <a:lstStyle/>
          <a:p>
            <a:r>
              <a:rPr lang="es-ES" sz="1400" b="1" i="1" dirty="0" smtClean="0">
                <a:solidFill>
                  <a:schemeClr val="accent1">
                    <a:lumMod val="20000"/>
                    <a:lumOff val="80000"/>
                  </a:schemeClr>
                </a:solidFill>
                <a:effectLst>
                  <a:outerShdw blurRad="38100" dist="38100" dir="2700000" algn="tl">
                    <a:srgbClr val="000000">
                      <a:alpha val="43137"/>
                    </a:srgbClr>
                  </a:outerShdw>
                </a:effectLst>
              </a:rPr>
              <a:t>Mas información en:</a:t>
            </a:r>
          </a:p>
          <a:p>
            <a:r>
              <a:rPr lang="es-ES" sz="1400" dirty="0" smtClean="0">
                <a:solidFill>
                  <a:schemeClr val="bg1"/>
                </a:solidFill>
                <a:hlinkClick r:id="rId5"/>
              </a:rPr>
              <a:t>https://</a:t>
            </a:r>
            <a:r>
              <a:rPr lang="es-ES" sz="1400" dirty="0">
                <a:solidFill>
                  <a:schemeClr val="bg1"/>
                </a:solidFill>
                <a:hlinkClick r:id="rId5"/>
              </a:rPr>
              <a:t>nitayneeman.com/posts/understanding-the-angular-cli-workspace-file</a:t>
            </a:r>
            <a:r>
              <a:rPr lang="es-ES" sz="1400" dirty="0" smtClean="0">
                <a:solidFill>
                  <a:schemeClr val="bg1"/>
                </a:solidFill>
                <a:hlinkClick r:id="rId5"/>
              </a:rPr>
              <a:t>/</a:t>
            </a:r>
            <a:endParaRPr lang="es-ES" sz="1400" dirty="0" smtClean="0">
              <a:solidFill>
                <a:schemeClr val="bg1"/>
              </a:solidFill>
            </a:endParaRPr>
          </a:p>
        </p:txBody>
      </p:sp>
    </p:spTree>
    <p:extLst>
      <p:ext uri="{BB962C8B-B14F-4D97-AF65-F5344CB8AC3E}">
        <p14:creationId xmlns:p14="http://schemas.microsoft.com/office/powerpoint/2010/main" val="22464348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ESTRUCTURA GENERADA POR ANGULAR-CLI</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3305444" y="2207914"/>
            <a:ext cx="2508840" cy="4067619"/>
          </a:xfrm>
          <a:prstGeom prst="rect">
            <a:avLst/>
          </a:prstGeom>
        </p:spPr>
      </p:pic>
      <p:sp>
        <p:nvSpPr>
          <p:cNvPr id="6" name="CuadroTexto 5"/>
          <p:cNvSpPr txBox="1"/>
          <p:nvPr/>
        </p:nvSpPr>
        <p:spPr>
          <a:xfrm>
            <a:off x="6750444" y="2640550"/>
            <a:ext cx="1280162" cy="317862"/>
          </a:xfrm>
          <a:prstGeom prst="rect">
            <a:avLst/>
          </a:prstGeom>
          <a:solidFill>
            <a:schemeClr val="tx1"/>
          </a:solidFill>
          <a:ln>
            <a:solidFill>
              <a:schemeClr val="bg1"/>
            </a:solidFill>
          </a:ln>
        </p:spPr>
        <p:txBody>
          <a:bodyPr vert="horz" wrap="none" lIns="68580" tIns="34290" rIns="68580" bIns="34290" rtlCol="0" anchor="ctr">
            <a:noAutofit/>
          </a:bodyPr>
          <a:lstStyle/>
          <a:p>
            <a:r>
              <a:rPr lang="es-ES" sz="1600" b="1" i="1" dirty="0" smtClean="0">
                <a:solidFill>
                  <a:schemeClr val="accent1">
                    <a:lumMod val="20000"/>
                    <a:lumOff val="80000"/>
                  </a:schemeClr>
                </a:solidFill>
                <a:effectLst>
                  <a:outerShdw blurRad="38100" dist="38100" dir="2700000" algn="tl">
                    <a:srgbClr val="000000">
                      <a:alpha val="43137"/>
                    </a:srgbClr>
                  </a:outerShdw>
                </a:effectLst>
              </a:rPr>
              <a:t>Componentes</a:t>
            </a:r>
          </a:p>
        </p:txBody>
      </p:sp>
      <p:sp>
        <p:nvSpPr>
          <p:cNvPr id="13" name="CuadroTexto 12"/>
          <p:cNvSpPr txBox="1"/>
          <p:nvPr/>
        </p:nvSpPr>
        <p:spPr>
          <a:xfrm>
            <a:off x="706475" y="2276967"/>
            <a:ext cx="1201786" cy="522514"/>
          </a:xfrm>
          <a:prstGeom prst="rect">
            <a:avLst/>
          </a:prstGeom>
          <a:solidFill>
            <a:schemeClr val="tx1"/>
          </a:solidFill>
          <a:ln>
            <a:solidFill>
              <a:schemeClr val="bg1"/>
            </a:solidFill>
          </a:ln>
        </p:spPr>
        <p:txBody>
          <a:bodyPr vert="horz" wrap="none" lIns="68580" tIns="34290" rIns="68580" bIns="34290" rtlCol="0" anchor="ctr">
            <a:noAutofit/>
          </a:bodyPr>
          <a:lstStyle/>
          <a:p>
            <a:r>
              <a:rPr lang="es-ES" sz="1400" b="1" i="1" dirty="0" smtClean="0">
                <a:solidFill>
                  <a:schemeClr val="accent1">
                    <a:lumMod val="20000"/>
                    <a:lumOff val="80000"/>
                  </a:schemeClr>
                </a:solidFill>
                <a:effectLst>
                  <a:outerShdw blurRad="38100" dist="38100" dir="2700000" algn="tl">
                    <a:srgbClr val="000000">
                      <a:alpha val="43137"/>
                    </a:srgbClr>
                  </a:outerShdw>
                </a:effectLst>
              </a:rPr>
              <a:t>Dependencias </a:t>
            </a:r>
          </a:p>
          <a:p>
            <a:r>
              <a:rPr lang="es-ES" sz="1400" b="1" i="1" dirty="0" smtClean="0">
                <a:solidFill>
                  <a:schemeClr val="accent1">
                    <a:lumMod val="20000"/>
                    <a:lumOff val="80000"/>
                  </a:schemeClr>
                </a:solidFill>
                <a:effectLst>
                  <a:outerShdw blurRad="38100" dist="38100" dir="2700000" algn="tl">
                    <a:srgbClr val="000000">
                      <a:alpha val="43137"/>
                    </a:srgbClr>
                  </a:outerShdw>
                </a:effectLst>
              </a:rPr>
              <a:t>del proyecto</a:t>
            </a:r>
          </a:p>
        </p:txBody>
      </p:sp>
      <p:sp>
        <p:nvSpPr>
          <p:cNvPr id="15" name="CuadroTexto 14"/>
          <p:cNvSpPr txBox="1"/>
          <p:nvPr/>
        </p:nvSpPr>
        <p:spPr>
          <a:xfrm>
            <a:off x="628650" y="4245440"/>
            <a:ext cx="1218117" cy="317862"/>
          </a:xfrm>
          <a:prstGeom prst="rect">
            <a:avLst/>
          </a:prstGeom>
          <a:solidFill>
            <a:schemeClr val="tx1"/>
          </a:solidFill>
          <a:ln>
            <a:solidFill>
              <a:schemeClr val="bg1"/>
            </a:solidFill>
          </a:ln>
        </p:spPr>
        <p:txBody>
          <a:bodyPr vert="horz" wrap="none" lIns="68580" tIns="34290" rIns="68580" bIns="34290" rtlCol="0" anchor="ctr">
            <a:noAutofit/>
          </a:bodyPr>
          <a:lstStyle/>
          <a:p>
            <a:r>
              <a:rPr lang="es-ES" sz="1400" b="1" i="1" dirty="0" smtClean="0">
                <a:solidFill>
                  <a:schemeClr val="accent1">
                    <a:lumMod val="20000"/>
                    <a:lumOff val="80000"/>
                  </a:schemeClr>
                </a:solidFill>
                <a:effectLst>
                  <a:outerShdw blurRad="38100" dist="38100" dir="2700000" algn="tl">
                    <a:srgbClr val="000000">
                      <a:alpha val="43137"/>
                    </a:srgbClr>
                  </a:outerShdw>
                </a:effectLst>
              </a:rPr>
              <a:t>App Bootstrap</a:t>
            </a:r>
          </a:p>
        </p:txBody>
      </p:sp>
      <p:sp>
        <p:nvSpPr>
          <p:cNvPr id="16" name="CuadroTexto 15"/>
          <p:cNvSpPr txBox="1"/>
          <p:nvPr/>
        </p:nvSpPr>
        <p:spPr>
          <a:xfrm>
            <a:off x="6750444" y="4034255"/>
            <a:ext cx="1045033" cy="317862"/>
          </a:xfrm>
          <a:prstGeom prst="rect">
            <a:avLst/>
          </a:prstGeom>
          <a:solidFill>
            <a:schemeClr val="tx1"/>
          </a:solidFill>
          <a:ln>
            <a:solidFill>
              <a:schemeClr val="bg1"/>
            </a:solidFill>
          </a:ln>
        </p:spPr>
        <p:txBody>
          <a:bodyPr vert="horz" wrap="none" lIns="68580" tIns="34290" rIns="68580" bIns="34290" rtlCol="0" anchor="ctr">
            <a:noAutofit/>
          </a:bodyPr>
          <a:lstStyle/>
          <a:p>
            <a:r>
              <a:rPr lang="es-ES" sz="1600" b="1" i="1" dirty="0" smtClean="0">
                <a:solidFill>
                  <a:schemeClr val="accent1">
                    <a:lumMod val="20000"/>
                    <a:lumOff val="80000"/>
                  </a:schemeClr>
                </a:solidFill>
                <a:effectLst>
                  <a:outerShdw blurRad="38100" dist="38100" dir="2700000" algn="tl">
                    <a:srgbClr val="000000">
                      <a:alpha val="43137"/>
                    </a:srgbClr>
                  </a:outerShdw>
                </a:effectLst>
              </a:rPr>
              <a:t>Index.html</a:t>
            </a:r>
          </a:p>
        </p:txBody>
      </p:sp>
      <p:cxnSp>
        <p:nvCxnSpPr>
          <p:cNvPr id="9" name="Conector recto de flecha 8"/>
          <p:cNvCxnSpPr>
            <a:stCxn id="6" idx="1"/>
          </p:cNvCxnSpPr>
          <p:nvPr/>
        </p:nvCxnSpPr>
        <p:spPr>
          <a:xfrm flipH="1">
            <a:off x="5634446" y="2799481"/>
            <a:ext cx="11159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3" idx="3"/>
          </p:cNvCxnSpPr>
          <p:nvPr/>
        </p:nvCxnSpPr>
        <p:spPr>
          <a:xfrm>
            <a:off x="1908261" y="2538224"/>
            <a:ext cx="1488082" cy="133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1846767" y="4413080"/>
            <a:ext cx="15601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stCxn id="16" idx="1"/>
          </p:cNvCxnSpPr>
          <p:nvPr/>
        </p:nvCxnSpPr>
        <p:spPr>
          <a:xfrm flipH="1" flipV="1">
            <a:off x="3971109" y="4174266"/>
            <a:ext cx="2779335" cy="18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96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Template </a:t>
            </a:r>
            <a:r>
              <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inicial y punto de entrada de nuestra aplicación angular</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Index.html</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7" name="Imagen 6"/>
          <p:cNvPicPr>
            <a:picLocks noChangeAspect="1"/>
          </p:cNvPicPr>
          <p:nvPr/>
        </p:nvPicPr>
        <p:blipFill>
          <a:blip r:embed="rId3"/>
          <a:stretch>
            <a:fillRect/>
          </a:stretch>
        </p:blipFill>
        <p:spPr>
          <a:xfrm>
            <a:off x="719818" y="2684964"/>
            <a:ext cx="5962650" cy="2933700"/>
          </a:xfrm>
          <a:prstGeom prst="rect">
            <a:avLst/>
          </a:prstGeom>
          <a:ln>
            <a:solidFill>
              <a:schemeClr val="bg1"/>
            </a:solidFill>
          </a:ln>
        </p:spPr>
      </p:pic>
    </p:spTree>
    <p:extLst>
      <p:ext uri="{BB962C8B-B14F-4D97-AF65-F5344CB8AC3E}">
        <p14:creationId xmlns:p14="http://schemas.microsoft.com/office/powerpoint/2010/main" val="7720629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Dependencias y scripts de un proyecto Angular</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Package.json</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5817326" y="1885405"/>
            <a:ext cx="1995034" cy="4171435"/>
          </a:xfrm>
          <a:prstGeom prst="rect">
            <a:avLst/>
          </a:prstGeom>
          <a:ln>
            <a:solidFill>
              <a:schemeClr val="bg1"/>
            </a:solidFill>
          </a:ln>
        </p:spPr>
      </p:pic>
      <p:sp>
        <p:nvSpPr>
          <p:cNvPr id="9" name="CuadroTexto 8"/>
          <p:cNvSpPr txBox="1"/>
          <p:nvPr/>
        </p:nvSpPr>
        <p:spPr>
          <a:xfrm>
            <a:off x="2723605" y="2229004"/>
            <a:ext cx="1284516" cy="457200"/>
          </a:xfrm>
          <a:prstGeom prst="rect">
            <a:avLst/>
          </a:prstGeom>
          <a:solidFill>
            <a:schemeClr val="tx1"/>
          </a:solidFill>
          <a:ln>
            <a:solidFill>
              <a:schemeClr val="bg1"/>
            </a:solidFill>
          </a:ln>
        </p:spPr>
        <p:txBody>
          <a:bodyPr vert="horz" wrap="none" lIns="68580" tIns="34290" rIns="68580" bIns="34290" rtlCol="0" anchor="ctr">
            <a:noAutofit/>
          </a:bodyPr>
          <a:lstStyle/>
          <a:p>
            <a:pPr algn="ctr"/>
            <a:r>
              <a:rPr lang="es-ES" sz="1400" b="1" i="1" dirty="0" smtClean="0">
                <a:solidFill>
                  <a:schemeClr val="accent1">
                    <a:lumMod val="20000"/>
                    <a:lumOff val="80000"/>
                  </a:schemeClr>
                </a:solidFill>
                <a:effectLst>
                  <a:outerShdw blurRad="38100" dist="38100" dir="2700000" algn="tl">
                    <a:srgbClr val="000000">
                      <a:alpha val="43137"/>
                    </a:srgbClr>
                  </a:outerShdw>
                </a:effectLst>
              </a:rPr>
              <a:t>Scripts de NPM</a:t>
            </a:r>
          </a:p>
        </p:txBody>
      </p:sp>
      <p:sp>
        <p:nvSpPr>
          <p:cNvPr id="10" name="CuadroTexto 9"/>
          <p:cNvSpPr txBox="1"/>
          <p:nvPr/>
        </p:nvSpPr>
        <p:spPr>
          <a:xfrm>
            <a:off x="2363288" y="3270069"/>
            <a:ext cx="2005149" cy="457200"/>
          </a:xfrm>
          <a:prstGeom prst="rect">
            <a:avLst/>
          </a:prstGeom>
          <a:solidFill>
            <a:schemeClr val="tx1"/>
          </a:solidFill>
          <a:ln>
            <a:solidFill>
              <a:schemeClr val="bg1"/>
            </a:solidFill>
          </a:ln>
        </p:spPr>
        <p:txBody>
          <a:bodyPr vert="horz" wrap="none" lIns="68580" tIns="34290" rIns="68580" bIns="34290" rtlCol="0" anchor="ctr">
            <a:noAutofit/>
          </a:bodyPr>
          <a:lstStyle/>
          <a:p>
            <a:pPr algn="ctr"/>
            <a:r>
              <a:rPr lang="es-ES" sz="1400" b="1" i="1" dirty="0" smtClean="0">
                <a:solidFill>
                  <a:schemeClr val="accent1">
                    <a:lumMod val="20000"/>
                    <a:lumOff val="80000"/>
                  </a:schemeClr>
                </a:solidFill>
                <a:effectLst>
                  <a:outerShdw blurRad="38100" dist="38100" dir="2700000" algn="tl">
                    <a:srgbClr val="000000">
                      <a:alpha val="43137"/>
                    </a:srgbClr>
                  </a:outerShdw>
                </a:effectLst>
              </a:rPr>
              <a:t>Dependencias de Angular</a:t>
            </a:r>
          </a:p>
        </p:txBody>
      </p:sp>
      <p:sp>
        <p:nvSpPr>
          <p:cNvPr id="11" name="CuadroTexto 10"/>
          <p:cNvSpPr txBox="1"/>
          <p:nvPr/>
        </p:nvSpPr>
        <p:spPr>
          <a:xfrm>
            <a:off x="2265862" y="4564856"/>
            <a:ext cx="2200003" cy="615863"/>
          </a:xfrm>
          <a:prstGeom prst="rect">
            <a:avLst/>
          </a:prstGeom>
          <a:solidFill>
            <a:schemeClr val="tx1"/>
          </a:solidFill>
          <a:ln>
            <a:solidFill>
              <a:schemeClr val="bg1"/>
            </a:solidFill>
          </a:ln>
        </p:spPr>
        <p:txBody>
          <a:bodyPr vert="horz" wrap="none" lIns="68580" tIns="34290" rIns="68580" bIns="34290" rtlCol="0" anchor="ctr">
            <a:noAutofit/>
          </a:bodyPr>
          <a:lstStyle/>
          <a:p>
            <a:pPr algn="ctr"/>
            <a:r>
              <a:rPr lang="es-ES" sz="1400" b="1" i="1" dirty="0" smtClean="0">
                <a:solidFill>
                  <a:schemeClr val="accent1">
                    <a:lumMod val="20000"/>
                    <a:lumOff val="80000"/>
                  </a:schemeClr>
                </a:solidFill>
                <a:effectLst>
                  <a:outerShdw blurRad="38100" dist="38100" dir="2700000" algn="tl">
                    <a:srgbClr val="000000">
                      <a:alpha val="43137"/>
                    </a:srgbClr>
                  </a:outerShdw>
                </a:effectLst>
              </a:rPr>
              <a:t>Dependencias de desarrollo</a:t>
            </a:r>
          </a:p>
          <a:p>
            <a:pPr algn="ctr"/>
            <a:r>
              <a:rPr lang="es-ES" sz="1400" b="1" i="1" dirty="0" smtClean="0">
                <a:solidFill>
                  <a:schemeClr val="accent1">
                    <a:lumMod val="20000"/>
                    <a:lumOff val="80000"/>
                  </a:schemeClr>
                </a:solidFill>
                <a:effectLst>
                  <a:outerShdw blurRad="38100" dist="38100" dir="2700000" algn="tl">
                    <a:srgbClr val="000000">
                      <a:alpha val="43137"/>
                    </a:srgbClr>
                  </a:outerShdw>
                </a:effectLst>
              </a:rPr>
              <a:t>en Angular</a:t>
            </a:r>
          </a:p>
        </p:txBody>
      </p:sp>
      <p:cxnSp>
        <p:nvCxnSpPr>
          <p:cNvPr id="13" name="Conector recto de flecha 12"/>
          <p:cNvCxnSpPr>
            <a:stCxn id="9" idx="3"/>
          </p:cNvCxnSpPr>
          <p:nvPr/>
        </p:nvCxnSpPr>
        <p:spPr>
          <a:xfrm>
            <a:off x="4008121" y="2457604"/>
            <a:ext cx="190663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10" idx="3"/>
          </p:cNvCxnSpPr>
          <p:nvPr/>
        </p:nvCxnSpPr>
        <p:spPr>
          <a:xfrm>
            <a:off x="4368437" y="3498669"/>
            <a:ext cx="154631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p:cNvCxnSpPr>
          <p:nvPr/>
        </p:nvCxnSpPr>
        <p:spPr>
          <a:xfrm flipV="1">
            <a:off x="4465865" y="4872787"/>
            <a:ext cx="1448889"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0538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LENGUAJE DE PROGRAMACIÓN</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indent="-180000">
              <a:lnSpc>
                <a:spcPct val="100000"/>
              </a:lnSpc>
              <a:spcBef>
                <a:spcPts val="0"/>
              </a:spcBef>
              <a:spcAft>
                <a:spcPts val="600"/>
              </a:spcAft>
            </a:pPr>
            <a:r>
              <a:rPr lang="es-ES" sz="1600" dirty="0"/>
              <a:t>Lenguaje de programación de código abierto desarrollado por Microsoft.</a:t>
            </a:r>
          </a:p>
          <a:p>
            <a:pPr marL="180000" indent="-180000">
              <a:lnSpc>
                <a:spcPct val="100000"/>
              </a:lnSpc>
              <a:spcBef>
                <a:spcPts val="0"/>
              </a:spcBef>
              <a:spcAft>
                <a:spcPts val="600"/>
              </a:spcAft>
            </a:pPr>
            <a:r>
              <a:rPr lang="es-ES" sz="1600" dirty="0"/>
              <a:t>Más que un lenguaje se puede considerar como un Superset de JavaScript, el cual añade una serie de funcionalidades que luego, al compilar, traduce a JavaScript puro para su ejecución tanto en navegadores como en motores de JavaScript nativo</a:t>
            </a:r>
            <a:r>
              <a:rPr lang="es-ES" sz="1600" dirty="0" smtClean="0"/>
              <a:t>.</a:t>
            </a:r>
            <a:endParaRPr lang="es-ES" sz="1600" dirty="0"/>
          </a:p>
          <a:p>
            <a:pPr marL="180000" indent="-180000">
              <a:lnSpc>
                <a:spcPct val="100000"/>
              </a:lnSpc>
              <a:spcBef>
                <a:spcPts val="0"/>
              </a:spcBef>
              <a:spcAft>
                <a:spcPts val="600"/>
              </a:spcAft>
            </a:pPr>
            <a:endParaRPr lang="es-ES" sz="1600" dirty="0"/>
          </a:p>
          <a:p>
            <a:pPr marL="0" indent="0">
              <a:lnSpc>
                <a:spcPct val="100000"/>
              </a:lnSpc>
              <a:spcBef>
                <a:spcPts val="0"/>
              </a:spcBef>
              <a:spcAft>
                <a:spcPts val="600"/>
              </a:spcAft>
              <a:buNone/>
            </a:pPr>
            <a:endParaRPr lang="es-ES" sz="1600" dirty="0" smtClean="0"/>
          </a:p>
          <a:p>
            <a:pPr marL="0" indent="0">
              <a:lnSpc>
                <a:spcPct val="100000"/>
              </a:lnSpc>
              <a:spcBef>
                <a:spcPts val="0"/>
              </a:spcBef>
              <a:spcAft>
                <a:spcPts val="600"/>
              </a:spcAft>
              <a:buNone/>
            </a:pPr>
            <a:endParaRPr lang="es-ES" sz="1600" dirty="0"/>
          </a:p>
          <a:p>
            <a:pPr marL="180000" indent="-180000">
              <a:lnSpc>
                <a:spcPct val="100000"/>
              </a:lnSpc>
              <a:spcBef>
                <a:spcPts val="0"/>
              </a:spcBef>
              <a:spcAft>
                <a:spcPts val="600"/>
              </a:spcAft>
            </a:pPr>
            <a:r>
              <a:rPr lang="es-ES" sz="1600" dirty="0"/>
              <a:t>Para programar nuestros proyectos Angular usaremos Typescript como lenguaje de programación.</a:t>
            </a:r>
          </a:p>
          <a:p>
            <a:pPr marL="180000" indent="-180000">
              <a:lnSpc>
                <a:spcPct val="100000"/>
              </a:lnSpc>
              <a:spcBef>
                <a:spcPts val="0"/>
              </a:spcBef>
              <a:spcAft>
                <a:spcPts val="600"/>
              </a:spcAft>
            </a:pPr>
            <a:r>
              <a:rPr lang="es-ES" sz="1600" dirty="0"/>
              <a:t>Es un lenguaje más cercano a lenguajes tradicionales como Java o C</a:t>
            </a:r>
            <a:r>
              <a:rPr lang="es-ES" sz="1600" dirty="0" smtClean="0"/>
              <a:t>#.</a:t>
            </a:r>
            <a:endParaRPr lang="es-ES" sz="1600" dirty="0"/>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14" name="Imagen 13"/>
          <p:cNvPicPr>
            <a:picLocks noChangeAspect="1"/>
          </p:cNvPicPr>
          <p:nvPr/>
        </p:nvPicPr>
        <p:blipFill>
          <a:blip r:embed="rId3"/>
          <a:stretch>
            <a:fillRect/>
          </a:stretch>
        </p:blipFill>
        <p:spPr>
          <a:xfrm>
            <a:off x="3345293" y="3541193"/>
            <a:ext cx="1750423" cy="5299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5993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 RAÍZ</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800" dirty="0" smtClean="0"/>
              <a:t>Toda aplicación Angular </a:t>
            </a:r>
            <a:r>
              <a:rPr lang="es-ES" sz="1800" u="sng" dirty="0" smtClean="0"/>
              <a:t>necesita un módulo raíz</a:t>
            </a:r>
            <a:r>
              <a:rPr lang="es-ES" sz="1800" dirty="0" smtClean="0"/>
              <a:t> para funcionar.</a:t>
            </a:r>
            <a:endParaRPr lang="es-ES" sz="18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2246431" y="2812869"/>
            <a:ext cx="3948147" cy="2952885"/>
          </a:xfrm>
          <a:prstGeom prst="rect">
            <a:avLst/>
          </a:prstGeom>
          <a:ln>
            <a:solidFill>
              <a:schemeClr val="bg1"/>
            </a:solidFill>
          </a:ln>
        </p:spPr>
      </p:pic>
    </p:spTree>
    <p:extLst>
      <p:ext uri="{BB962C8B-B14F-4D97-AF65-F5344CB8AC3E}">
        <p14:creationId xmlns:p14="http://schemas.microsoft.com/office/powerpoint/2010/main" val="9760615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 RAÍZ</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800" dirty="0"/>
              <a:t>En el archivo </a:t>
            </a:r>
            <a:r>
              <a:rPr lang="es-ES" sz="1800" b="1" i="1" dirty="0">
                <a:solidFill>
                  <a:schemeClr val="accent1">
                    <a:lumMod val="20000"/>
                    <a:lumOff val="80000"/>
                  </a:schemeClr>
                </a:solidFill>
                <a:effectLst>
                  <a:outerShdw blurRad="38100" dist="38100" dir="2700000" algn="tl">
                    <a:srgbClr val="000000">
                      <a:alpha val="43137"/>
                    </a:srgbClr>
                  </a:outerShdw>
                </a:effectLst>
              </a:rPr>
              <a:t>main.ts</a:t>
            </a:r>
            <a:r>
              <a:rPr lang="es-ES" sz="1800" dirty="0"/>
              <a:t> se especifica el módulo raíz, por defecto </a:t>
            </a:r>
            <a:r>
              <a:rPr lang="es-ES" sz="1800" b="1" i="1" dirty="0">
                <a:solidFill>
                  <a:schemeClr val="accent1">
                    <a:lumMod val="20000"/>
                    <a:lumOff val="80000"/>
                  </a:schemeClr>
                </a:solidFill>
                <a:effectLst>
                  <a:outerShdw blurRad="38100" dist="38100" dir="2700000" algn="tl">
                    <a:srgbClr val="000000">
                      <a:alpha val="43137"/>
                    </a:srgbClr>
                  </a:outerShdw>
                </a:effectLst>
              </a:rPr>
              <a:t>AppModule</a:t>
            </a:r>
            <a:r>
              <a:rPr lang="es-ES" sz="1800" dirty="0"/>
              <a:t>.</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1543050" y="2774057"/>
            <a:ext cx="5638800" cy="2238375"/>
          </a:xfrm>
          <a:prstGeom prst="rect">
            <a:avLst/>
          </a:prstGeom>
          <a:ln>
            <a:solidFill>
              <a:schemeClr val="bg1"/>
            </a:solidFill>
          </a:ln>
        </p:spPr>
      </p:pic>
    </p:spTree>
    <p:extLst>
      <p:ext uri="{BB962C8B-B14F-4D97-AF65-F5344CB8AC3E}">
        <p14:creationId xmlns:p14="http://schemas.microsoft.com/office/powerpoint/2010/main" val="9382705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 JAVASCRIPT (ES6) VS NGMODULES</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Usaremos los módulos de JavaScript para exportar cada elemento angular que implementamos, como por ejemplo, un componente, un servicio, una directiva, etc</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r>
              <a:rPr lang="es-ES" sz="1600" dirty="0"/>
              <a:t>No debemos confundir los módulos de JavaScript con los módulos de Angular.</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7" name="Imagen 6"/>
          <p:cNvPicPr>
            <a:picLocks noChangeAspect="1"/>
          </p:cNvPicPr>
          <p:nvPr/>
        </p:nvPicPr>
        <p:blipFill>
          <a:blip r:embed="rId3"/>
          <a:stretch>
            <a:fillRect/>
          </a:stretch>
        </p:blipFill>
        <p:spPr>
          <a:xfrm>
            <a:off x="2189043" y="3593870"/>
            <a:ext cx="4055018" cy="584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4"/>
          <a:stretch>
            <a:fillRect/>
          </a:stretch>
        </p:blipFill>
        <p:spPr>
          <a:xfrm>
            <a:off x="1031928" y="4651630"/>
            <a:ext cx="6369248" cy="611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3088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DIRECTIVAS</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Las directivas en Angular son marcadores que apuntan a un elemento del DOM y le aportan nuevas características, comportamiento, funcionalidades, fragmentos de código HTML, etc. En definitiva, nos permiten extender nuestro HTML.</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8" name="Imagen 7" descr="directivas_socia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978" y="3135054"/>
            <a:ext cx="4399053" cy="2609919"/>
          </a:xfrm>
          <a:prstGeom prst="rect">
            <a:avLst/>
          </a:prstGeom>
          <a:ln>
            <a:noFill/>
          </a:ln>
          <a:effectLst>
            <a:softEdge rad="112500"/>
          </a:effectLst>
        </p:spPr>
      </p:pic>
    </p:spTree>
    <p:extLst>
      <p:ext uri="{BB962C8B-B14F-4D97-AF65-F5344CB8AC3E}">
        <p14:creationId xmlns:p14="http://schemas.microsoft.com/office/powerpoint/2010/main" val="6135392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 HTML5</a:t>
            </a:r>
          </a:p>
          <a:p>
            <a:pPr marL="0" indent="0">
              <a:lnSpc>
                <a:spcPct val="100000"/>
              </a:lnSpc>
              <a:spcBef>
                <a:spcPts val="0"/>
              </a:spcBef>
              <a:buNone/>
            </a:pPr>
            <a:endParaRPr lang="es-ES" dirty="0"/>
          </a:p>
          <a:p>
            <a:pPr marL="0" indent="0">
              <a:lnSpc>
                <a:spcPct val="100000"/>
              </a:lnSpc>
              <a:spcBef>
                <a:spcPts val="0"/>
              </a:spcBef>
              <a:buNone/>
            </a:pPr>
            <a:r>
              <a:rPr lang="es-ES" sz="1800" b="1" dirty="0">
                <a:solidFill>
                  <a:schemeClr val="accent6">
                    <a:lumMod val="20000"/>
                    <a:lumOff val="80000"/>
                  </a:schemeClr>
                </a:solidFill>
                <a:effectLst>
                  <a:outerShdw blurRad="38100" dist="38100" dir="2700000" algn="tl">
                    <a:srgbClr val="000000">
                      <a:alpha val="43137"/>
                    </a:srgbClr>
                  </a:outerShdw>
                </a:effectLst>
              </a:rPr>
              <a:t>Estructurando un </a:t>
            </a:r>
            <a:r>
              <a:rPr lang="es-ES" sz="1800" b="1" dirty="0" smtClean="0">
                <a:solidFill>
                  <a:schemeClr val="accent6">
                    <a:lumMod val="20000"/>
                    <a:lumOff val="80000"/>
                  </a:schemeClr>
                </a:solidFill>
                <a:effectLst>
                  <a:outerShdw blurRad="38100" dist="38100" dir="2700000" algn="tl">
                    <a:srgbClr val="000000">
                      <a:alpha val="43137"/>
                    </a:srgbClr>
                  </a:outerShdw>
                </a:effectLst>
              </a:rPr>
              <a:t>formulario</a:t>
            </a:r>
          </a:p>
          <a:p>
            <a:pPr marL="0" indent="0">
              <a:lnSpc>
                <a:spcPct val="100000"/>
              </a:lnSpc>
              <a:spcBef>
                <a:spcPts val="0"/>
              </a:spcBef>
              <a:buNone/>
            </a:pPr>
            <a:endParaRPr lang="es-ES" sz="1800" b="1" dirty="0">
              <a:solidFill>
                <a:schemeClr val="accent6">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sz="1800" b="1" u="sng" dirty="0">
                <a:solidFill>
                  <a:schemeClr val="accent1">
                    <a:lumMod val="20000"/>
                    <a:lumOff val="80000"/>
                  </a:schemeClr>
                </a:solidFill>
                <a:effectLst>
                  <a:outerShdw blurRad="38100" dist="38100" dir="2700000" algn="tl">
                    <a:srgbClr val="000000">
                      <a:alpha val="43137"/>
                    </a:srgbClr>
                  </a:outerShdw>
                </a:effectLst>
              </a:rPr>
              <a:t>Los elementos &lt;</a:t>
            </a:r>
            <a:r>
              <a:rPr lang="es-ES" sz="1800" b="1" u="sng" dirty="0" err="1">
                <a:solidFill>
                  <a:schemeClr val="accent1">
                    <a:lumMod val="20000"/>
                    <a:lumOff val="80000"/>
                  </a:schemeClr>
                </a:solidFill>
                <a:effectLst>
                  <a:outerShdw blurRad="38100" dist="38100" dir="2700000" algn="tl">
                    <a:srgbClr val="000000">
                      <a:alpha val="43137"/>
                    </a:srgbClr>
                  </a:outerShdw>
                </a:effectLst>
              </a:rPr>
              <a:t>fieldset</a:t>
            </a:r>
            <a:r>
              <a:rPr lang="es-ES" sz="1800" b="1" u="sng" dirty="0">
                <a:solidFill>
                  <a:schemeClr val="accent1">
                    <a:lumMod val="20000"/>
                    <a:lumOff val="80000"/>
                  </a:schemeClr>
                </a:solidFill>
                <a:effectLst>
                  <a:outerShdw blurRad="38100" dist="38100" dir="2700000" algn="tl">
                    <a:srgbClr val="000000">
                      <a:alpha val="43137"/>
                    </a:srgbClr>
                  </a:outerShdw>
                </a:effectLst>
              </a:rPr>
              <a:t>&gt; y &lt;</a:t>
            </a:r>
            <a:r>
              <a:rPr lang="es-ES" sz="1800" b="1" u="sng" dirty="0" err="1">
                <a:solidFill>
                  <a:schemeClr val="accent1">
                    <a:lumMod val="20000"/>
                    <a:lumOff val="80000"/>
                  </a:schemeClr>
                </a:solidFill>
                <a:effectLst>
                  <a:outerShdw blurRad="38100" dist="38100" dir="2700000" algn="tl">
                    <a:srgbClr val="000000">
                      <a:alpha val="43137"/>
                    </a:srgbClr>
                  </a:outerShdw>
                </a:effectLst>
              </a:rPr>
              <a:t>legend</a:t>
            </a:r>
            <a:r>
              <a:rPr lang="es-ES" sz="1800" b="1" u="sng" dirty="0">
                <a:solidFill>
                  <a:schemeClr val="accent1">
                    <a:lumMod val="20000"/>
                    <a:lumOff val="80000"/>
                  </a:schemeClr>
                </a:solidFill>
                <a:effectLst>
                  <a:outerShdw blurRad="38100" dist="38100" dir="2700000" algn="tl">
                    <a:srgbClr val="000000">
                      <a:alpha val="43137"/>
                    </a:srgbClr>
                  </a:outerShdw>
                </a:effectLst>
              </a:rPr>
              <a:t>&gt;</a:t>
            </a:r>
            <a:r>
              <a:rPr lang="es-ES" sz="1800" b="1" dirty="0">
                <a:solidFill>
                  <a:schemeClr val="accent1">
                    <a:lumMod val="20000"/>
                    <a:lumOff val="80000"/>
                  </a:schemeClr>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dirty="0"/>
          </a:p>
          <a:p>
            <a:pPr marL="0" indent="0">
              <a:lnSpc>
                <a:spcPct val="100000"/>
              </a:lnSpc>
              <a:spcBef>
                <a:spcPts val="0"/>
              </a:spcBef>
              <a:buNone/>
            </a:pPr>
            <a:r>
              <a:rPr lang="es-ES" sz="1600" dirty="0" smtClean="0"/>
              <a:t>El </a:t>
            </a:r>
            <a:r>
              <a:rPr lang="es-ES" sz="1600" dirty="0"/>
              <a:t>elemento </a:t>
            </a:r>
            <a:r>
              <a:rPr lang="es-ES" b="1" u="sng" dirty="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fieldset</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dirty="0">
                <a:solidFill>
                  <a:schemeClr val="accent1">
                    <a:lumMod val="20000"/>
                    <a:lumOff val="80000"/>
                  </a:schemeClr>
                </a:solidFill>
              </a:rPr>
              <a:t> </a:t>
            </a:r>
            <a:r>
              <a:rPr lang="es-ES" sz="1600" dirty="0"/>
              <a:t>es un modo conveniente de crear grupos de widgets que comparten el mismo propósito. Un elemento </a:t>
            </a:r>
            <a:r>
              <a:rPr lang="es-ES" b="1" u="sng" dirty="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fieldset</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sz="1600" dirty="0"/>
              <a:t> puede ser etiquetado con un elemento </a:t>
            </a:r>
            <a:r>
              <a:rPr lang="es-ES" b="1" u="sng" dirty="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legend</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dirty="0"/>
              <a:t>,</a:t>
            </a:r>
            <a:r>
              <a:rPr lang="es-ES" b="1" u="sng" dirty="0">
                <a:solidFill>
                  <a:schemeClr val="accent1">
                    <a:lumMod val="20000"/>
                    <a:lumOff val="80000"/>
                  </a:schemeClr>
                </a:solidFill>
                <a:effectLst>
                  <a:outerShdw blurRad="38100" dist="38100" dir="2700000" algn="tl">
                    <a:srgbClr val="000000">
                      <a:alpha val="43137"/>
                    </a:srgbClr>
                  </a:outerShdw>
                </a:effectLst>
              </a:rPr>
              <a:t> </a:t>
            </a:r>
            <a:r>
              <a:rPr lang="es-ES" sz="1600" dirty="0"/>
              <a:t>describiendo éste formalmente el propósito del </a:t>
            </a:r>
            <a:r>
              <a:rPr lang="es-ES" sz="1600" dirty="0" smtClean="0"/>
              <a:t>elemento </a:t>
            </a:r>
            <a:r>
              <a:rPr lang="es-ES" b="1" u="sng" dirty="0" smtClean="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fieldset</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dirty="0"/>
              <a:t>.</a:t>
            </a:r>
          </a:p>
          <a:p>
            <a:pPr marL="0" indent="0">
              <a:lnSpc>
                <a:spcPct val="100000"/>
              </a:lnSpc>
              <a:spcBef>
                <a:spcPts val="0"/>
              </a:spcBef>
              <a:buNone/>
            </a:pPr>
            <a:endParaRPr lang="es-ES" sz="1600" dirty="0"/>
          </a:p>
          <a:p>
            <a:pPr marL="0" indent="0">
              <a:lnSpc>
                <a:spcPct val="100000"/>
              </a:lnSpc>
              <a:spcBef>
                <a:spcPts val="0"/>
              </a:spcBef>
              <a:buNone/>
            </a:pPr>
            <a:r>
              <a:rPr lang="es-ES" sz="1600" dirty="0"/>
              <a:t>Muchos asistentes usarán el elemento </a:t>
            </a:r>
            <a:r>
              <a:rPr lang="es-ES" b="1" u="sng" dirty="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legend</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dirty="0">
                <a:solidFill>
                  <a:schemeClr val="accent1">
                    <a:lumMod val="20000"/>
                    <a:lumOff val="80000"/>
                  </a:schemeClr>
                </a:solidFill>
              </a:rPr>
              <a:t> </a:t>
            </a:r>
            <a:r>
              <a:rPr lang="es-ES" sz="1600" dirty="0"/>
              <a:t>como si fuera parte de la etiqueta de cada widget que se encuentra dentro de su correspondiente elemento </a:t>
            </a:r>
            <a:r>
              <a:rPr lang="es-ES" b="1" u="sng" dirty="0">
                <a:solidFill>
                  <a:schemeClr val="accent1">
                    <a:lumMod val="20000"/>
                    <a:lumOff val="80000"/>
                  </a:schemeClr>
                </a:solidFill>
                <a:effectLst>
                  <a:outerShdw blurRad="38100" dist="38100" dir="2700000" algn="tl">
                    <a:srgbClr val="000000">
                      <a:alpha val="43137"/>
                    </a:srgbClr>
                  </a:outerShdw>
                </a:effectLst>
              </a:rPr>
              <a:t>&lt;</a:t>
            </a:r>
            <a:r>
              <a:rPr lang="es-ES" b="1" u="sng" dirty="0" err="1">
                <a:solidFill>
                  <a:schemeClr val="accent1">
                    <a:lumMod val="20000"/>
                    <a:lumOff val="80000"/>
                  </a:schemeClr>
                </a:solidFill>
                <a:effectLst>
                  <a:outerShdw blurRad="38100" dist="38100" dir="2700000" algn="tl">
                    <a:srgbClr val="000000">
                      <a:alpha val="43137"/>
                    </a:srgbClr>
                  </a:outerShdw>
                </a:effectLst>
              </a:rPr>
              <a:t>fieldset</a:t>
            </a:r>
            <a:r>
              <a:rPr lang="es-ES" b="1" u="sng" dirty="0">
                <a:solidFill>
                  <a:schemeClr val="accent1">
                    <a:lumMod val="20000"/>
                    <a:lumOff val="80000"/>
                  </a:schemeClr>
                </a:solidFill>
                <a:effectLst>
                  <a:outerShdw blurRad="38100" dist="38100" dir="2700000" algn="tl">
                    <a:srgbClr val="000000">
                      <a:alpha val="43137"/>
                    </a:srgbClr>
                  </a:outerShdw>
                </a:effectLst>
              </a:rPr>
              <a:t>&gt;</a:t>
            </a:r>
            <a:r>
              <a:rPr lang="es-ES" dirty="0"/>
              <a:t>.</a:t>
            </a:r>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6" name="Imagen 5"/>
          <p:cNvPicPr>
            <a:picLocks noChangeAspect="1"/>
          </p:cNvPicPr>
          <p:nvPr/>
        </p:nvPicPr>
        <p:blipFill rotWithShape="1">
          <a:blip r:embed="rId3"/>
          <a:srcRect l="83" t="2247" r="15860"/>
          <a:stretch/>
        </p:blipFill>
        <p:spPr>
          <a:xfrm>
            <a:off x="722811" y="2107474"/>
            <a:ext cx="7089549" cy="3942741"/>
          </a:xfrm>
          <a:prstGeom prst="rect">
            <a:avLst/>
          </a:prstGeom>
          <a:ln>
            <a:noFill/>
          </a:ln>
          <a:effectLst>
            <a:outerShdw blurRad="292100" dist="139700" dir="2700000" algn="tl" rotWithShape="0">
              <a:srgbClr val="333333">
                <a:alpha val="65000"/>
              </a:srgbClr>
            </a:outerShdw>
          </a:effectLst>
        </p:spPr>
      </p:pic>
      <p:sp>
        <p:nvSpPr>
          <p:cNvPr id="7" name="CuadroTexto 6"/>
          <p:cNvSpPr txBox="1"/>
          <p:nvPr/>
        </p:nvSpPr>
        <p:spPr>
          <a:xfrm>
            <a:off x="884691" y="5094178"/>
            <a:ext cx="5320165" cy="764112"/>
          </a:xfrm>
          <a:prstGeom prst="rect">
            <a:avLst/>
          </a:prstGeom>
          <a:solidFill>
            <a:schemeClr val="bg2"/>
          </a:solidFill>
          <a:ln w="19050">
            <a:solidFill>
              <a:srgbClr val="C00000"/>
            </a:solidFill>
          </a:ln>
          <a:effectLst>
            <a:outerShdw blurRad="50800" dist="38100" dir="8100000" algn="tr" rotWithShape="0">
              <a:prstClr val="black">
                <a:alpha val="40000"/>
              </a:prstClr>
            </a:outerShdw>
          </a:effectLst>
        </p:spPr>
        <p:txBody>
          <a:bodyPr vert="horz" wrap="none" lIns="68580" tIns="34290" rIns="68580" bIns="34290" rtlCol="0" anchor="ctr">
            <a:noAutofit/>
          </a:bodyPr>
          <a:lstStyle>
            <a:defPPr>
              <a:defRPr lang="es-ES"/>
            </a:defPPr>
            <a:lvl1pPr>
              <a:defRPr sz="1200"/>
            </a:lvl1pPr>
          </a:lstStyle>
          <a:p>
            <a:r>
              <a:rPr lang="es-ES" b="1" dirty="0"/>
              <a:t>Con este ejemplo</a:t>
            </a:r>
            <a:r>
              <a:rPr lang="es-ES" dirty="0"/>
              <a:t>, un lector de pantalla pronunciará ¨Raza del personaje humano¨ </a:t>
            </a:r>
          </a:p>
          <a:p>
            <a:r>
              <a:rPr lang="es-ES" dirty="0"/>
              <a:t>para el primer widget</a:t>
            </a:r>
            <a:r>
              <a:rPr lang="es-ES" dirty="0" smtClean="0"/>
              <a:t>, “Raza </a:t>
            </a:r>
            <a:r>
              <a:rPr lang="es-ES" dirty="0"/>
              <a:t>del personaje </a:t>
            </a:r>
            <a:r>
              <a:rPr lang="es-ES" dirty="0" smtClean="0"/>
              <a:t>elfo” </a:t>
            </a:r>
            <a:r>
              <a:rPr lang="es-ES" dirty="0"/>
              <a:t>para el segundo,</a:t>
            </a:r>
          </a:p>
          <a:p>
            <a:r>
              <a:rPr lang="es-ES" dirty="0"/>
              <a:t> y </a:t>
            </a:r>
            <a:r>
              <a:rPr lang="es-ES" dirty="0" smtClean="0"/>
              <a:t>“Raza </a:t>
            </a:r>
            <a:r>
              <a:rPr lang="es-ES" dirty="0"/>
              <a:t>del personaje </a:t>
            </a:r>
            <a:r>
              <a:rPr lang="es-ES" dirty="0" smtClean="0"/>
              <a:t>enano” </a:t>
            </a:r>
            <a:r>
              <a:rPr lang="es-ES" dirty="0"/>
              <a:t>para el tercero.</a:t>
            </a:r>
          </a:p>
        </p:txBody>
      </p:sp>
      <p:sp>
        <p:nvSpPr>
          <p:cNvPr id="9" name="CuadroTexto 8"/>
          <p:cNvSpPr txBox="1"/>
          <p:nvPr/>
        </p:nvSpPr>
        <p:spPr>
          <a:xfrm>
            <a:off x="4768134" y="2255519"/>
            <a:ext cx="2873444" cy="661851"/>
          </a:xfrm>
          <a:prstGeom prst="rect">
            <a:avLst/>
          </a:prstGeom>
          <a:solidFill>
            <a:schemeClr val="bg1"/>
          </a:solidFill>
          <a:ln>
            <a:solidFill>
              <a:schemeClr val="tx1"/>
            </a:solidFill>
          </a:ln>
        </p:spPr>
        <p:txBody>
          <a:bodyPr vert="horz" wrap="none" lIns="68580" tIns="34290" rIns="68580" bIns="34290" rtlCol="0" anchor="ctr">
            <a:noAutofit/>
          </a:bodyPr>
          <a:lstStyle/>
          <a:p>
            <a:pPr>
              <a:spcAft>
                <a:spcPts val="600"/>
              </a:spcAft>
            </a:pPr>
            <a:r>
              <a:rPr lang="es-ES" sz="1100" b="1" i="1" dirty="0"/>
              <a:t>Documentación </a:t>
            </a:r>
            <a:r>
              <a:rPr lang="es-ES" sz="1100" b="1" i="1" dirty="0" smtClean="0"/>
              <a:t>completa</a:t>
            </a:r>
            <a:endParaRPr lang="es-ES" sz="1100" b="1" i="1" dirty="0">
              <a:hlinkClick r:id="rId4"/>
            </a:endParaRPr>
          </a:p>
          <a:p>
            <a:r>
              <a:rPr lang="es-ES" sz="1050" dirty="0">
                <a:solidFill>
                  <a:srgbClr val="D6FB47"/>
                </a:solidFill>
                <a:hlinkClick r:id="rId4"/>
              </a:rPr>
              <a:t>https://developer.mozilla.org/es/docs/Learn</a:t>
            </a:r>
          </a:p>
          <a:p>
            <a:r>
              <a:rPr lang="es-ES" sz="1050" dirty="0">
                <a:solidFill>
                  <a:srgbClr val="D6FB47"/>
                </a:solidFill>
                <a:hlinkClick r:id="rId4"/>
              </a:rPr>
              <a:t>/HTML/Forms/How_to_structure_an_HTML_form</a:t>
            </a:r>
            <a:endParaRPr lang="es-ES" sz="1050" dirty="0">
              <a:solidFill>
                <a:srgbClr val="D6FB47"/>
              </a:solidFill>
            </a:endParaRPr>
          </a:p>
        </p:txBody>
      </p:sp>
    </p:spTree>
    <p:extLst>
      <p:ext uri="{BB962C8B-B14F-4D97-AF65-F5344CB8AC3E}">
        <p14:creationId xmlns:p14="http://schemas.microsoft.com/office/powerpoint/2010/main" val="1508810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TIPOS DE DIRECTIVAS</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a:lnSpc>
                <a:spcPct val="100000"/>
              </a:lnSpc>
              <a:spcBef>
                <a:spcPts val="0"/>
              </a:spcBef>
            </a:pPr>
            <a:r>
              <a:rPr lang="es-ES" sz="1800" b="1" u="sng" dirty="0">
                <a:solidFill>
                  <a:srgbClr val="C00000"/>
                </a:solidFill>
                <a:effectLst>
                  <a:outerShdw blurRad="38100" dist="38100" dir="2700000" algn="tl">
                    <a:srgbClr val="000000">
                      <a:alpha val="43137"/>
                    </a:srgbClr>
                  </a:outerShdw>
                </a:effectLst>
              </a:rPr>
              <a:t>Componentes</a:t>
            </a:r>
            <a:r>
              <a:rPr lang="es-ES" sz="1800" b="1" dirty="0">
                <a:solidFill>
                  <a:srgbClr val="C00000"/>
                </a:solidFill>
                <a:effectLst>
                  <a:outerShdw blurRad="38100" dist="38100" dir="2700000" algn="tl">
                    <a:srgbClr val="000000">
                      <a:alpha val="43137"/>
                    </a:srgbClr>
                  </a:outerShdw>
                </a:effectLst>
              </a:rPr>
              <a:t>:</a:t>
            </a:r>
            <a:r>
              <a:rPr lang="es-ES" sz="1800" dirty="0"/>
              <a:t> </a:t>
            </a:r>
            <a:r>
              <a:rPr lang="es-ES" sz="1600" dirty="0"/>
              <a:t>Sustituye los elementos del DOM: directivas con template y selector. </a:t>
            </a:r>
            <a:r>
              <a:rPr lang="es-ES" sz="1400" i="1" dirty="0">
                <a:solidFill>
                  <a:schemeClr val="accent1">
                    <a:lumMod val="20000"/>
                    <a:lumOff val="80000"/>
                  </a:schemeClr>
                </a:solidFill>
                <a:effectLst>
                  <a:outerShdw blurRad="38100" dist="38100" dir="2700000" algn="tl">
                    <a:srgbClr val="000000">
                      <a:alpha val="43137"/>
                    </a:srgbClr>
                  </a:outerShdw>
                </a:effectLst>
              </a:rPr>
              <a:t>Ej. &lt;app-header&gt;&lt;/app-header&gt;</a:t>
            </a:r>
          </a:p>
          <a:p>
            <a:pPr marL="0" indent="0">
              <a:lnSpc>
                <a:spcPct val="100000"/>
              </a:lnSpc>
              <a:spcBef>
                <a:spcPts val="0"/>
              </a:spcBef>
              <a:buNone/>
            </a:pPr>
            <a:endParaRPr lang="es-ES" sz="1600" dirty="0"/>
          </a:p>
          <a:p>
            <a:pPr>
              <a:lnSpc>
                <a:spcPct val="100000"/>
              </a:lnSpc>
              <a:spcBef>
                <a:spcPts val="0"/>
              </a:spcBef>
            </a:pPr>
            <a:r>
              <a:rPr lang="es-ES" sz="1800" b="1" u="sng" dirty="0">
                <a:solidFill>
                  <a:srgbClr val="C00000"/>
                </a:solidFill>
                <a:effectLst>
                  <a:outerShdw blurRad="38100" dist="38100" dir="2700000" algn="tl">
                    <a:srgbClr val="000000">
                      <a:alpha val="43137"/>
                    </a:srgbClr>
                  </a:outerShdw>
                </a:effectLst>
              </a:rPr>
              <a:t>Estructurales</a:t>
            </a:r>
            <a:r>
              <a:rPr lang="es-ES" sz="1800" b="1" dirty="0">
                <a:solidFill>
                  <a:srgbClr val="C00000"/>
                </a:solidFill>
                <a:effectLst>
                  <a:outerShdw blurRad="38100" dist="38100" dir="2700000" algn="tl">
                    <a:srgbClr val="000000">
                      <a:alpha val="43137"/>
                    </a:srgbClr>
                  </a:outerShdw>
                </a:effectLst>
              </a:rPr>
              <a:t>:</a:t>
            </a:r>
            <a:r>
              <a:rPr lang="es-ES" sz="1800" dirty="0"/>
              <a:t> </a:t>
            </a:r>
            <a:r>
              <a:rPr lang="es-ES" sz="1600" dirty="0"/>
              <a:t>Comienza por *, alteran los elementos del DOM: </a:t>
            </a:r>
            <a:r>
              <a:rPr lang="es-ES" sz="1600" b="1" dirty="0">
                <a:solidFill>
                  <a:schemeClr val="accent1">
                    <a:lumMod val="20000"/>
                    <a:lumOff val="80000"/>
                  </a:schemeClr>
                </a:solidFill>
                <a:effectLst>
                  <a:outerShdw blurRad="38100" dist="38100" dir="2700000" algn="tl">
                    <a:srgbClr val="000000">
                      <a:alpha val="43137"/>
                    </a:srgbClr>
                  </a:outerShdw>
                </a:effectLst>
              </a:rPr>
              <a:t>ngFor</a:t>
            </a:r>
            <a:r>
              <a:rPr lang="es-ES" sz="1600" dirty="0"/>
              <a:t>, </a:t>
            </a:r>
            <a:r>
              <a:rPr lang="es-ES" sz="1600" b="1" dirty="0">
                <a:solidFill>
                  <a:schemeClr val="accent1">
                    <a:lumMod val="20000"/>
                    <a:lumOff val="80000"/>
                  </a:schemeClr>
                </a:solidFill>
                <a:effectLst>
                  <a:outerShdw blurRad="38100" dist="38100" dir="2700000" algn="tl">
                    <a:srgbClr val="000000">
                      <a:alpha val="43137"/>
                    </a:srgbClr>
                  </a:outerShdw>
                </a:effectLst>
              </a:rPr>
              <a:t>ngIf</a:t>
            </a:r>
            <a:r>
              <a:rPr lang="es-ES" sz="1600" dirty="0"/>
              <a:t>, </a:t>
            </a:r>
            <a:r>
              <a:rPr lang="es-ES" sz="1600" b="1" dirty="0">
                <a:solidFill>
                  <a:schemeClr val="accent1">
                    <a:lumMod val="20000"/>
                    <a:lumOff val="80000"/>
                  </a:schemeClr>
                </a:solidFill>
                <a:effectLst>
                  <a:outerShdw blurRad="38100" dist="38100" dir="2700000" algn="tl">
                    <a:srgbClr val="000000">
                      <a:alpha val="43137"/>
                    </a:srgbClr>
                  </a:outerShdw>
                </a:effectLst>
              </a:rPr>
              <a:t>ngSwitch</a:t>
            </a:r>
            <a:r>
              <a:rPr lang="es-ES" sz="1600" dirty="0" smtClean="0"/>
              <a:t>. </a:t>
            </a:r>
            <a:r>
              <a:rPr lang="es-ES" sz="1400" i="1" dirty="0" smtClean="0">
                <a:solidFill>
                  <a:schemeClr val="accent1">
                    <a:lumMod val="20000"/>
                    <a:lumOff val="80000"/>
                  </a:schemeClr>
                </a:solidFill>
                <a:effectLst>
                  <a:outerShdw blurRad="38100" dist="38100" dir="2700000" algn="tl">
                    <a:srgbClr val="000000">
                      <a:alpha val="43137"/>
                    </a:srgbClr>
                  </a:outerShdw>
                </a:effectLst>
              </a:rPr>
              <a:t>Ej</a:t>
            </a:r>
            <a:r>
              <a:rPr lang="es-ES" sz="1400" i="1" dirty="0">
                <a:solidFill>
                  <a:schemeClr val="accent1">
                    <a:lumMod val="20000"/>
                    <a:lumOff val="80000"/>
                  </a:schemeClr>
                </a:solidFill>
                <a:effectLst>
                  <a:outerShdw blurRad="38100" dist="38100" dir="2700000" algn="tl">
                    <a:srgbClr val="000000">
                      <a:alpha val="43137"/>
                    </a:srgbClr>
                  </a:outerShdw>
                </a:effectLst>
              </a:rPr>
              <a:t>. &lt;p *ngIf="isVisible"&gt;Lorem ipsum&lt;/p&gt;</a:t>
            </a:r>
          </a:p>
          <a:p>
            <a:pPr marL="0" indent="0">
              <a:lnSpc>
                <a:spcPct val="100000"/>
              </a:lnSpc>
              <a:spcBef>
                <a:spcPts val="0"/>
              </a:spcBef>
              <a:buNone/>
            </a:pPr>
            <a:endParaRPr lang="es-ES" sz="1600" dirty="0"/>
          </a:p>
          <a:p>
            <a:pPr>
              <a:lnSpc>
                <a:spcPct val="100000"/>
              </a:lnSpc>
              <a:spcBef>
                <a:spcPts val="0"/>
              </a:spcBef>
            </a:pPr>
            <a:r>
              <a:rPr lang="es-ES" sz="1800" b="1" u="sng" dirty="0">
                <a:solidFill>
                  <a:srgbClr val="C00000"/>
                </a:solidFill>
                <a:effectLst>
                  <a:outerShdw blurRad="38100" dist="38100" dir="2700000" algn="tl">
                    <a:srgbClr val="000000">
                      <a:alpha val="43137"/>
                    </a:srgbClr>
                  </a:outerShdw>
                </a:effectLst>
              </a:rPr>
              <a:t>Atributo</a:t>
            </a:r>
            <a:r>
              <a:rPr lang="es-ES" sz="1800" b="1" dirty="0">
                <a:solidFill>
                  <a:srgbClr val="C00000"/>
                </a:solidFill>
                <a:effectLst>
                  <a:outerShdw blurRad="38100" dist="38100" dir="2700000" algn="tl">
                    <a:srgbClr val="000000">
                      <a:alpha val="43137"/>
                    </a:srgbClr>
                  </a:outerShdw>
                </a:effectLst>
              </a:rPr>
              <a:t>:</a:t>
            </a:r>
            <a:r>
              <a:rPr lang="es-ES" sz="1800" dirty="0"/>
              <a:t> </a:t>
            </a:r>
            <a:r>
              <a:rPr lang="es-ES" sz="1600" dirty="0"/>
              <a:t>Cambia la apariencia o comportamiento de un elemento DOM: </a:t>
            </a:r>
            <a:r>
              <a:rPr lang="es-ES" sz="1600" b="1" dirty="0">
                <a:solidFill>
                  <a:schemeClr val="accent1">
                    <a:lumMod val="20000"/>
                    <a:lumOff val="80000"/>
                  </a:schemeClr>
                </a:solidFill>
                <a:effectLst>
                  <a:outerShdw blurRad="38100" dist="38100" dir="2700000" algn="tl">
                    <a:srgbClr val="000000">
                      <a:alpha val="43137"/>
                    </a:srgbClr>
                  </a:outerShdw>
                </a:effectLst>
              </a:rPr>
              <a:t>ngClass</a:t>
            </a:r>
            <a:r>
              <a:rPr lang="es-ES" sz="1600" dirty="0"/>
              <a:t>, </a:t>
            </a:r>
            <a:r>
              <a:rPr lang="es-ES" sz="1600" b="1" dirty="0">
                <a:solidFill>
                  <a:schemeClr val="accent1">
                    <a:lumMod val="20000"/>
                    <a:lumOff val="80000"/>
                  </a:schemeClr>
                </a:solidFill>
                <a:effectLst>
                  <a:outerShdw blurRad="38100" dist="38100" dir="2700000" algn="tl">
                    <a:srgbClr val="000000">
                      <a:alpha val="43137"/>
                    </a:srgbClr>
                  </a:outerShdw>
                </a:effectLst>
              </a:rPr>
              <a:t>ngStyle</a:t>
            </a:r>
            <a:r>
              <a:rPr lang="es-ES" sz="1600" dirty="0"/>
              <a:t>, </a:t>
            </a:r>
            <a:r>
              <a:rPr lang="es-ES" sz="1600" b="1" dirty="0">
                <a:solidFill>
                  <a:schemeClr val="accent1">
                    <a:lumMod val="20000"/>
                    <a:lumOff val="80000"/>
                  </a:schemeClr>
                </a:solidFill>
                <a:effectLst>
                  <a:outerShdw blurRad="38100" dist="38100" dir="2700000" algn="tl">
                    <a:srgbClr val="000000">
                      <a:alpha val="43137"/>
                    </a:srgbClr>
                  </a:outerShdw>
                </a:effectLst>
              </a:rPr>
              <a:t>ngModel</a:t>
            </a:r>
            <a:r>
              <a:rPr lang="es-ES" sz="1600" dirty="0" smtClean="0"/>
              <a:t>. </a:t>
            </a:r>
            <a:r>
              <a:rPr lang="es-ES" sz="1400" i="1" dirty="0">
                <a:solidFill>
                  <a:schemeClr val="accent1">
                    <a:lumMod val="20000"/>
                    <a:lumOff val="80000"/>
                  </a:schemeClr>
                </a:solidFill>
                <a:effectLst>
                  <a:outerShdw blurRad="38100" dist="38100" dir="2700000" algn="tl">
                    <a:srgbClr val="000000">
                      <a:alpha val="43137"/>
                    </a:srgbClr>
                  </a:outerShdw>
                </a:effectLst>
              </a:rPr>
              <a:t>Ej. &lt;p [ngClass]="{'error' : isError}"&gt;Lorem ipsum&lt;/p&gt;</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1535172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EJEMPLOS DE DIRECTIVAS</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spcAft>
                <a:spcPts val="800"/>
              </a:spcAft>
              <a:buNone/>
            </a:pPr>
            <a:r>
              <a:rPr lang="es-ES" sz="1600" dirty="0"/>
              <a:t>En Angular disponemos de una serie de directivas que nos permiten realizar una serie de operaciones base:</a:t>
            </a:r>
          </a:p>
          <a:p>
            <a:pPr marL="180000" indent="-180000">
              <a:lnSpc>
                <a:spcPct val="100000"/>
              </a:lnSpc>
              <a:spcBef>
                <a:spcPts val="0"/>
              </a:spcBef>
              <a:spcAft>
                <a:spcPts val="800"/>
              </a:spcAft>
            </a:pPr>
            <a:r>
              <a:rPr lang="es-ES" sz="1800" b="1" u="sng" dirty="0">
                <a:solidFill>
                  <a:srgbClr val="C00000"/>
                </a:solidFill>
                <a:effectLst>
                  <a:outerShdw blurRad="38100" dist="38100" dir="2700000" algn="tl">
                    <a:srgbClr val="000000">
                      <a:alpha val="43137"/>
                    </a:srgbClr>
                  </a:outerShdw>
                </a:effectLst>
              </a:rPr>
              <a:t>ngFor</a:t>
            </a:r>
            <a:r>
              <a:rPr lang="es-ES" sz="1800" b="1" dirty="0">
                <a:solidFill>
                  <a:srgbClr val="C00000"/>
                </a:solidFill>
                <a:effectLst>
                  <a:outerShdw blurRad="38100" dist="38100" dir="2700000" algn="tl">
                    <a:srgbClr val="000000">
                      <a:alpha val="43137"/>
                    </a:srgbClr>
                  </a:outerShdw>
                </a:effectLst>
              </a:rPr>
              <a:t>: </a:t>
            </a:r>
            <a:r>
              <a:rPr lang="es-ES" sz="1600" dirty="0"/>
              <a:t>Nos permite iterar sobre una lista.</a:t>
            </a:r>
          </a:p>
          <a:p>
            <a:pPr marL="180000" indent="-180000">
              <a:lnSpc>
                <a:spcPct val="100000"/>
              </a:lnSpc>
              <a:spcBef>
                <a:spcPts val="0"/>
              </a:spcBef>
              <a:spcAft>
                <a:spcPts val="800"/>
              </a:spcAft>
            </a:pPr>
            <a:r>
              <a:rPr lang="es-ES" sz="1800" b="1" u="sng" dirty="0">
                <a:solidFill>
                  <a:srgbClr val="C00000"/>
                </a:solidFill>
                <a:effectLst>
                  <a:outerShdw blurRad="38100" dist="38100" dir="2700000" algn="tl">
                    <a:srgbClr val="000000">
                      <a:alpha val="43137"/>
                    </a:srgbClr>
                  </a:outerShdw>
                </a:effectLst>
              </a:rPr>
              <a:t>ngIf</a:t>
            </a:r>
            <a:r>
              <a:rPr lang="es-ES" sz="1800" b="1" dirty="0">
                <a:solidFill>
                  <a:srgbClr val="C00000"/>
                </a:solidFill>
                <a:effectLst>
                  <a:outerShdw blurRad="38100" dist="38100" dir="2700000" algn="tl">
                    <a:srgbClr val="000000">
                      <a:alpha val="43137"/>
                    </a:srgbClr>
                  </a:outerShdw>
                </a:effectLst>
              </a:rPr>
              <a:t>: </a:t>
            </a:r>
            <a:r>
              <a:rPr lang="es-ES" sz="1600" dirty="0"/>
              <a:t>Pinta o no el elemento HTML donde se aplica según el valor de la expresión que contenta.</a:t>
            </a:r>
          </a:p>
          <a:p>
            <a:pPr marL="180000" indent="-180000">
              <a:lnSpc>
                <a:spcPct val="100000"/>
              </a:lnSpc>
              <a:spcBef>
                <a:spcPts val="0"/>
              </a:spcBef>
            </a:pPr>
            <a:r>
              <a:rPr lang="es-ES" sz="1800" b="1" u="sng" dirty="0">
                <a:solidFill>
                  <a:srgbClr val="C00000"/>
                </a:solidFill>
                <a:effectLst>
                  <a:outerShdw blurRad="38100" dist="38100" dir="2700000" algn="tl">
                    <a:srgbClr val="000000">
                      <a:alpha val="43137"/>
                    </a:srgbClr>
                  </a:outerShdw>
                </a:effectLst>
              </a:rPr>
              <a:t>ngSwitch</a:t>
            </a:r>
            <a:r>
              <a:rPr lang="es-ES" sz="1800" b="1" dirty="0">
                <a:solidFill>
                  <a:srgbClr val="C00000"/>
                </a:solidFill>
                <a:effectLst>
                  <a:outerShdw blurRad="38100" dist="38100" dir="2700000" algn="tl">
                    <a:srgbClr val="000000">
                      <a:alpha val="43137"/>
                    </a:srgbClr>
                  </a:outerShdw>
                </a:effectLst>
              </a:rPr>
              <a:t>: </a:t>
            </a:r>
            <a:r>
              <a:rPr lang="es-ES" sz="1600" dirty="0"/>
              <a:t>Nos permite hacer una condición múltiple.</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3881443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DATA BINDING</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spcBef>
                <a:spcPts val="1200"/>
              </a:spcBef>
              <a:buNone/>
            </a:pPr>
            <a:r>
              <a:rPr lang="es-ES" sz="2000" b="1" u="sng" dirty="0">
                <a:solidFill>
                  <a:srgbClr val="C00000"/>
                </a:solidFill>
                <a:effectLst>
                  <a:outerShdw blurRad="38100" dist="38100" dir="2700000" algn="tl">
                    <a:srgbClr val="000000">
                      <a:alpha val="43137"/>
                    </a:srgbClr>
                  </a:outerShdw>
                </a:effectLst>
              </a:rPr>
              <a:t>¿Qué es?</a:t>
            </a:r>
          </a:p>
          <a:p>
            <a:pPr>
              <a:spcBef>
                <a:spcPts val="0"/>
              </a:spcBef>
            </a:pPr>
            <a:endParaRPr lang="es-ES" sz="800" dirty="0">
              <a:solidFill>
                <a:srgbClr val="000090"/>
              </a:solidFill>
              <a:cs typeface="Segoe UI Semibold" panose="020B0702040204020203" pitchFamily="34" charset="0"/>
            </a:endParaRPr>
          </a:p>
          <a:p>
            <a:pPr marL="0" indent="0">
              <a:lnSpc>
                <a:spcPct val="120000"/>
              </a:lnSpc>
              <a:buNone/>
            </a:pPr>
            <a:r>
              <a:rPr lang="es-ES" sz="1600" dirty="0">
                <a:cs typeface="Segoe UI Semibold" panose="020B0702040204020203" pitchFamily="34" charset="0"/>
              </a:rPr>
              <a:t>El </a:t>
            </a:r>
            <a:r>
              <a:rPr lang="es-ES" sz="1600" dirty="0" smtClean="0">
                <a:cs typeface="Segoe UI Semibold" panose="020B0702040204020203" pitchFamily="34" charset="0"/>
              </a:rPr>
              <a:t>Binding </a:t>
            </a:r>
            <a:r>
              <a:rPr lang="es-ES" sz="1600" dirty="0">
                <a:cs typeface="Segoe UI Semibold" panose="020B0702040204020203" pitchFamily="34" charset="0"/>
              </a:rPr>
              <a:t>es la capacidad de comunicar entre distintos contextos, no es más que enlazar la información que tenemos en el modelo del controlador con lo que mostramos en el HTML</a:t>
            </a:r>
            <a:r>
              <a:rPr lang="es-ES" sz="1600" dirty="0" smtClean="0">
                <a:cs typeface="Segoe UI Semibold" panose="020B0702040204020203" pitchFamily="34" charset="0"/>
              </a:rPr>
              <a:t>.</a:t>
            </a:r>
            <a:endParaRPr lang="es-ES" sz="1600" dirty="0">
              <a:cs typeface="Segoe UI Semibold" panose="020B07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Picture 24" descr="Resultado de imagen de 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738" y="2271482"/>
            <a:ext cx="4355533" cy="1861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325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ONE-WAY DATA BINDING</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Se trata de este enlace de enlazar datos entre </a:t>
            </a:r>
            <a:r>
              <a:rPr lang="es-ES" sz="1600" dirty="0" smtClean="0">
                <a:cs typeface="Segoe UI Semibold" panose="020B0702040204020203" pitchFamily="34" charset="0"/>
              </a:rPr>
              <a:t>la </a:t>
            </a:r>
            <a:r>
              <a:rPr lang="es-ES" sz="1600" dirty="0">
                <a:cs typeface="Segoe UI Semibold" panose="020B0702040204020203" pitchFamily="34" charset="0"/>
              </a:rPr>
              <a:t>vista y el </a:t>
            </a:r>
            <a:r>
              <a:rPr lang="es-ES" sz="1600" dirty="0" smtClean="0">
                <a:cs typeface="Segoe UI Semibold" panose="020B0702040204020203" pitchFamily="34" charset="0"/>
              </a:rPr>
              <a:t>modelo </a:t>
            </a:r>
            <a:r>
              <a:rPr lang="es-ES" sz="1600" dirty="0">
                <a:cs typeface="Segoe UI Semibold" panose="020B0702040204020203" pitchFamily="34" charset="0"/>
              </a:rPr>
              <a:t>en una sola dirección. </a:t>
            </a:r>
            <a:r>
              <a:rPr lang="es-ES" sz="1600" dirty="0" smtClean="0">
                <a:cs typeface="Segoe UI Semibold" panose="020B0702040204020203" pitchFamily="34" charset="0"/>
              </a:rPr>
              <a:t>Si </a:t>
            </a:r>
            <a:r>
              <a:rPr lang="es-ES" sz="1600" dirty="0">
                <a:cs typeface="Segoe UI Semibold" panose="020B0702040204020203" pitchFamily="34" charset="0"/>
              </a:rPr>
              <a:t>se modifica el </a:t>
            </a:r>
            <a:r>
              <a:rPr lang="es-ES" sz="1600" dirty="0" smtClean="0">
                <a:cs typeface="Segoe UI Semibold" panose="020B0702040204020203" pitchFamily="34" charset="0"/>
              </a:rPr>
              <a:t>modelo </a:t>
            </a:r>
            <a:r>
              <a:rPr lang="es-ES" sz="1600" dirty="0">
                <a:cs typeface="Segoe UI Semibold" panose="020B0702040204020203" pitchFamily="34" charset="0"/>
              </a:rPr>
              <a:t>se actualiza la vista.</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graphicFrame>
        <p:nvGraphicFramePr>
          <p:cNvPr id="7" name="Objeto 6"/>
          <p:cNvGraphicFramePr>
            <a:graphicFrameLocks/>
          </p:cNvGraphicFramePr>
          <p:nvPr>
            <p:extLst>
              <p:ext uri="{D42A27DB-BD31-4B8C-83A1-F6EECF244321}">
                <p14:modId xmlns:p14="http://schemas.microsoft.com/office/powerpoint/2010/main" val="3658553378"/>
              </p:ext>
            </p:extLst>
          </p:nvPr>
        </p:nvGraphicFramePr>
        <p:xfrm>
          <a:off x="2011680" y="2955041"/>
          <a:ext cx="4422656" cy="2452982"/>
        </p:xfrm>
        <a:graphic>
          <a:graphicData uri="http://schemas.openxmlformats.org/presentationml/2006/ole">
            <mc:AlternateContent xmlns:mc="http://schemas.openxmlformats.org/markup-compatibility/2006">
              <mc:Choice xmlns:v="urn:schemas-microsoft-com:vml" Requires="v">
                <p:oleObj spid="_x0000_s1043" name="Imagen" r:id="rId4" imgW="3809524" imgH="2428571" progId="StaticDib">
                  <p:embed/>
                </p:oleObj>
              </mc:Choice>
              <mc:Fallback>
                <p:oleObj name="Imagen" r:id="rId4" imgW="3809524" imgH="2428571" progId="StaticDib">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680" y="2955041"/>
                        <a:ext cx="4422656" cy="2452982"/>
                      </a:xfrm>
                      <a:prstGeom prst="rect">
                        <a:avLst/>
                      </a:prstGeom>
                      <a:solidFill>
                        <a:srgbClr val="FFFFFF"/>
                      </a:solidFill>
                      <a:ln>
                        <a:solidFill>
                          <a:schemeClr val="tx1"/>
                        </a:solidFill>
                      </a:ln>
                      <a:extLst/>
                    </p:spPr>
                  </p:pic>
                </p:oleObj>
              </mc:Fallback>
            </mc:AlternateContent>
          </a:graphicData>
        </a:graphic>
      </p:graphicFrame>
    </p:spTree>
    <p:extLst>
      <p:ext uri="{BB962C8B-B14F-4D97-AF65-F5344CB8AC3E}">
        <p14:creationId xmlns:p14="http://schemas.microsoft.com/office/powerpoint/2010/main" val="16001109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TWO-WAY DATA BINDING</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Angular tiene la capacidad además de realizar el </a:t>
            </a:r>
            <a:r>
              <a:rPr lang="es-ES" sz="1600" dirty="0" smtClean="0">
                <a:cs typeface="Segoe UI Semibold" panose="020B0702040204020203" pitchFamily="34" charset="0"/>
              </a:rPr>
              <a:t>llamado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doble binding</a:t>
            </a:r>
            <a:r>
              <a:rPr lang="es-ES" sz="1600" dirty="0">
                <a:cs typeface="Segoe UI Semibold" panose="020B0702040204020203" pitchFamily="34" charset="0"/>
              </a:rPr>
              <a:t>, que se trata de este enlace, </a:t>
            </a:r>
            <a:r>
              <a:rPr lang="es-ES" sz="1600" dirty="0" smtClean="0">
                <a:cs typeface="Segoe UI Semibold" panose="020B0702040204020203" pitchFamily="34" charset="0"/>
              </a:rPr>
              <a:t>pero </a:t>
            </a:r>
            <a:r>
              <a:rPr lang="es-ES" sz="1600" dirty="0">
                <a:cs typeface="Segoe UI Semibold" panose="020B0702040204020203" pitchFamily="34" charset="0"/>
              </a:rPr>
              <a:t>en ambos sentidos. Si se modifica algo en la </a:t>
            </a:r>
            <a:r>
              <a:rPr lang="es-ES" sz="1600" dirty="0" smtClean="0">
                <a:cs typeface="Segoe UI Semibold" panose="020B0702040204020203" pitchFamily="34" charset="0"/>
              </a:rPr>
              <a:t>vista </a:t>
            </a:r>
            <a:r>
              <a:rPr lang="es-ES" sz="1600" dirty="0">
                <a:cs typeface="Segoe UI Semibold" panose="020B0702040204020203" pitchFamily="34" charset="0"/>
              </a:rPr>
              <a:t>se modificaría en el modelo y si se modifica el </a:t>
            </a:r>
            <a:r>
              <a:rPr lang="es-ES" sz="1600" dirty="0" smtClean="0">
                <a:cs typeface="Segoe UI Semibold" panose="020B0702040204020203" pitchFamily="34" charset="0"/>
              </a:rPr>
              <a:t>modelo </a:t>
            </a:r>
            <a:r>
              <a:rPr lang="es-ES" sz="1600" dirty="0">
                <a:cs typeface="Segoe UI Semibold" panose="020B0702040204020203" pitchFamily="34" charset="0"/>
              </a:rPr>
              <a:t>se actualiza la vista</a:t>
            </a:r>
            <a:r>
              <a:rPr lang="es-ES" sz="1600" dirty="0" smtClean="0">
                <a:cs typeface="Segoe UI Semibold" panose="020B0702040204020203" pitchFamily="34" charset="0"/>
              </a:rPr>
              <a:t>.</a:t>
            </a:r>
            <a:endParaRPr lang="es-ES" sz="1600" dirty="0">
              <a:cs typeface="Segoe UI Semibold" panose="020B07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graphicFrame>
        <p:nvGraphicFramePr>
          <p:cNvPr id="6" name="Objeto 5"/>
          <p:cNvGraphicFramePr>
            <a:graphicFrameLocks/>
          </p:cNvGraphicFramePr>
          <p:nvPr>
            <p:extLst>
              <p:ext uri="{D42A27DB-BD31-4B8C-83A1-F6EECF244321}">
                <p14:modId xmlns:p14="http://schemas.microsoft.com/office/powerpoint/2010/main" val="280780479"/>
              </p:ext>
            </p:extLst>
          </p:nvPr>
        </p:nvGraphicFramePr>
        <p:xfrm>
          <a:off x="2009177" y="3277258"/>
          <a:ext cx="4428116" cy="2296227"/>
        </p:xfrm>
        <a:graphic>
          <a:graphicData uri="http://schemas.openxmlformats.org/presentationml/2006/ole">
            <mc:AlternateContent xmlns:mc="http://schemas.openxmlformats.org/markup-compatibility/2006">
              <mc:Choice xmlns:v="urn:schemas-microsoft-com:vml" Requires="v">
                <p:oleObj spid="_x0000_s2067" name="Imagen" r:id="rId4" imgW="3809524" imgH="2761905" progId="StaticDib">
                  <p:embed/>
                </p:oleObj>
              </mc:Choice>
              <mc:Fallback>
                <p:oleObj name="Imagen" r:id="rId4" imgW="3809524" imgH="2761905" progId="StaticDib">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177" y="3277258"/>
                        <a:ext cx="4428116" cy="2296227"/>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6647059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DATA BINDING</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indent="-180000">
              <a:lnSpc>
                <a:spcPct val="100000"/>
              </a:lnSpc>
              <a:spcBef>
                <a:spcPts val="0"/>
              </a:spcBef>
            </a:pPr>
            <a:r>
              <a:rPr lang="es-ES" sz="1800" b="1" u="sng" dirty="0" smtClean="0">
                <a:solidFill>
                  <a:srgbClr val="C00000"/>
                </a:solidFill>
                <a:effectLst>
                  <a:outerShdw blurRad="38100" dist="38100" dir="2700000" algn="tl">
                    <a:srgbClr val="000000">
                      <a:alpha val="43137"/>
                    </a:srgbClr>
                  </a:outerShdw>
                </a:effectLst>
              </a:rPr>
              <a:t>Interpolación</a:t>
            </a: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180000" indent="-180000">
              <a:lnSpc>
                <a:spcPct val="100000"/>
              </a:lnSpc>
              <a:spcBef>
                <a:spcPts val="0"/>
              </a:spcBef>
            </a:pPr>
            <a:r>
              <a:rPr lang="es-ES" sz="1800" b="1" u="sng" dirty="0" smtClean="0">
                <a:solidFill>
                  <a:srgbClr val="C00000"/>
                </a:solidFill>
                <a:effectLst>
                  <a:outerShdw blurRad="38100" dist="38100" dir="2700000" algn="tl">
                    <a:srgbClr val="000000">
                      <a:alpha val="43137"/>
                    </a:srgbClr>
                  </a:outerShdw>
                </a:effectLst>
              </a:rPr>
              <a:t>Enlace a propiedades</a:t>
            </a:r>
            <a:endParaRPr lang="es-ES" sz="1800" b="1" u="sng" dirty="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7" name="Imagen 6"/>
          <p:cNvPicPr>
            <a:picLocks noChangeAspect="1"/>
          </p:cNvPicPr>
          <p:nvPr/>
        </p:nvPicPr>
        <p:blipFill>
          <a:blip r:embed="rId3"/>
          <a:stretch>
            <a:fillRect/>
          </a:stretch>
        </p:blipFill>
        <p:spPr>
          <a:xfrm>
            <a:off x="1758217" y="2692611"/>
            <a:ext cx="4924575" cy="611972"/>
          </a:xfrm>
          <a:prstGeom prst="rect">
            <a:avLst/>
          </a:prstGeom>
        </p:spPr>
      </p:pic>
      <p:pic>
        <p:nvPicPr>
          <p:cNvPr id="8" name="Imagen 7"/>
          <p:cNvPicPr>
            <a:picLocks noChangeAspect="1"/>
          </p:cNvPicPr>
          <p:nvPr/>
        </p:nvPicPr>
        <p:blipFill>
          <a:blip r:embed="rId4"/>
          <a:stretch>
            <a:fillRect/>
          </a:stretch>
        </p:blipFill>
        <p:spPr>
          <a:xfrm>
            <a:off x="860760" y="4072136"/>
            <a:ext cx="6951600" cy="928359"/>
          </a:xfrm>
          <a:prstGeom prst="rect">
            <a:avLst/>
          </a:prstGeom>
        </p:spPr>
      </p:pic>
    </p:spTree>
    <p:extLst>
      <p:ext uri="{BB962C8B-B14F-4D97-AF65-F5344CB8AC3E}">
        <p14:creationId xmlns:p14="http://schemas.microsoft.com/office/powerpoint/2010/main" val="10374036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DATA BINDING</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indent="-180000">
              <a:lnSpc>
                <a:spcPct val="100000"/>
              </a:lnSpc>
              <a:spcBef>
                <a:spcPts val="0"/>
              </a:spcBef>
            </a:pPr>
            <a:r>
              <a:rPr lang="es-ES" sz="1800" b="1" u="sng" dirty="0" smtClean="0">
                <a:solidFill>
                  <a:srgbClr val="C00000"/>
                </a:solidFill>
                <a:effectLst>
                  <a:outerShdw blurRad="38100" dist="38100" dir="2700000" algn="tl">
                    <a:srgbClr val="000000">
                      <a:alpha val="43137"/>
                    </a:srgbClr>
                  </a:outerShdw>
                </a:effectLst>
              </a:rPr>
              <a:t>Eventos</a:t>
            </a: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180000" indent="-180000">
              <a:lnSpc>
                <a:spcPct val="100000"/>
              </a:lnSpc>
              <a:spcBef>
                <a:spcPts val="0"/>
              </a:spcBef>
            </a:pPr>
            <a:r>
              <a:rPr lang="es-ES" sz="1800" b="1" u="sng" dirty="0" smtClean="0">
                <a:solidFill>
                  <a:srgbClr val="C00000"/>
                </a:solidFill>
                <a:effectLst>
                  <a:outerShdw blurRad="38100" dist="38100" dir="2700000" algn="tl">
                    <a:srgbClr val="000000">
                      <a:alpha val="43137"/>
                    </a:srgbClr>
                  </a:outerShdw>
                </a:effectLst>
              </a:rPr>
              <a:t>Lectura y escritura bidireccional</a:t>
            </a:r>
            <a:endParaRPr lang="es-ES" sz="1800" b="1" u="sng" dirty="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9" name="Imagen 8"/>
          <p:cNvPicPr>
            <a:picLocks noChangeAspect="1"/>
          </p:cNvPicPr>
          <p:nvPr/>
        </p:nvPicPr>
        <p:blipFill>
          <a:blip r:embed="rId3"/>
          <a:stretch>
            <a:fillRect/>
          </a:stretch>
        </p:blipFill>
        <p:spPr>
          <a:xfrm>
            <a:off x="1647479" y="2709913"/>
            <a:ext cx="5145207" cy="1078833"/>
          </a:xfrm>
          <a:prstGeom prst="rect">
            <a:avLst/>
          </a:prstGeom>
        </p:spPr>
      </p:pic>
      <p:pic>
        <p:nvPicPr>
          <p:cNvPr id="10" name="Imagen 9"/>
          <p:cNvPicPr>
            <a:picLocks noChangeAspect="1"/>
          </p:cNvPicPr>
          <p:nvPr/>
        </p:nvPicPr>
        <p:blipFill>
          <a:blip r:embed="rId4"/>
          <a:stretch>
            <a:fillRect/>
          </a:stretch>
        </p:blipFill>
        <p:spPr>
          <a:xfrm>
            <a:off x="1342679" y="4660089"/>
            <a:ext cx="5754806" cy="628119"/>
          </a:xfrm>
          <a:prstGeom prst="rect">
            <a:avLst/>
          </a:prstGeom>
        </p:spPr>
      </p:pic>
    </p:spTree>
    <p:extLst>
      <p:ext uri="{BB962C8B-B14F-4D97-AF65-F5344CB8AC3E}">
        <p14:creationId xmlns:p14="http://schemas.microsoft.com/office/powerpoint/2010/main" val="38557033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UN COMPONENTE?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200"/>
              </a:spcAft>
              <a:buNone/>
            </a:pPr>
            <a:r>
              <a:rPr lang="es-ES" sz="1800" b="1" u="sng" dirty="0">
                <a:solidFill>
                  <a:srgbClr val="C00000"/>
                </a:solidFill>
                <a:effectLst>
                  <a:outerShdw blurRad="38100" dist="38100" dir="2700000" algn="tl">
                    <a:srgbClr val="000000">
                      <a:alpha val="43137"/>
                    </a:srgbClr>
                  </a:outerShdw>
                </a:effectLst>
              </a:rPr>
              <a:t>CARACTERÍSTICAS DE COMPONENTES</a:t>
            </a:r>
          </a:p>
          <a:p>
            <a:pPr marL="180000" indent="-180000">
              <a:lnSpc>
                <a:spcPct val="100000"/>
              </a:lnSpc>
              <a:spcBef>
                <a:spcPts val="0"/>
              </a:spcBef>
              <a:spcAft>
                <a:spcPts val="800"/>
              </a:spcAft>
            </a:pPr>
            <a:r>
              <a:rPr lang="es-ES" sz="1800" dirty="0">
                <a:cs typeface="Segoe UI Semibold" panose="020B0702040204020203" pitchFamily="34" charset="0"/>
              </a:rPr>
              <a:t>Actúa como una “</a:t>
            </a:r>
            <a:r>
              <a:rPr lang="es-ES" sz="1800" b="1" i="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caja negra</a:t>
            </a:r>
            <a:r>
              <a:rPr lang="es-ES" sz="1800" dirty="0">
                <a:cs typeface="Segoe UI Semibold" panose="020B0702040204020203" pitchFamily="34" charset="0"/>
              </a:rPr>
              <a:t>”, podemos usarlo sin conocer como esta desarrollado.</a:t>
            </a:r>
          </a:p>
          <a:p>
            <a:pPr marL="180000" indent="-180000">
              <a:lnSpc>
                <a:spcPct val="100000"/>
              </a:lnSpc>
              <a:spcBef>
                <a:spcPts val="0"/>
              </a:spcBef>
              <a:spcAft>
                <a:spcPts val="800"/>
              </a:spcAft>
            </a:pPr>
            <a:r>
              <a:rPr lang="es-ES" sz="1800" dirty="0">
                <a:cs typeface="Segoe UI Semibold" panose="020B0702040204020203" pitchFamily="34" charset="0"/>
              </a:rPr>
              <a:t>Expone </a:t>
            </a:r>
            <a:r>
              <a:rPr lang="es-ES" sz="1800" b="1" i="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inputs</a:t>
            </a:r>
            <a:r>
              <a:rPr lang="es-ES" sz="1800" u="sng" dirty="0">
                <a:solidFill>
                  <a:schemeClr val="accent1">
                    <a:lumMod val="20000"/>
                    <a:lumOff val="80000"/>
                  </a:schemeClr>
                </a:solidFill>
                <a:cs typeface="Segoe UI Semibold" panose="020B0702040204020203" pitchFamily="34" charset="0"/>
              </a:rPr>
              <a:t> </a:t>
            </a:r>
            <a:r>
              <a:rPr lang="es-ES" sz="1800" u="sng" dirty="0">
                <a:cs typeface="Segoe UI Semibold" panose="020B0702040204020203" pitchFamily="34" charset="0"/>
              </a:rPr>
              <a:t>y </a:t>
            </a:r>
            <a:r>
              <a:rPr lang="es-ES" sz="1800" b="1" i="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outputs</a:t>
            </a:r>
          </a:p>
          <a:p>
            <a:pPr marL="180000" indent="-180000">
              <a:lnSpc>
                <a:spcPct val="100000"/>
              </a:lnSpc>
              <a:spcBef>
                <a:spcPts val="0"/>
              </a:spcBef>
              <a:spcAft>
                <a:spcPts val="800"/>
              </a:spcAft>
            </a:pPr>
            <a:r>
              <a:rPr lang="es-ES" sz="1800" dirty="0">
                <a:cs typeface="Segoe UI Semibold" panose="020B0702040204020203" pitchFamily="34" charset="0"/>
              </a:rPr>
              <a:t>Dispone de una </a:t>
            </a:r>
            <a:r>
              <a:rPr lang="es-ES" sz="18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API de configuración </a:t>
            </a:r>
            <a:r>
              <a:rPr lang="es-ES" sz="1800" dirty="0">
                <a:cs typeface="Segoe UI Semibold" panose="020B0702040204020203" pitchFamily="34" charset="0"/>
              </a:rPr>
              <a:t>(inputs), eventos y métodos.</a:t>
            </a:r>
          </a:p>
          <a:p>
            <a:pPr marL="180000" indent="-180000">
              <a:lnSpc>
                <a:spcPct val="100000"/>
              </a:lnSpc>
              <a:spcBef>
                <a:spcPts val="0"/>
              </a:spcBef>
              <a:spcAft>
                <a:spcPts val="800"/>
              </a:spcAft>
            </a:pPr>
            <a:r>
              <a:rPr lang="es-ES" sz="18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Su ciclo de vida no es modificado</a:t>
            </a:r>
            <a:r>
              <a:rPr lang="es-ES" sz="1800" dirty="0">
                <a:cs typeface="Segoe UI Semibold" panose="020B0702040204020203" pitchFamily="34" charset="0"/>
              </a:rPr>
              <a:t> en ningún momento por otros componentes o por la misma aplicación.</a:t>
            </a:r>
          </a:p>
          <a:p>
            <a:pPr marL="180000" indent="-180000">
              <a:lnSpc>
                <a:spcPct val="100000"/>
              </a:lnSpc>
              <a:spcBef>
                <a:spcPts val="0"/>
              </a:spcBef>
              <a:spcAft>
                <a:spcPts val="800"/>
              </a:spcAft>
            </a:pPr>
            <a:r>
              <a:rPr lang="es-ES" sz="18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Tienen un único objetivo</a:t>
            </a:r>
            <a:r>
              <a:rPr lang="es-ES" sz="1800" dirty="0">
                <a:cs typeface="Segoe UI Semibold" panose="020B0702040204020203" pitchFamily="34" charset="0"/>
              </a:rPr>
              <a:t> y esta totalmente aislado del funcionamiento del resto de componentes.</a:t>
            </a: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17369322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UN COMPONENTE?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200"/>
              </a:spcAft>
              <a:buNone/>
            </a:pPr>
            <a:r>
              <a:rPr lang="es-ES" sz="1800" b="1" u="sng" dirty="0">
                <a:solidFill>
                  <a:srgbClr val="C00000"/>
                </a:solidFill>
                <a:effectLst>
                  <a:outerShdw blurRad="38100" dist="38100" dir="2700000" algn="tl">
                    <a:srgbClr val="000000">
                      <a:alpha val="43137"/>
                    </a:srgbClr>
                  </a:outerShdw>
                </a:effectLst>
              </a:rPr>
              <a:t>ORIENTACION A COMPONENTES</a:t>
            </a:r>
          </a:p>
          <a:p>
            <a:pPr marL="0" indent="0">
              <a:lnSpc>
                <a:spcPct val="100000"/>
              </a:lnSpc>
              <a:spcBef>
                <a:spcPts val="0"/>
              </a:spcBef>
              <a:buNone/>
            </a:pPr>
            <a:r>
              <a:rPr lang="es-ES" sz="1800" dirty="0">
                <a:cs typeface="Segoe UI Semibold" panose="020B0702040204020203" pitchFamily="34" charset="0"/>
              </a:rPr>
              <a:t>Todas las nuevas tendencias de diseño se orientan a los componentes web, enfocados a la </a:t>
            </a:r>
            <a:r>
              <a:rPr lang="es-ES" sz="18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reusabilidad y simplificación </a:t>
            </a:r>
            <a:r>
              <a:rPr lang="es-ES" sz="1800" dirty="0">
                <a:cs typeface="Segoe UI Semibold" panose="020B0702040204020203" pitchFamily="34" charset="0"/>
              </a:rPr>
              <a:t>de cada característica de la aplicación.</a:t>
            </a: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4098" name="Picture 2" descr="Resultado de imagen de componen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255" y="3661818"/>
            <a:ext cx="2476500" cy="1704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0782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098"/>
                                        </p:tgtEl>
                                      </p:cBhvr>
                                    </p:animEffect>
                                    <p:animScale>
                                      <p:cBhvr>
                                        <p:cTn id="7" dur="250" autoRev="1" fill="hold"/>
                                        <p:tgtEl>
                                          <p:spTgt spid="40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UN COMPONENTE?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200"/>
              </a:spcAft>
              <a:buNone/>
            </a:pPr>
            <a:r>
              <a:rPr lang="es-ES" sz="1800" b="1" u="sng" dirty="0">
                <a:solidFill>
                  <a:srgbClr val="C00000"/>
                </a:solidFill>
                <a:effectLst>
                  <a:outerShdw blurRad="38100" dist="38100" dir="2700000" algn="tl">
                    <a:srgbClr val="000000">
                      <a:alpha val="43137"/>
                    </a:srgbClr>
                  </a:outerShdw>
                </a:effectLst>
              </a:rPr>
              <a:t>FILOSOFIA DE COMPONENTES</a:t>
            </a:r>
          </a:p>
          <a:p>
            <a:pPr marL="0" indent="0">
              <a:lnSpc>
                <a:spcPct val="100000"/>
              </a:lnSpc>
              <a:spcBef>
                <a:spcPts val="0"/>
              </a:spcBef>
              <a:buNone/>
            </a:pPr>
            <a:r>
              <a:rPr lang="es-ES" sz="1800" dirty="0">
                <a:cs typeface="Segoe UI Semibold" panose="020B0702040204020203" pitchFamily="34" charset="0"/>
              </a:rPr>
              <a:t>Cuando hablamos de componente web parece una tarea fácil, observamos en nuestros requisitos una característica y generamos un </a:t>
            </a:r>
            <a:r>
              <a:rPr lang="es-ES" sz="1800" dirty="0" smtClean="0">
                <a:cs typeface="Segoe UI Semibold" panose="020B0702040204020203" pitchFamily="34" charset="0"/>
              </a:rPr>
              <a:t>componente.</a:t>
            </a:r>
          </a:p>
          <a:p>
            <a:pPr marL="0" indent="0">
              <a:lnSpc>
                <a:spcPct val="100000"/>
              </a:lnSpc>
              <a:spcBef>
                <a:spcPts val="0"/>
              </a:spcBef>
              <a:buNone/>
            </a:pPr>
            <a:endParaRPr lang="es-ES" sz="1800" dirty="0">
              <a:cs typeface="Segoe UI Semibold" panose="020B0702040204020203" pitchFamily="34" charset="0"/>
            </a:endParaRPr>
          </a:p>
          <a:p>
            <a:pPr marL="0" indent="0">
              <a:lnSpc>
                <a:spcPct val="100000"/>
              </a:lnSpc>
              <a:spcBef>
                <a:spcPts val="0"/>
              </a:spcBef>
              <a:buNone/>
            </a:pPr>
            <a:r>
              <a:rPr lang="es-ES" sz="1800" dirty="0" smtClean="0">
                <a:cs typeface="Segoe UI Semibold" panose="020B0702040204020203" pitchFamily="34" charset="0"/>
              </a:rPr>
              <a:t>La </a:t>
            </a:r>
            <a:r>
              <a:rPr lang="es-ES" sz="1800" dirty="0">
                <a:cs typeface="Segoe UI Semibold" panose="020B0702040204020203" pitchFamily="34" charset="0"/>
              </a:rPr>
              <a:t>realidad es que es mucho más difícil, ya que “</a:t>
            </a:r>
            <a:r>
              <a:rPr lang="es-ES" sz="18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componentizar</a:t>
            </a:r>
            <a:r>
              <a:rPr lang="es-ES" sz="1800" dirty="0" smtClean="0">
                <a:cs typeface="Segoe UI Semibold" panose="020B0702040204020203" pitchFamily="34" charset="0"/>
              </a:rPr>
              <a:t>” correctamente </a:t>
            </a:r>
            <a:r>
              <a:rPr lang="es-ES" sz="1800" dirty="0">
                <a:cs typeface="Segoe UI Semibold" panose="020B0702040204020203" pitchFamily="34" charset="0"/>
              </a:rPr>
              <a:t>una app requiere una </a:t>
            </a:r>
            <a:r>
              <a:rPr lang="es-ES" sz="18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buena labor de análisis y evaluación de necesidades y riesgos</a:t>
            </a:r>
            <a:r>
              <a:rPr lang="es-ES" sz="1800" dirty="0">
                <a:cs typeface="Segoe UI Semibold" panose="020B0702040204020203" pitchFamily="34" charset="0"/>
              </a:rPr>
              <a:t>, a corto y largo plazo. También es importante pensar en los futuros cambios que puede sufrir nuestra app.</a:t>
            </a: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2320765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 HTML5</a:t>
            </a:r>
          </a:p>
          <a:p>
            <a:pPr marL="0" indent="0">
              <a:lnSpc>
                <a:spcPct val="100000"/>
              </a:lnSpc>
              <a:spcBef>
                <a:spcPts val="0"/>
              </a:spcBef>
              <a:buNone/>
            </a:pPr>
            <a:endParaRPr lang="es-ES" dirty="0" smtClean="0"/>
          </a:p>
          <a:p>
            <a:pPr marL="0" indent="0">
              <a:lnSpc>
                <a:spcPct val="100000"/>
              </a:lnSpc>
              <a:spcBef>
                <a:spcPts val="0"/>
              </a:spcBef>
              <a:buNone/>
            </a:pPr>
            <a:r>
              <a:rPr lang="es-ES" sz="1800" b="1" dirty="0">
                <a:solidFill>
                  <a:schemeClr val="accent6">
                    <a:lumMod val="20000"/>
                    <a:lumOff val="80000"/>
                  </a:schemeClr>
                </a:solidFill>
                <a:effectLst>
                  <a:outerShdw blurRad="38100" dist="38100" dir="2700000" algn="tl">
                    <a:srgbClr val="000000">
                      <a:alpha val="43137"/>
                    </a:srgbClr>
                  </a:outerShdw>
                </a:effectLst>
              </a:rPr>
              <a:t>Validación </a:t>
            </a:r>
            <a:r>
              <a:rPr lang="es-ES" sz="1800" b="1" dirty="0" smtClean="0">
                <a:solidFill>
                  <a:schemeClr val="accent6">
                    <a:lumMod val="20000"/>
                    <a:lumOff val="80000"/>
                  </a:schemeClr>
                </a:solidFill>
                <a:effectLst>
                  <a:outerShdw blurRad="38100" dist="38100" dir="2700000" algn="tl">
                    <a:srgbClr val="000000">
                      <a:alpha val="43137"/>
                    </a:srgbClr>
                  </a:outerShdw>
                </a:effectLst>
              </a:rPr>
              <a:t>restringida</a:t>
            </a:r>
          </a:p>
          <a:p>
            <a:pPr marL="0" indent="0">
              <a:lnSpc>
                <a:spcPct val="100000"/>
              </a:lnSpc>
              <a:spcBef>
                <a:spcPts val="0"/>
              </a:spcBef>
              <a:buNone/>
            </a:pPr>
            <a:endParaRPr lang="es-ES" dirty="0"/>
          </a:p>
          <a:p>
            <a:pPr marL="0" indent="0">
              <a:lnSpc>
                <a:spcPct val="100000"/>
              </a:lnSpc>
              <a:spcBef>
                <a:spcPts val="0"/>
              </a:spcBef>
              <a:buNone/>
            </a:pPr>
            <a:r>
              <a:rPr lang="es-ES" dirty="0"/>
              <a:t>HTML5 brinda sintaxis y elementos de API para posibilitar la validación de formularios del lado del cliente. Aunque esta funcionalidad no reemplaza la validación del lado del servidor, que todavía es necesaria por seguridad e integridad de la </a:t>
            </a:r>
            <a:r>
              <a:rPr lang="es-ES" dirty="0" smtClean="0"/>
              <a:t>información. La </a:t>
            </a:r>
            <a:r>
              <a:rPr lang="es-ES" dirty="0"/>
              <a:t>validación del lado del cliente puede brindar </a:t>
            </a:r>
            <a:r>
              <a:rPr lang="es-ES" dirty="0" smtClean="0"/>
              <a:t>una</a:t>
            </a:r>
            <a:r>
              <a:rPr lang="es-ES" dirty="0"/>
              <a:t> mejor</a:t>
            </a:r>
            <a:r>
              <a:rPr lang="es-ES" dirty="0" smtClean="0"/>
              <a:t> </a:t>
            </a:r>
            <a:r>
              <a:rPr lang="es-ES" dirty="0"/>
              <a:t>experiencia de </a:t>
            </a:r>
            <a:r>
              <a:rPr lang="es-ES" dirty="0" smtClean="0"/>
              <a:t>usuario, al </a:t>
            </a:r>
            <a:r>
              <a:rPr lang="es-ES" dirty="0"/>
              <a:t>darle </a:t>
            </a:r>
            <a:r>
              <a:rPr lang="es-ES" dirty="0" smtClean="0"/>
              <a:t>una </a:t>
            </a:r>
            <a:r>
              <a:rPr lang="es-ES" dirty="0"/>
              <a:t>respuesta inmediata acerca de la información ingresada.</a:t>
            </a:r>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3074" name="Picture 2" descr="Resultado de imagen de validacion cliente htm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351" y="4155595"/>
            <a:ext cx="4912305" cy="1695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de validacion cliente html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3595" y="4066903"/>
            <a:ext cx="3753819" cy="2110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71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500" fill="hold"/>
                                        <p:tgtEl>
                                          <p:spTgt spid="3076"/>
                                        </p:tgtEl>
                                        <p:attrNameLst>
                                          <p:attrName>ppt_w</p:attrName>
                                        </p:attrNameLst>
                                      </p:cBhvr>
                                      <p:tavLst>
                                        <p:tav tm="0">
                                          <p:val>
                                            <p:fltVal val="0"/>
                                          </p:val>
                                        </p:tav>
                                        <p:tav tm="100000">
                                          <p:val>
                                            <p:strVal val="#ppt_w"/>
                                          </p:val>
                                        </p:tav>
                                      </p:tavLst>
                                    </p:anim>
                                    <p:anim calcmode="lin" valueType="num">
                                      <p:cBhvr>
                                        <p:cTn id="8" dur="500" fill="hold"/>
                                        <p:tgtEl>
                                          <p:spTgt spid="3076"/>
                                        </p:tgtEl>
                                        <p:attrNameLst>
                                          <p:attrName>ppt_h</p:attrName>
                                        </p:attrNameLst>
                                      </p:cBhvr>
                                      <p:tavLst>
                                        <p:tav tm="0">
                                          <p:val>
                                            <p:fltVal val="0"/>
                                          </p:val>
                                        </p:tav>
                                        <p:tav tm="100000">
                                          <p:val>
                                            <p:strVal val="#ppt_h"/>
                                          </p:val>
                                        </p:tav>
                                      </p:tavLst>
                                    </p:anim>
                                    <p:animEffect transition="in" filter="fade">
                                      <p:cBhvr>
                                        <p:cTn id="9" dur="500"/>
                                        <p:tgtEl>
                                          <p:spTgt spid="3076"/>
                                        </p:tgtEl>
                                      </p:cBhvr>
                                    </p:animEffect>
                                  </p:childTnLst>
                                  <p:subTnLst>
                                    <p:set>
                                      <p:cBhvr override="childStyle">
                                        <p:cTn dur="1" fill="hold" display="0" masterRel="nextClick" afterEffect="1"/>
                                        <p:tgtEl>
                                          <p:spTgt spid="307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additive="base">
                                        <p:cTn id="14" dur="500" fill="hold"/>
                                        <p:tgtEl>
                                          <p:spTgt spid="3074"/>
                                        </p:tgtEl>
                                        <p:attrNameLst>
                                          <p:attrName>ppt_x</p:attrName>
                                        </p:attrNameLst>
                                      </p:cBhvr>
                                      <p:tavLst>
                                        <p:tav tm="0">
                                          <p:val>
                                            <p:strVal val="#ppt_x"/>
                                          </p:val>
                                        </p:tav>
                                        <p:tav tm="100000">
                                          <p:val>
                                            <p:strVal val="#ppt_x"/>
                                          </p:val>
                                        </p:tav>
                                      </p:tavLst>
                                    </p:anim>
                                    <p:anim calcmode="lin" valueType="num">
                                      <p:cBhvr additive="base">
                                        <p:cTn id="1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COMPONENTES EN ANGULAR</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600"/>
              </a:spcAft>
              <a:buNone/>
            </a:pPr>
            <a:r>
              <a:rPr lang="es-ES" sz="1800" dirty="0">
                <a:cs typeface="Segoe UI Semibold" panose="020B0702040204020203" pitchFamily="34" charset="0"/>
              </a:rPr>
              <a:t>Un componente es una clase estándar de ES6 decorada con @</a:t>
            </a:r>
            <a:r>
              <a:rPr lang="es-ES" sz="1800" dirty="0" err="1">
                <a:cs typeface="Segoe UI Semibold" panose="020B0702040204020203" pitchFamily="34" charset="0"/>
              </a:rPr>
              <a:t>Component</a:t>
            </a:r>
            <a:r>
              <a:rPr lang="es-ES" sz="1800" dirty="0">
                <a:cs typeface="Segoe UI Semibold" panose="020B0702040204020203" pitchFamily="34" charset="0"/>
              </a:rPr>
              <a:t> que controla una zona de espacio de pantalla que podríamos denominar vista.</a:t>
            </a:r>
          </a:p>
          <a:p>
            <a:pPr marL="0" indent="0">
              <a:lnSpc>
                <a:spcPct val="100000"/>
              </a:lnSpc>
              <a:spcBef>
                <a:spcPts val="0"/>
              </a:spcBef>
              <a:spcAft>
                <a:spcPts val="1200"/>
              </a:spcAft>
              <a:buNone/>
            </a:pPr>
            <a:r>
              <a:rPr lang="es-ES" sz="1800" dirty="0">
                <a:cs typeface="Segoe UI Semibold" panose="020B0702040204020203" pitchFamily="34" charset="0"/>
              </a:rPr>
              <a:t>Define propiedades y métodos que estarán disponibles en su template.</a:t>
            </a:r>
          </a:p>
          <a:p>
            <a:pPr marL="0" indent="0">
              <a:lnSpc>
                <a:spcPct val="100000"/>
              </a:lnSpc>
              <a:spcBef>
                <a:spcPts val="0"/>
              </a:spcBef>
              <a:spcAft>
                <a:spcPts val="1200"/>
              </a:spcAft>
              <a:buNone/>
            </a:pPr>
            <a:r>
              <a:rPr lang="es-ES" sz="1800" dirty="0">
                <a:cs typeface="Segoe UI Semibold" panose="020B0702040204020203" pitchFamily="34" charset="0"/>
              </a:rPr>
              <a:t>Metadatos de </a:t>
            </a:r>
            <a:r>
              <a:rPr lang="es-ES" sz="1800" b="1" dirty="0">
                <a:solidFill>
                  <a:schemeClr val="accent1">
                    <a:lumMod val="20000"/>
                    <a:lumOff val="80000"/>
                  </a:schemeClr>
                </a:solidFill>
                <a:effectLst>
                  <a:outerShdw blurRad="38100" dist="38100" dir="2700000" algn="tl">
                    <a:srgbClr val="000000">
                      <a:alpha val="43137"/>
                    </a:srgbClr>
                  </a:outerShdw>
                </a:effectLst>
              </a:rPr>
              <a:t>@</a:t>
            </a:r>
            <a:r>
              <a:rPr lang="es-ES" sz="1800" b="1" dirty="0" err="1">
                <a:solidFill>
                  <a:schemeClr val="accent1">
                    <a:lumMod val="20000"/>
                    <a:lumOff val="80000"/>
                  </a:schemeClr>
                </a:solidFill>
                <a:effectLst>
                  <a:outerShdw blurRad="38100" dist="38100" dir="2700000" algn="tl">
                    <a:srgbClr val="000000">
                      <a:alpha val="43137"/>
                    </a:srgbClr>
                  </a:outerShdw>
                </a:effectLst>
              </a:rPr>
              <a:t>Component</a:t>
            </a:r>
            <a:r>
              <a:rPr lang="es-ES" sz="1800" b="1" dirty="0">
                <a:solidFill>
                  <a:schemeClr val="accent1">
                    <a:lumMod val="20000"/>
                    <a:lumOff val="80000"/>
                  </a:schemeClr>
                </a:solidFill>
                <a:effectLst>
                  <a:outerShdw blurRad="38100" dist="38100" dir="2700000" algn="tl">
                    <a:srgbClr val="000000">
                      <a:alpha val="43137"/>
                    </a:srgbClr>
                  </a:outerShdw>
                </a:effectLst>
              </a:rPr>
              <a:t>:</a:t>
            </a:r>
          </a:p>
          <a:p>
            <a:pPr marL="180000" indent="-180000">
              <a:lnSpc>
                <a:spcPct val="100000"/>
              </a:lnSpc>
              <a:spcBef>
                <a:spcPts val="0"/>
              </a:spcBef>
              <a:spcAft>
                <a:spcPts val="600"/>
              </a:spcAft>
            </a:pPr>
            <a:r>
              <a:rPr lang="es-ES" sz="1800" b="1" u="sng" dirty="0">
                <a:solidFill>
                  <a:srgbClr val="C00000"/>
                </a:solidFill>
                <a:effectLst>
                  <a:outerShdw blurRad="38100" dist="38100" dir="2700000" algn="tl">
                    <a:srgbClr val="000000">
                      <a:alpha val="43137"/>
                    </a:srgbClr>
                  </a:outerShdw>
                </a:effectLst>
              </a:rPr>
              <a:t>selector</a:t>
            </a:r>
            <a:r>
              <a:rPr lang="es-ES" sz="1800" dirty="0">
                <a:cs typeface="Segoe UI Semibold" panose="020B0702040204020203" pitchFamily="34" charset="0"/>
              </a:rPr>
              <a:t>: nombre por el que cargaremos el componente desde la vista.</a:t>
            </a:r>
          </a:p>
          <a:p>
            <a:pPr marL="180000" indent="-180000">
              <a:lnSpc>
                <a:spcPct val="100000"/>
              </a:lnSpc>
              <a:spcBef>
                <a:spcPts val="0"/>
              </a:spcBef>
              <a:spcAft>
                <a:spcPts val="600"/>
              </a:spcAft>
            </a:pPr>
            <a:r>
              <a:rPr lang="es-ES" sz="1800" b="1" u="sng" dirty="0" err="1">
                <a:solidFill>
                  <a:srgbClr val="C00000"/>
                </a:solidFill>
                <a:effectLst>
                  <a:outerShdw blurRad="38100" dist="38100" dir="2700000" algn="tl">
                    <a:srgbClr val="000000">
                      <a:alpha val="43137"/>
                    </a:srgbClr>
                  </a:outerShdw>
                </a:effectLst>
              </a:rPr>
              <a:t>templateUrl</a:t>
            </a:r>
            <a:r>
              <a:rPr lang="es-ES" sz="1800" b="1" dirty="0">
                <a:solidFill>
                  <a:srgbClr val="C00000"/>
                </a:solidFill>
                <a:effectLst>
                  <a:outerShdw blurRad="38100" dist="38100" dir="2700000" algn="tl">
                    <a:srgbClr val="000000">
                      <a:alpha val="43137"/>
                    </a:srgbClr>
                  </a:outerShdw>
                </a:effectLst>
              </a:rPr>
              <a:t>: </a:t>
            </a:r>
            <a:r>
              <a:rPr lang="es-ES" sz="1800" dirty="0">
                <a:cs typeface="Segoe UI Semibold" panose="020B0702040204020203" pitchFamily="34" charset="0"/>
              </a:rPr>
              <a:t>localización de su vista asociada.</a:t>
            </a:r>
          </a:p>
          <a:p>
            <a:pPr marL="180000" indent="-180000">
              <a:lnSpc>
                <a:spcPct val="100000"/>
              </a:lnSpc>
              <a:spcBef>
                <a:spcPts val="0"/>
              </a:spcBef>
              <a:spcAft>
                <a:spcPts val="600"/>
              </a:spcAft>
            </a:pPr>
            <a:r>
              <a:rPr lang="es-ES" sz="1800" b="1" u="sng" dirty="0">
                <a:solidFill>
                  <a:srgbClr val="C00000"/>
                </a:solidFill>
                <a:effectLst>
                  <a:outerShdw blurRad="38100" dist="38100" dir="2700000" algn="tl">
                    <a:srgbClr val="000000">
                      <a:alpha val="43137"/>
                    </a:srgbClr>
                  </a:outerShdw>
                </a:effectLst>
              </a:rPr>
              <a:t>template</a:t>
            </a:r>
            <a:r>
              <a:rPr lang="es-ES" sz="1800" b="1" dirty="0">
                <a:solidFill>
                  <a:srgbClr val="C00000"/>
                </a:solidFill>
                <a:effectLst>
                  <a:outerShdw blurRad="38100" dist="38100" dir="2700000" algn="tl">
                    <a:srgbClr val="000000">
                      <a:alpha val="43137"/>
                    </a:srgbClr>
                  </a:outerShdw>
                </a:effectLst>
              </a:rPr>
              <a:t>: </a:t>
            </a:r>
            <a:r>
              <a:rPr lang="es-ES" sz="1800" dirty="0">
                <a:cs typeface="Segoe UI Semibold" panose="020B0702040204020203" pitchFamily="34" charset="0"/>
              </a:rPr>
              <a:t>nos permite añadir el código </a:t>
            </a:r>
            <a:r>
              <a:rPr lang="es-ES" sz="1800" dirty="0" err="1">
                <a:cs typeface="Segoe UI Semibold" panose="020B0702040204020203" pitchFamily="34" charset="0"/>
              </a:rPr>
              <a:t>html</a:t>
            </a:r>
            <a:r>
              <a:rPr lang="es-ES" sz="1800" dirty="0">
                <a:cs typeface="Segoe UI Semibold" panose="020B0702040204020203" pitchFamily="34" charset="0"/>
              </a:rPr>
              <a:t> directamente sobre la misma Clase.</a:t>
            </a:r>
          </a:p>
          <a:p>
            <a:pPr marL="180000" indent="-180000">
              <a:lnSpc>
                <a:spcPct val="100000"/>
              </a:lnSpc>
              <a:spcBef>
                <a:spcPts val="0"/>
              </a:spcBef>
            </a:pPr>
            <a:r>
              <a:rPr lang="es-ES" sz="1800" b="1" u="sng" dirty="0" err="1">
                <a:solidFill>
                  <a:srgbClr val="C00000"/>
                </a:solidFill>
                <a:effectLst>
                  <a:outerShdw blurRad="38100" dist="38100" dir="2700000" algn="tl">
                    <a:srgbClr val="000000">
                      <a:alpha val="43137"/>
                    </a:srgbClr>
                  </a:outerShdw>
                </a:effectLst>
              </a:rPr>
              <a:t>styleUrls</a:t>
            </a:r>
            <a:r>
              <a:rPr lang="es-ES" sz="1800" b="1" dirty="0">
                <a:solidFill>
                  <a:srgbClr val="C00000"/>
                </a:solidFill>
                <a:effectLst>
                  <a:outerShdw blurRad="38100" dist="38100" dir="2700000" algn="tl">
                    <a:srgbClr val="000000">
                      <a:alpha val="43137"/>
                    </a:srgbClr>
                  </a:outerShdw>
                </a:effectLst>
              </a:rPr>
              <a:t>: </a:t>
            </a:r>
            <a:r>
              <a:rPr lang="es-ES" sz="1800" dirty="0" err="1">
                <a:cs typeface="Segoe UI Semibold" panose="020B0702040204020203" pitchFamily="34" charset="0"/>
              </a:rPr>
              <a:t>Array</a:t>
            </a:r>
            <a:r>
              <a:rPr lang="es-ES" sz="1800" dirty="0">
                <a:cs typeface="Segoe UI Semibold" panose="020B0702040204020203" pitchFamily="34" charset="0"/>
              </a:rPr>
              <a:t> con </a:t>
            </a:r>
            <a:r>
              <a:rPr lang="es-ES" sz="1800" dirty="0" err="1">
                <a:cs typeface="Segoe UI Semibold" panose="020B0702040204020203" pitchFamily="34" charset="0"/>
              </a:rPr>
              <a:t>urls</a:t>
            </a:r>
            <a:r>
              <a:rPr lang="es-ES" sz="1800" dirty="0">
                <a:cs typeface="Segoe UI Semibold" panose="020B0702040204020203" pitchFamily="34" charset="0"/>
              </a:rPr>
              <a:t> a archivos de estilos que queremos aplicar a nuestro componente.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4183125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COMPONENTES EN ANGULAR</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2" name="Imagen 11"/>
          <p:cNvPicPr>
            <a:picLocks noChangeAspect="1"/>
          </p:cNvPicPr>
          <p:nvPr/>
        </p:nvPicPr>
        <p:blipFill>
          <a:blip r:embed="rId3"/>
          <a:stretch>
            <a:fillRect/>
          </a:stretch>
        </p:blipFill>
        <p:spPr>
          <a:xfrm>
            <a:off x="3366723" y="2656874"/>
            <a:ext cx="4445637" cy="2461426"/>
          </a:xfrm>
          <a:prstGeom prst="rect">
            <a:avLst/>
          </a:prstGeom>
          <a:ln>
            <a:solidFill>
              <a:schemeClr val="bg1"/>
            </a:solidFill>
          </a:ln>
        </p:spPr>
      </p:pic>
      <p:sp>
        <p:nvSpPr>
          <p:cNvPr id="10" name="Flecha derecha 9"/>
          <p:cNvSpPr/>
          <p:nvPr/>
        </p:nvSpPr>
        <p:spPr>
          <a:xfrm>
            <a:off x="2690244" y="3574157"/>
            <a:ext cx="767536" cy="62686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p:cNvPicPr>
            <a:picLocks noChangeAspect="1"/>
          </p:cNvPicPr>
          <p:nvPr/>
        </p:nvPicPr>
        <p:blipFill>
          <a:blip r:embed="rId4"/>
          <a:stretch>
            <a:fillRect/>
          </a:stretch>
        </p:blipFill>
        <p:spPr>
          <a:xfrm>
            <a:off x="628650" y="3574157"/>
            <a:ext cx="2152650" cy="638175"/>
          </a:xfrm>
          <a:prstGeom prst="rect">
            <a:avLst/>
          </a:prstGeom>
          <a:ln>
            <a:solidFill>
              <a:schemeClr val="bg1"/>
            </a:solidFill>
          </a:ln>
        </p:spPr>
      </p:pic>
    </p:spTree>
    <p:extLst>
      <p:ext uri="{BB962C8B-B14F-4D97-AF65-F5344CB8AC3E}">
        <p14:creationId xmlns:p14="http://schemas.microsoft.com/office/powerpoint/2010/main" val="2253599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ESTRUCTURA EN ÁRBOL DE COMPONENTES</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8" name="Imagen 7"/>
          <p:cNvPicPr>
            <a:picLocks noChangeAspect="1"/>
          </p:cNvPicPr>
          <p:nvPr/>
        </p:nvPicPr>
        <p:blipFill>
          <a:blip r:embed="rId3"/>
          <a:stretch>
            <a:fillRect/>
          </a:stretch>
        </p:blipFill>
        <p:spPr>
          <a:xfrm>
            <a:off x="1370378" y="2376733"/>
            <a:ext cx="5700254" cy="3033023"/>
          </a:xfrm>
          <a:prstGeom prst="rect">
            <a:avLst/>
          </a:prstGeom>
        </p:spPr>
      </p:pic>
      <p:graphicFrame>
        <p:nvGraphicFramePr>
          <p:cNvPr id="9" name="Diagrama 8"/>
          <p:cNvGraphicFramePr/>
          <p:nvPr>
            <p:extLst>
              <p:ext uri="{D42A27DB-BD31-4B8C-83A1-F6EECF244321}">
                <p14:modId xmlns:p14="http://schemas.microsoft.com/office/powerpoint/2010/main" val="3727080063"/>
              </p:ext>
            </p:extLst>
          </p:nvPr>
        </p:nvGraphicFramePr>
        <p:xfrm>
          <a:off x="860227" y="2308796"/>
          <a:ext cx="6952133" cy="3868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85633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CICLO DE VIDA DE COMPONENTES (API PRIVADA)</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Métodos</a:t>
            </a:r>
            <a:r>
              <a:rPr lang="es-ES" sz="18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5" name="CuadroTexto 4"/>
          <p:cNvSpPr txBox="1"/>
          <p:nvPr/>
        </p:nvSpPr>
        <p:spPr>
          <a:xfrm>
            <a:off x="628650" y="2586445"/>
            <a:ext cx="3386001" cy="1959430"/>
          </a:xfrm>
          <a:prstGeom prst="rect">
            <a:avLst/>
          </a:prstGeom>
        </p:spPr>
        <p:txBody>
          <a:bodyPr vert="horz" wrap="none" lIns="68580" tIns="34290" rIns="68580" bIns="34290" rtlCol="0" anchor="ctr">
            <a:noAutofit/>
          </a:bodyPr>
          <a:lstStyle/>
          <a:p>
            <a:pPr indent="180000">
              <a:buFont typeface="Arial" panose="020B0604020202020204" pitchFamily="34" charset="0"/>
              <a:buChar char="•"/>
            </a:pPr>
            <a:r>
              <a:rPr lang="es-ES"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constructor(): </a:t>
            </a:r>
            <a:r>
              <a:rPr lang="es-ES" sz="1600" dirty="0">
                <a:solidFill>
                  <a:schemeClr val="bg1"/>
                </a:solidFill>
                <a:cs typeface="Segoe UI Semibold" panose="020B0702040204020203" pitchFamily="34" charset="0"/>
              </a:rPr>
              <a:t>Método constructor </a:t>
            </a:r>
          </a:p>
          <a:p>
            <a:pPr indent="180000">
              <a:spcAft>
                <a:spcPts val="600"/>
              </a:spcAft>
            </a:pPr>
            <a:r>
              <a:rPr lang="es-ES" sz="1600" dirty="0">
                <a:solidFill>
                  <a:schemeClr val="bg1"/>
                </a:solidFill>
                <a:cs typeface="Segoe UI Semibold" panose="020B0702040204020203" pitchFamily="34" charset="0"/>
              </a:rPr>
              <a:t>de la clase.</a:t>
            </a:r>
          </a:p>
          <a:p>
            <a:pPr indent="180000">
              <a:lnSpc>
                <a:spcPct val="100000"/>
              </a:lnSpc>
              <a:spcBef>
                <a:spcPts val="0"/>
              </a:spcBef>
              <a:buFont typeface="Arial" panose="020B0604020202020204" pitchFamily="34" charset="0"/>
              <a:buChar char="•"/>
            </a:pPr>
            <a:r>
              <a:rPr lang="es-ES"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ngOnInit(): </a:t>
            </a:r>
            <a:r>
              <a:rPr lang="es-ES" sz="1600" dirty="0">
                <a:solidFill>
                  <a:schemeClr val="bg1"/>
                </a:solidFill>
                <a:cs typeface="Segoe UI Semibold" panose="020B0702040204020203" pitchFamily="34" charset="0"/>
              </a:rPr>
              <a:t>Se llama al crear el </a:t>
            </a:r>
          </a:p>
          <a:p>
            <a:pPr indent="180000">
              <a:lnSpc>
                <a:spcPct val="100000"/>
              </a:lnSpc>
              <a:spcBef>
                <a:spcPts val="0"/>
              </a:spcBef>
              <a:spcAft>
                <a:spcPts val="600"/>
              </a:spcAft>
            </a:pPr>
            <a:r>
              <a:rPr lang="es-ES" sz="1600" dirty="0">
                <a:solidFill>
                  <a:schemeClr val="bg1"/>
                </a:solidFill>
                <a:cs typeface="Segoe UI Semibold" panose="020B0702040204020203" pitchFamily="34" charset="0"/>
              </a:rPr>
              <a:t>componente (Ciclo de vida).</a:t>
            </a:r>
          </a:p>
          <a:p>
            <a:pPr indent="180000">
              <a:lnSpc>
                <a:spcPct val="100000"/>
              </a:lnSpc>
              <a:spcBef>
                <a:spcPts val="0"/>
              </a:spcBef>
              <a:buFont typeface="Arial" panose="020B0604020202020204" pitchFamily="34" charset="0"/>
              <a:buChar char="•"/>
            </a:pPr>
            <a:r>
              <a:rPr lang="es-ES"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Personalizados: </a:t>
            </a:r>
            <a:r>
              <a:rPr lang="es-ES" sz="1600" dirty="0">
                <a:solidFill>
                  <a:schemeClr val="bg1"/>
                </a:solidFill>
                <a:cs typeface="Segoe UI Semibold" panose="020B0702040204020203" pitchFamily="34" charset="0"/>
              </a:rPr>
              <a:t>Métodos propios </a:t>
            </a:r>
          </a:p>
          <a:p>
            <a:pPr indent="180000">
              <a:lnSpc>
                <a:spcPct val="100000"/>
              </a:lnSpc>
              <a:spcBef>
                <a:spcPts val="0"/>
              </a:spcBef>
            </a:pPr>
            <a:r>
              <a:rPr lang="es-ES" sz="1600" dirty="0">
                <a:solidFill>
                  <a:schemeClr val="bg1"/>
                </a:solidFill>
                <a:cs typeface="Segoe UI Semibold" panose="020B0702040204020203" pitchFamily="34" charset="0"/>
              </a:rPr>
              <a:t>según nuestras necesidades.</a:t>
            </a:r>
          </a:p>
        </p:txBody>
      </p:sp>
      <p:pic>
        <p:nvPicPr>
          <p:cNvPr id="10" name="Imagen 9"/>
          <p:cNvPicPr>
            <a:picLocks noChangeAspect="1"/>
          </p:cNvPicPr>
          <p:nvPr/>
        </p:nvPicPr>
        <p:blipFill>
          <a:blip r:embed="rId3"/>
          <a:stretch>
            <a:fillRect/>
          </a:stretch>
        </p:blipFill>
        <p:spPr>
          <a:xfrm>
            <a:off x="4150712" y="2409461"/>
            <a:ext cx="3661648" cy="2737305"/>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31635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spcAft>
                <a:spcPts val="1200"/>
              </a:spcAft>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COMUNICACIÓN ENTRE COMPONENTES I (API PÚBLICA)</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800"/>
              </a:spcAft>
              <a:buNone/>
            </a:pPr>
            <a:r>
              <a:rPr lang="es-ES" sz="1600" b="1" u="sng" dirty="0" smtClean="0">
                <a:solidFill>
                  <a:srgbClr val="C00000"/>
                </a:solidFill>
                <a:effectLst>
                  <a:outerShdw blurRad="38100" dist="38100" dir="2700000" algn="tl">
                    <a:srgbClr val="000000">
                      <a:alpha val="43137"/>
                    </a:srgbClr>
                  </a:outerShdw>
                </a:effectLst>
              </a:rPr>
              <a:t>Atributos</a:t>
            </a:r>
            <a:r>
              <a:rPr lang="es-ES" sz="1600" b="1" dirty="0" smtClean="0">
                <a:solidFill>
                  <a:srgbClr val="C00000"/>
                </a:solidFill>
                <a:effectLst>
                  <a:outerShdw blurRad="38100" dist="38100" dir="2700000" algn="tl">
                    <a:srgbClr val="000000">
                      <a:alpha val="43137"/>
                    </a:srgbClr>
                  </a:outerShdw>
                </a:effectLst>
              </a:rPr>
              <a:t>: </a:t>
            </a:r>
            <a:r>
              <a:rPr lang="es-ES" sz="1600" dirty="0" smtClean="0">
                <a:cs typeface="Segoe UI Semibold" panose="020B0702040204020203" pitchFamily="34" charset="0"/>
              </a:rPr>
              <a:t>Los </a:t>
            </a:r>
            <a:r>
              <a:rPr lang="es-ES" sz="1600" dirty="0">
                <a:cs typeface="Segoe UI Semibold" panose="020B0702040204020203" pitchFamily="34" charset="0"/>
              </a:rPr>
              <a:t>componentes pueden tener atributos, tanto de entrada como de salida</a:t>
            </a:r>
            <a:r>
              <a:rPr lang="es-ES" sz="1600" dirty="0" smtClean="0">
                <a:cs typeface="Segoe UI Semibold" panose="020B0702040204020203" pitchFamily="34" charset="0"/>
              </a:rPr>
              <a:t>.</a:t>
            </a:r>
          </a:p>
          <a:p>
            <a:pPr marL="0" indent="0">
              <a:lnSpc>
                <a:spcPct val="100000"/>
              </a:lnSpc>
              <a:spcBef>
                <a:spcPts val="0"/>
              </a:spcBef>
              <a:buNone/>
            </a:pPr>
            <a:r>
              <a:rPr lang="es-ES" sz="16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Input(): </a:t>
            </a:r>
            <a:r>
              <a:rPr lang="es-ES" sz="1600" u="sng" dirty="0">
                <a:cs typeface="Segoe UI Semibold" panose="020B0702040204020203" pitchFamily="34" charset="0"/>
              </a:rPr>
              <a:t>Parámetro de entrada</a:t>
            </a:r>
            <a:r>
              <a:rPr lang="es-ES" sz="1600" dirty="0">
                <a:cs typeface="Segoe UI Semibold" panose="020B0702040204020203" pitchFamily="34" charset="0"/>
              </a:rPr>
              <a:t>.</a:t>
            </a:r>
          </a:p>
          <a:p>
            <a:pPr marL="0"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7" name="Imagen 6"/>
          <p:cNvPicPr>
            <a:picLocks noChangeAspect="1"/>
          </p:cNvPicPr>
          <p:nvPr/>
        </p:nvPicPr>
        <p:blipFill>
          <a:blip r:embed="rId3"/>
          <a:stretch>
            <a:fillRect/>
          </a:stretch>
        </p:blipFill>
        <p:spPr>
          <a:xfrm>
            <a:off x="689610" y="3204754"/>
            <a:ext cx="3829347" cy="2972215"/>
          </a:xfrm>
          <a:prstGeom prst="rect">
            <a:avLst/>
          </a:prstGeom>
          <a:ln>
            <a:solidFill>
              <a:schemeClr val="bg1"/>
            </a:solidFill>
          </a:ln>
        </p:spPr>
      </p:pic>
      <p:pic>
        <p:nvPicPr>
          <p:cNvPr id="8" name="Imagen 7"/>
          <p:cNvPicPr>
            <a:picLocks noChangeAspect="1"/>
          </p:cNvPicPr>
          <p:nvPr/>
        </p:nvPicPr>
        <p:blipFill>
          <a:blip r:embed="rId4"/>
          <a:stretch>
            <a:fillRect/>
          </a:stretch>
        </p:blipFill>
        <p:spPr>
          <a:xfrm>
            <a:off x="3278337" y="4791707"/>
            <a:ext cx="4534023" cy="632438"/>
          </a:xfrm>
          <a:prstGeom prst="rect">
            <a:avLst/>
          </a:prstGeom>
          <a:ln>
            <a:solidFill>
              <a:schemeClr val="bg1"/>
            </a:solidFill>
          </a:ln>
        </p:spPr>
      </p:pic>
    </p:spTree>
    <p:extLst>
      <p:ext uri="{BB962C8B-B14F-4D97-AF65-F5344CB8AC3E}">
        <p14:creationId xmlns:p14="http://schemas.microsoft.com/office/powerpoint/2010/main" val="6290095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spcAft>
                <a:spcPts val="1200"/>
              </a:spcAft>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COMUNICACIÓN ENTRE COMPONENTES I (API PÚBLICA)</a:t>
            </a: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800"/>
              </a:spcAft>
              <a:buNone/>
            </a:pPr>
            <a:r>
              <a:rPr lang="es-ES" sz="1600" b="1" u="sng" dirty="0" smtClean="0">
                <a:solidFill>
                  <a:srgbClr val="C00000"/>
                </a:solidFill>
                <a:effectLst>
                  <a:outerShdw blurRad="38100" dist="38100" dir="2700000" algn="tl">
                    <a:srgbClr val="000000">
                      <a:alpha val="43137"/>
                    </a:srgbClr>
                  </a:outerShdw>
                </a:effectLst>
              </a:rPr>
              <a:t>Atributos</a:t>
            </a:r>
            <a:r>
              <a:rPr lang="es-ES" sz="1600" b="1" dirty="0" smtClean="0">
                <a:solidFill>
                  <a:srgbClr val="C00000"/>
                </a:solidFill>
                <a:effectLst>
                  <a:outerShdw blurRad="38100" dist="38100" dir="2700000" algn="tl">
                    <a:srgbClr val="000000">
                      <a:alpha val="43137"/>
                    </a:srgbClr>
                  </a:outerShdw>
                </a:effectLst>
              </a:rPr>
              <a:t>: </a:t>
            </a:r>
            <a:r>
              <a:rPr lang="es-ES" sz="1600" dirty="0" smtClean="0">
                <a:cs typeface="Segoe UI Semibold" panose="020B0702040204020203" pitchFamily="34" charset="0"/>
              </a:rPr>
              <a:t>Los </a:t>
            </a:r>
            <a:r>
              <a:rPr lang="es-ES" sz="1600" dirty="0">
                <a:cs typeface="Segoe UI Semibold" panose="020B0702040204020203" pitchFamily="34" charset="0"/>
              </a:rPr>
              <a:t>componentes pueden tener atributos, tanto de entrada como de salida</a:t>
            </a:r>
            <a:r>
              <a:rPr lang="es-ES" sz="1600" dirty="0" smtClean="0">
                <a:cs typeface="Segoe UI Semibold" panose="020B0702040204020203" pitchFamily="34" charset="0"/>
              </a:rPr>
              <a:t>.</a:t>
            </a:r>
          </a:p>
          <a:p>
            <a:pPr marL="0" indent="0">
              <a:lnSpc>
                <a:spcPct val="100000"/>
              </a:lnSpc>
              <a:spcBef>
                <a:spcPts val="0"/>
              </a:spcBef>
              <a:buNone/>
            </a:pPr>
            <a:r>
              <a:rPr lang="es-ES" sz="16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@Output(): </a:t>
            </a:r>
            <a:r>
              <a:rPr lang="es-ES" sz="1600" u="sng" dirty="0">
                <a:cs typeface="Segoe UI Semibold" panose="020B0702040204020203" pitchFamily="34" charset="0"/>
              </a:rPr>
              <a:t>Parámetro de </a:t>
            </a:r>
            <a:r>
              <a:rPr lang="es-ES" sz="1600" u="sng" dirty="0" smtClean="0">
                <a:cs typeface="Segoe UI Semibold" panose="020B0702040204020203" pitchFamily="34" charset="0"/>
              </a:rPr>
              <a:t>salida</a:t>
            </a:r>
            <a:r>
              <a:rPr lang="es-ES" sz="1600" dirty="0" smtClean="0">
                <a:cs typeface="Segoe UI Semibold" panose="020B0702040204020203" pitchFamily="34" charset="0"/>
              </a:rPr>
              <a:t>.</a:t>
            </a:r>
            <a:endParaRPr lang="es-ES" sz="1600" dirty="0">
              <a:cs typeface="Segoe UI Semibold" panose="020B0702040204020203" pitchFamily="34" charset="0"/>
            </a:endParaRPr>
          </a:p>
          <a:p>
            <a:pPr marL="0"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9" name="Imagen 8"/>
          <p:cNvPicPr>
            <a:picLocks noChangeAspect="1"/>
          </p:cNvPicPr>
          <p:nvPr/>
        </p:nvPicPr>
        <p:blipFill>
          <a:blip r:embed="rId3"/>
          <a:stretch>
            <a:fillRect/>
          </a:stretch>
        </p:blipFill>
        <p:spPr>
          <a:xfrm>
            <a:off x="715736" y="3204754"/>
            <a:ext cx="3975883" cy="2972215"/>
          </a:xfrm>
          <a:prstGeom prst="rect">
            <a:avLst/>
          </a:prstGeom>
        </p:spPr>
      </p:pic>
      <p:pic>
        <p:nvPicPr>
          <p:cNvPr id="10" name="Imagen 9"/>
          <p:cNvPicPr>
            <a:picLocks noChangeAspect="1"/>
          </p:cNvPicPr>
          <p:nvPr/>
        </p:nvPicPr>
        <p:blipFill>
          <a:blip r:embed="rId4"/>
          <a:stretch>
            <a:fillRect/>
          </a:stretch>
        </p:blipFill>
        <p:spPr>
          <a:xfrm>
            <a:off x="2847703" y="4791707"/>
            <a:ext cx="4964657" cy="494998"/>
          </a:xfrm>
          <a:prstGeom prst="rect">
            <a:avLst/>
          </a:prstGeom>
          <a:ln>
            <a:solidFill>
              <a:schemeClr val="bg1"/>
            </a:solidFill>
          </a:ln>
        </p:spPr>
      </p:pic>
    </p:spTree>
    <p:extLst>
      <p:ext uri="{BB962C8B-B14F-4D97-AF65-F5344CB8AC3E}">
        <p14:creationId xmlns:p14="http://schemas.microsoft.com/office/powerpoint/2010/main" val="11364561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Un módulo de Angular, es un conjunto de código dedicado a un ámbito concreto de la aplicación, o una funcionalidad específica y se define mediante una clase decorada con </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r>
              <a:rPr lang="es-ES" sz="16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NgModule</a:t>
            </a:r>
            <a:r>
              <a:rPr lang="es-ES" sz="1600" dirty="0" smtClean="0">
                <a:cs typeface="Segoe UI Semibold" panose="020B0702040204020203" pitchFamily="34" charset="0"/>
              </a:rPr>
              <a:t>.</a:t>
            </a:r>
          </a:p>
          <a:p>
            <a:pPr marL="0" indent="0">
              <a:lnSpc>
                <a:spcPct val="100000"/>
              </a:lnSpc>
              <a:spcBef>
                <a:spcPts val="0"/>
              </a:spcBef>
              <a:buNone/>
            </a:pPr>
            <a:endParaRPr lang="es-ES" sz="1600" dirty="0">
              <a:cs typeface="Segoe UI Semibold" panose="020B0702040204020203" pitchFamily="34" charset="0"/>
            </a:endParaRPr>
          </a:p>
          <a:p>
            <a:pPr marL="0" indent="0">
              <a:lnSpc>
                <a:spcPct val="100000"/>
              </a:lnSpc>
              <a:spcBef>
                <a:spcPts val="0"/>
              </a:spcBef>
              <a:buNone/>
            </a:pPr>
            <a:r>
              <a:rPr lang="es-ES" sz="1600" dirty="0">
                <a:cs typeface="Segoe UI Semibold" panose="020B0702040204020203" pitchFamily="34" charset="0"/>
              </a:rPr>
              <a:t>Toda aplicación angular tiene al menos un módulo (</a:t>
            </a:r>
            <a:r>
              <a:rPr lang="es-ES" sz="16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root</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module</a:t>
            </a:r>
            <a:r>
              <a:rPr lang="es-ES" sz="1600" dirty="0" smtClean="0">
                <a:cs typeface="Segoe UI Semibold" panose="020B0702040204020203" pitchFamily="34" charset="0"/>
              </a:rPr>
              <a:t>).</a:t>
            </a:r>
          </a:p>
          <a:p>
            <a:pPr marL="0" indent="0">
              <a:lnSpc>
                <a:spcPct val="100000"/>
              </a:lnSpc>
              <a:spcBef>
                <a:spcPts val="0"/>
              </a:spcBef>
              <a:buNone/>
            </a:pPr>
            <a:endParaRPr lang="es-ES" sz="1600" dirty="0">
              <a:cs typeface="Segoe UI Semibold" panose="020B0702040204020203" pitchFamily="34" charset="0"/>
            </a:endParaRPr>
          </a:p>
          <a:p>
            <a:pPr marL="0" indent="0">
              <a:lnSpc>
                <a:spcPct val="100000"/>
              </a:lnSpc>
              <a:spcBef>
                <a:spcPts val="0"/>
              </a:spcBef>
              <a:buNone/>
            </a:pPr>
            <a:r>
              <a:rPr lang="es-ES" sz="1600" dirty="0">
                <a:cs typeface="Segoe UI Semibold" panose="020B0702040204020203" pitchFamily="34" charset="0"/>
              </a:rPr>
              <a:t>El módulo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AppModule</a:t>
            </a:r>
            <a:r>
              <a:rPr lang="es-ES" sz="1600"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es obligatorio en toda APP y sirve de arranque de la misma.</a:t>
            </a:r>
          </a:p>
          <a:p>
            <a:pPr marL="0"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8194" name="Picture 2" descr="Resultado de imagen de modulos en angular"/>
          <p:cNvPicPr>
            <a:picLocks noChangeAspect="1" noChangeArrowheads="1"/>
          </p:cNvPicPr>
          <p:nvPr/>
        </p:nvPicPr>
        <p:blipFill rotWithShape="1">
          <a:blip r:embed="rId3">
            <a:extLst>
              <a:ext uri="{28A0092B-C50C-407E-A947-70E740481C1C}">
                <a14:useLocalDpi xmlns:a14="http://schemas.microsoft.com/office/drawing/2010/main" val="0"/>
              </a:ext>
            </a:extLst>
          </a:blip>
          <a:srcRect t="2939" r="1031" b="2025"/>
          <a:stretch/>
        </p:blipFill>
        <p:spPr bwMode="auto">
          <a:xfrm>
            <a:off x="733153" y="2144900"/>
            <a:ext cx="7079207" cy="39316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496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El decorador </a:t>
            </a: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r>
              <a:rPr lang="es-ES" sz="18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NgModule</a:t>
            </a: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nos permite definir un módulo</a:t>
            </a:r>
            <a:r>
              <a:rPr lang="es-ES" sz="1600" dirty="0" smtClean="0">
                <a:cs typeface="Segoe UI Semibold" panose="020B0702040204020203" pitchFamily="34" charset="0"/>
              </a:rPr>
              <a:t>.</a:t>
            </a:r>
          </a:p>
          <a:p>
            <a:pPr marL="0" indent="0">
              <a:lnSpc>
                <a:spcPct val="100000"/>
              </a:lnSpc>
              <a:spcBef>
                <a:spcPts val="0"/>
              </a:spcBef>
              <a:buNone/>
            </a:pPr>
            <a:endParaRPr lang="es-ES" sz="1600" dirty="0">
              <a:cs typeface="Segoe UI Semibold" panose="020B07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Configuración</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180000" indent="-180000">
              <a:lnSpc>
                <a:spcPct val="100000"/>
              </a:lnSpc>
              <a:spcBef>
                <a:spcPts val="0"/>
              </a:spcBef>
              <a:spcAft>
                <a:spcPts val="600"/>
              </a:spcAft>
            </a:pP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declarations: </a:t>
            </a:r>
            <a:r>
              <a:rPr lang="es-ES" sz="1600" dirty="0">
                <a:cs typeface="Segoe UI Semibold" panose="020B0702040204020203" pitchFamily="34" charset="0"/>
              </a:rPr>
              <a:t>Lista de vistas que pertenecen a tu módulo. Hay 3 tipos de clases de tipo vista: componentes, directivas y pipes.</a:t>
            </a:r>
          </a:p>
          <a:p>
            <a:pPr marL="180000" indent="-180000">
              <a:lnSpc>
                <a:spcPct val="100000"/>
              </a:lnSpc>
              <a:spcBef>
                <a:spcPts val="0"/>
              </a:spcBef>
              <a:spcAft>
                <a:spcPts val="600"/>
              </a:spcAft>
            </a:pPr>
            <a:r>
              <a:rPr lang="es-ES" sz="16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exports</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Conjunto de declaraciones que deben ser accesibles para templates de componentes de otros módulos.</a:t>
            </a:r>
          </a:p>
          <a:p>
            <a:pPr marL="180000" indent="-180000">
              <a:lnSpc>
                <a:spcPct val="100000"/>
              </a:lnSpc>
              <a:spcBef>
                <a:spcPts val="0"/>
              </a:spcBef>
              <a:spcAft>
                <a:spcPts val="600"/>
              </a:spcAft>
            </a:pPr>
            <a:r>
              <a:rPr lang="es-ES" sz="16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imports</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Otros NgModules, cuyas clases exportadas son requeridas por templates de componentes de este módulo.</a:t>
            </a:r>
          </a:p>
          <a:p>
            <a:pPr marL="180000" indent="-180000">
              <a:lnSpc>
                <a:spcPct val="100000"/>
              </a:lnSpc>
              <a:spcBef>
                <a:spcPts val="0"/>
              </a:spcBef>
              <a:spcAft>
                <a:spcPts val="600"/>
              </a:spcAft>
            </a:pPr>
            <a:r>
              <a:rPr lang="es-ES" sz="16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providers</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Los servicios que necesita este módulo, y que estarán disponibles para toda la aplicación.</a:t>
            </a:r>
          </a:p>
          <a:p>
            <a:pPr marL="180000" indent="-180000">
              <a:lnSpc>
                <a:spcPct val="100000"/>
              </a:lnSpc>
              <a:spcBef>
                <a:spcPts val="0"/>
              </a:spcBef>
              <a:spcAft>
                <a:spcPts val="600"/>
              </a:spcAft>
            </a:pPr>
            <a:r>
              <a:rPr lang="es-ES" sz="16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bootstrap</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Define la vista raíz. Utilizado solo por el </a:t>
            </a:r>
            <a:r>
              <a:rPr lang="es-ES" sz="1600" dirty="0" err="1">
                <a:cs typeface="Segoe UI Semibold" panose="020B0702040204020203" pitchFamily="34" charset="0"/>
              </a:rPr>
              <a:t>root</a:t>
            </a:r>
            <a:r>
              <a:rPr lang="es-ES" sz="1600" dirty="0">
                <a:cs typeface="Segoe UI Semibold" panose="020B0702040204020203" pitchFamily="34" charset="0"/>
              </a:rPr>
              <a:t> module.</a:t>
            </a:r>
          </a:p>
          <a:p>
            <a:pPr marL="0"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2130979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MÓDULOS DE ANGULAR</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El decorador </a:t>
            </a: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r>
              <a:rPr lang="es-ES" sz="1800" b="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NgModule</a:t>
            </a: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nos permite definir un módulo.</a:t>
            </a: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3"/>
          <a:stretch>
            <a:fillRect/>
          </a:stretch>
        </p:blipFill>
        <p:spPr>
          <a:xfrm>
            <a:off x="733153" y="2595154"/>
            <a:ext cx="4231580" cy="3452608"/>
          </a:xfrm>
          <a:prstGeom prst="rect">
            <a:avLst/>
          </a:prstGeom>
          <a:ln>
            <a:solidFill>
              <a:schemeClr val="bg1"/>
            </a:solidFill>
          </a:ln>
        </p:spPr>
      </p:pic>
    </p:spTree>
    <p:extLst>
      <p:ext uri="{BB962C8B-B14F-4D97-AF65-F5344CB8AC3E}">
        <p14:creationId xmlns:p14="http://schemas.microsoft.com/office/powerpoint/2010/main" val="33802497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MÓDULOS DE ANGULAR</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cs typeface="Segoe UI Semibold" panose="020B0702040204020203" pitchFamily="34" charset="0"/>
              </a:rPr>
              <a:t>Para crear un nuevo módulo usaremos Angular CLI:</a:t>
            </a:r>
            <a:endParaRPr lang="es-ES" sz="1600" dirty="0">
              <a:cs typeface="Segoe UI Semibold" panose="020B07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Picture 2" descr="https://www.desarrolloweb.com/archivoimg/general/43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980" y="4205569"/>
            <a:ext cx="3598219" cy="1247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Flecha abajo 6"/>
          <p:cNvSpPr/>
          <p:nvPr/>
        </p:nvSpPr>
        <p:spPr>
          <a:xfrm>
            <a:off x="4123829" y="3481363"/>
            <a:ext cx="618523" cy="94925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pic>
        <p:nvPicPr>
          <p:cNvPr id="8" name="Imagen 7"/>
          <p:cNvPicPr>
            <a:picLocks noChangeAspect="1"/>
          </p:cNvPicPr>
          <p:nvPr/>
        </p:nvPicPr>
        <p:blipFill>
          <a:blip r:embed="rId4"/>
          <a:stretch>
            <a:fillRect/>
          </a:stretch>
        </p:blipFill>
        <p:spPr>
          <a:xfrm>
            <a:off x="2454070" y="2871221"/>
            <a:ext cx="3929313" cy="610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98706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4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00" fill="hold"/>
                                        <p:tgtEl>
                                          <p:spTgt spid="6"/>
                                        </p:tgtEl>
                                        <p:attrNameLst>
                                          <p:attrName>ppt_x</p:attrName>
                                        </p:attrNameLst>
                                      </p:cBhvr>
                                      <p:tavLst>
                                        <p:tav tm="0">
                                          <p:val>
                                            <p:strVal val="#ppt_x"/>
                                          </p:val>
                                        </p:tav>
                                        <p:tav tm="100000">
                                          <p:val>
                                            <p:strVal val="#ppt_x"/>
                                          </p:val>
                                        </p:tav>
                                      </p:tavLst>
                                    </p:anim>
                                    <p:anim calcmode="lin" valueType="num">
                                      <p:cBhvr additive="base">
                                        <p:cTn id="16" dur="12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21979"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 HTML5</a:t>
            </a:r>
          </a:p>
          <a:p>
            <a:pPr marL="0" indent="0">
              <a:lnSpc>
                <a:spcPct val="100000"/>
              </a:lnSpc>
              <a:spcBef>
                <a:spcPts val="0"/>
              </a:spcBef>
              <a:buNone/>
            </a:pPr>
            <a:endParaRPr lang="es-ES" dirty="0" smtClean="0"/>
          </a:p>
          <a:p>
            <a:pPr marL="0" indent="0">
              <a:lnSpc>
                <a:spcPct val="100000"/>
              </a:lnSpc>
              <a:spcBef>
                <a:spcPts val="0"/>
              </a:spcBef>
              <a:buNone/>
            </a:pPr>
            <a:r>
              <a:rPr lang="es-ES" sz="1800" b="1" dirty="0">
                <a:solidFill>
                  <a:schemeClr val="accent6">
                    <a:lumMod val="20000"/>
                    <a:lumOff val="80000"/>
                  </a:schemeClr>
                </a:solidFill>
                <a:effectLst>
                  <a:outerShdw blurRad="38100" dist="38100" dir="2700000" algn="tl">
                    <a:srgbClr val="000000">
                      <a:alpha val="43137"/>
                    </a:srgbClr>
                  </a:outerShdw>
                </a:effectLst>
              </a:rPr>
              <a:t>Sintaxis de HTML para la validación restringida</a:t>
            </a:r>
          </a:p>
          <a:p>
            <a:pPr marL="0" indent="0">
              <a:lnSpc>
                <a:spcPct val="100000"/>
              </a:lnSpc>
              <a:spcBef>
                <a:spcPts val="0"/>
              </a:spcBef>
              <a:buNone/>
            </a:pPr>
            <a:endParaRPr lang="es-ES" dirty="0" smtClean="0"/>
          </a:p>
          <a:p>
            <a:pPr marL="180000" indent="-180000">
              <a:lnSpc>
                <a:spcPct val="100000"/>
              </a:lnSpc>
              <a:spcBef>
                <a:spcPts val="0"/>
              </a:spcBef>
              <a:spcAft>
                <a:spcPts val="800"/>
              </a:spcAft>
            </a:pPr>
            <a:r>
              <a:rPr lang="es-ES" sz="1600" b="1" u="sng" dirty="0">
                <a:solidFill>
                  <a:schemeClr val="accent1">
                    <a:lumMod val="20000"/>
                    <a:lumOff val="80000"/>
                  </a:schemeClr>
                </a:solidFill>
                <a:effectLst>
                  <a:outerShdw blurRad="38100" dist="38100" dir="2700000" algn="tl">
                    <a:srgbClr val="000000">
                      <a:alpha val="43137"/>
                    </a:srgbClr>
                  </a:outerShdw>
                </a:effectLst>
              </a:rPr>
              <a:t>El atributo required</a:t>
            </a:r>
            <a:r>
              <a:rPr lang="es-ES" sz="1600" b="1" dirty="0">
                <a:solidFill>
                  <a:schemeClr val="accent1">
                    <a:lumMod val="20000"/>
                    <a:lumOff val="80000"/>
                  </a:schemeClr>
                </a:solidFill>
                <a:effectLst>
                  <a:outerShdw blurRad="38100" dist="38100" dir="2700000" algn="tl">
                    <a:srgbClr val="000000">
                      <a:alpha val="43137"/>
                    </a:srgbClr>
                  </a:outerShdw>
                </a:effectLst>
              </a:rPr>
              <a:t> </a:t>
            </a:r>
            <a:r>
              <a:rPr lang="es-ES" dirty="0"/>
              <a:t>en los elementos &lt;input&gt;, &lt;</a:t>
            </a:r>
            <a:r>
              <a:rPr lang="es-ES" dirty="0" err="1"/>
              <a:t>select</a:t>
            </a:r>
            <a:r>
              <a:rPr lang="es-ES" dirty="0"/>
              <a:t>&gt; y &lt;</a:t>
            </a:r>
            <a:r>
              <a:rPr lang="es-ES" dirty="0" err="1"/>
              <a:t>textarea</a:t>
            </a:r>
            <a:r>
              <a:rPr lang="es-ES" dirty="0"/>
              <a:t>&gt; indica que se debe ingresar algún dato. </a:t>
            </a:r>
          </a:p>
          <a:p>
            <a:pPr marL="180000" indent="-180000">
              <a:lnSpc>
                <a:spcPct val="100000"/>
              </a:lnSpc>
              <a:spcBef>
                <a:spcPts val="0"/>
              </a:spcBef>
              <a:spcAft>
                <a:spcPts val="800"/>
              </a:spcAft>
            </a:pPr>
            <a:r>
              <a:rPr lang="es-ES" sz="1600" b="1" u="sng" dirty="0">
                <a:solidFill>
                  <a:schemeClr val="accent1">
                    <a:lumMod val="20000"/>
                    <a:lumOff val="80000"/>
                  </a:schemeClr>
                </a:solidFill>
                <a:effectLst>
                  <a:outerShdw blurRad="38100" dist="38100" dir="2700000" algn="tl">
                    <a:srgbClr val="000000">
                      <a:alpha val="43137"/>
                    </a:srgbClr>
                  </a:outerShdw>
                </a:effectLst>
              </a:rPr>
              <a:t>El atributo </a:t>
            </a:r>
            <a:r>
              <a:rPr lang="es-ES" sz="1600" b="1" u="sng" dirty="0" err="1">
                <a:solidFill>
                  <a:schemeClr val="accent1">
                    <a:lumMod val="20000"/>
                    <a:lumOff val="80000"/>
                  </a:schemeClr>
                </a:solidFill>
                <a:effectLst>
                  <a:outerShdw blurRad="38100" dist="38100" dir="2700000" algn="tl">
                    <a:srgbClr val="000000">
                      <a:alpha val="43137"/>
                    </a:srgbClr>
                  </a:outerShdw>
                </a:effectLst>
              </a:rPr>
              <a:t>pattern</a:t>
            </a:r>
            <a:r>
              <a:rPr lang="es-ES" sz="1600" dirty="0">
                <a:solidFill>
                  <a:schemeClr val="accent1">
                    <a:lumMod val="20000"/>
                    <a:lumOff val="80000"/>
                  </a:schemeClr>
                </a:solidFill>
              </a:rPr>
              <a:t> </a:t>
            </a:r>
            <a:r>
              <a:rPr lang="es-ES" dirty="0"/>
              <a:t>en el elemento &lt;input&gt; restringe el valor para que concuerde con una expresión regular específica.</a:t>
            </a:r>
          </a:p>
          <a:p>
            <a:pPr marL="180000" indent="-180000">
              <a:lnSpc>
                <a:spcPct val="100000"/>
              </a:lnSpc>
              <a:spcBef>
                <a:spcPts val="0"/>
              </a:spcBef>
              <a:spcAft>
                <a:spcPts val="800"/>
              </a:spcAft>
            </a:pPr>
            <a:r>
              <a:rPr lang="es-ES" sz="1600" b="1" u="sng" dirty="0">
                <a:solidFill>
                  <a:schemeClr val="accent1">
                    <a:lumMod val="20000"/>
                    <a:lumOff val="80000"/>
                  </a:schemeClr>
                </a:solidFill>
                <a:effectLst>
                  <a:outerShdw blurRad="38100" dist="38100" dir="2700000" algn="tl">
                    <a:srgbClr val="000000">
                      <a:alpha val="43137"/>
                    </a:srgbClr>
                  </a:outerShdw>
                </a:effectLst>
              </a:rPr>
              <a:t>Los atributos min y </a:t>
            </a:r>
            <a:r>
              <a:rPr lang="es-ES" sz="1600" b="1" u="sng" dirty="0" err="1">
                <a:solidFill>
                  <a:schemeClr val="accent1">
                    <a:lumMod val="20000"/>
                    <a:lumOff val="80000"/>
                  </a:schemeClr>
                </a:solidFill>
                <a:effectLst>
                  <a:outerShdw blurRad="38100" dist="38100" dir="2700000" algn="tl">
                    <a:srgbClr val="000000">
                      <a:alpha val="43137"/>
                    </a:srgbClr>
                  </a:outerShdw>
                </a:effectLst>
              </a:rPr>
              <a:t>max</a:t>
            </a:r>
            <a:r>
              <a:rPr lang="es-ES" sz="1600" b="1" u="sng" dirty="0">
                <a:solidFill>
                  <a:schemeClr val="accent1">
                    <a:lumMod val="20000"/>
                    <a:lumOff val="80000"/>
                  </a:schemeClr>
                </a:solidFill>
                <a:effectLst>
                  <a:outerShdw blurRad="38100" dist="38100" dir="2700000" algn="tl">
                    <a:srgbClr val="000000">
                      <a:alpha val="43137"/>
                    </a:srgbClr>
                  </a:outerShdw>
                </a:effectLst>
              </a:rPr>
              <a:t> del elemento &lt;input&gt;</a:t>
            </a:r>
            <a:r>
              <a:rPr lang="es-ES" sz="1600" dirty="0">
                <a:solidFill>
                  <a:schemeClr val="accent1">
                    <a:lumMod val="20000"/>
                    <a:lumOff val="80000"/>
                  </a:schemeClr>
                </a:solidFill>
              </a:rPr>
              <a:t> </a:t>
            </a:r>
            <a:r>
              <a:rPr lang="es-ES" dirty="0"/>
              <a:t>restringen los valores máximos y mínimos que pueden ser ingresados.</a:t>
            </a:r>
          </a:p>
          <a:p>
            <a:pPr marL="180000" indent="-180000">
              <a:lnSpc>
                <a:spcPct val="100000"/>
              </a:lnSpc>
              <a:spcBef>
                <a:spcPts val="0"/>
              </a:spcBef>
              <a:spcAft>
                <a:spcPts val="800"/>
              </a:spcAft>
            </a:pPr>
            <a:r>
              <a:rPr lang="es-ES" sz="1600" b="1" u="sng" dirty="0">
                <a:solidFill>
                  <a:schemeClr val="accent1">
                    <a:lumMod val="20000"/>
                    <a:lumOff val="80000"/>
                  </a:schemeClr>
                </a:solidFill>
                <a:effectLst>
                  <a:outerShdw blurRad="38100" dist="38100" dir="2700000" algn="tl">
                    <a:srgbClr val="000000">
                      <a:alpha val="43137"/>
                    </a:srgbClr>
                  </a:outerShdw>
                </a:effectLst>
              </a:rPr>
              <a:t>El atributo </a:t>
            </a:r>
            <a:r>
              <a:rPr lang="es-ES" sz="1600" b="1" u="sng" dirty="0" err="1">
                <a:solidFill>
                  <a:schemeClr val="accent1">
                    <a:lumMod val="20000"/>
                    <a:lumOff val="80000"/>
                  </a:schemeClr>
                </a:solidFill>
                <a:effectLst>
                  <a:outerShdw blurRad="38100" dist="38100" dir="2700000" algn="tl">
                    <a:srgbClr val="000000">
                      <a:alpha val="43137"/>
                    </a:srgbClr>
                  </a:outerShdw>
                </a:effectLst>
              </a:rPr>
              <a:t>maxlength</a:t>
            </a:r>
            <a:r>
              <a:rPr lang="es-ES" sz="1600" b="1" u="sng" dirty="0">
                <a:solidFill>
                  <a:schemeClr val="accent1">
                    <a:lumMod val="20000"/>
                    <a:lumOff val="80000"/>
                  </a:schemeClr>
                </a:solidFill>
                <a:effectLst>
                  <a:outerShdw blurRad="38100" dist="38100" dir="2700000" algn="tl">
                    <a:srgbClr val="000000">
                      <a:alpha val="43137"/>
                    </a:srgbClr>
                  </a:outerShdw>
                </a:effectLst>
              </a:rPr>
              <a:t> de los elementos &lt;input&gt; y &lt;</a:t>
            </a:r>
            <a:r>
              <a:rPr lang="es-ES" sz="1600" b="1" u="sng" dirty="0" err="1">
                <a:solidFill>
                  <a:schemeClr val="accent1">
                    <a:lumMod val="20000"/>
                    <a:lumOff val="80000"/>
                  </a:schemeClr>
                </a:solidFill>
                <a:effectLst>
                  <a:outerShdw blurRad="38100" dist="38100" dir="2700000" algn="tl">
                    <a:srgbClr val="000000">
                      <a:alpha val="43137"/>
                    </a:srgbClr>
                  </a:outerShdw>
                </a:effectLst>
              </a:rPr>
              <a:t>textarea</a:t>
            </a:r>
            <a:r>
              <a:rPr lang="es-ES" sz="1600" b="1" u="sng" dirty="0">
                <a:solidFill>
                  <a:schemeClr val="accent1">
                    <a:lumMod val="20000"/>
                    <a:lumOff val="80000"/>
                  </a:schemeClr>
                </a:solidFill>
                <a:effectLst>
                  <a:outerShdw blurRad="38100" dist="38100" dir="2700000" algn="tl">
                    <a:srgbClr val="000000">
                      <a:alpha val="43137"/>
                    </a:srgbClr>
                  </a:outerShdw>
                </a:effectLst>
              </a:rPr>
              <a:t>&gt;</a:t>
            </a:r>
            <a:r>
              <a:rPr lang="es-ES" sz="1600" dirty="0">
                <a:solidFill>
                  <a:schemeClr val="accent1">
                    <a:lumMod val="20000"/>
                    <a:lumOff val="80000"/>
                  </a:schemeClr>
                </a:solidFill>
              </a:rPr>
              <a:t> </a:t>
            </a:r>
            <a:r>
              <a:rPr lang="es-ES" dirty="0"/>
              <a:t>restringe el máximo número de caracteres </a:t>
            </a:r>
            <a:r>
              <a:rPr lang="es-ES" dirty="0" smtClean="0"/>
              <a:t>que </a:t>
            </a:r>
            <a:r>
              <a:rPr lang="es-ES" dirty="0"/>
              <a:t>el usuario puede ingresar.</a:t>
            </a:r>
          </a:p>
          <a:p>
            <a:pPr marL="180000" indent="-180000">
              <a:lnSpc>
                <a:spcPct val="100000"/>
              </a:lnSpc>
              <a:spcBef>
                <a:spcPts val="0"/>
              </a:spcBef>
              <a:spcAft>
                <a:spcPts val="800"/>
              </a:spcAft>
            </a:pPr>
            <a:r>
              <a:rPr lang="es-ES" sz="1600" b="1" u="sng" dirty="0">
                <a:solidFill>
                  <a:schemeClr val="accent1">
                    <a:lumMod val="20000"/>
                    <a:lumOff val="80000"/>
                  </a:schemeClr>
                </a:solidFill>
                <a:effectLst>
                  <a:outerShdw blurRad="38100" dist="38100" dir="2700000" algn="tl">
                    <a:srgbClr val="000000">
                      <a:alpha val="43137"/>
                    </a:srgbClr>
                  </a:outerShdw>
                </a:effectLst>
              </a:rPr>
              <a:t>Los valores </a:t>
            </a:r>
            <a:r>
              <a:rPr lang="es-ES" sz="1600" b="1" u="sng" dirty="0" err="1">
                <a:solidFill>
                  <a:schemeClr val="accent1">
                    <a:lumMod val="20000"/>
                    <a:lumOff val="80000"/>
                  </a:schemeClr>
                </a:solidFill>
                <a:effectLst>
                  <a:outerShdw blurRad="38100" dist="38100" dir="2700000" algn="tl">
                    <a:srgbClr val="000000">
                      <a:alpha val="43137"/>
                    </a:srgbClr>
                  </a:outerShdw>
                </a:effectLst>
              </a:rPr>
              <a:t>url</a:t>
            </a:r>
            <a:r>
              <a:rPr lang="es-ES" sz="1600" b="1" u="sng" dirty="0">
                <a:solidFill>
                  <a:schemeClr val="accent1">
                    <a:lumMod val="20000"/>
                    <a:lumOff val="80000"/>
                  </a:schemeClr>
                </a:solidFill>
                <a:effectLst>
                  <a:outerShdw blurRad="38100" dist="38100" dir="2700000" algn="tl">
                    <a:srgbClr val="000000">
                      <a:alpha val="43137"/>
                    </a:srgbClr>
                  </a:outerShdw>
                </a:effectLst>
              </a:rPr>
              <a:t> y email para type</a:t>
            </a:r>
            <a:r>
              <a:rPr lang="es-ES" sz="1600" dirty="0">
                <a:solidFill>
                  <a:schemeClr val="accent1">
                    <a:lumMod val="20000"/>
                    <a:lumOff val="80000"/>
                  </a:schemeClr>
                </a:solidFill>
              </a:rPr>
              <a:t> </a:t>
            </a:r>
            <a:r>
              <a:rPr lang="es-ES" dirty="0"/>
              <a:t>restringen el valor para una URL o dirección de correo válida respectivamente.</a:t>
            </a:r>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spTree>
    <p:extLst>
      <p:ext uri="{BB962C8B-B14F-4D97-AF65-F5344CB8AC3E}">
        <p14:creationId xmlns:p14="http://schemas.microsoft.com/office/powerpoint/2010/main" val="11478659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MÓDULOS DE ANGULAR</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spcAft>
                <a:spcPts val="600"/>
              </a:spcAft>
              <a:buNone/>
            </a:pPr>
            <a:r>
              <a:rPr lang="es-ES" sz="16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El propio Angular está dividido en módulos</a:t>
            </a:r>
            <a:r>
              <a:rPr lang="es-ES" sz="1600" dirty="0">
                <a:cs typeface="Segoe UI Semibold" panose="020B0702040204020203" pitchFamily="34" charset="0"/>
              </a:rPr>
              <a:t>:</a:t>
            </a:r>
          </a:p>
          <a:p>
            <a:pPr marL="252000" lvl="1" indent="-180000">
              <a:lnSpc>
                <a:spcPct val="100000"/>
              </a:lnSpc>
              <a:spcBef>
                <a:spcPts val="0"/>
              </a:spcBef>
            </a:pPr>
            <a:r>
              <a:rPr lang="es-ES" sz="1600" dirty="0">
                <a:cs typeface="Segoe UI Semibold" panose="020B0702040204020203" pitchFamily="34" charset="0"/>
              </a:rPr>
              <a:t>FormsModule</a:t>
            </a:r>
          </a:p>
          <a:p>
            <a:pPr marL="252000" lvl="1" indent="-180000">
              <a:lnSpc>
                <a:spcPct val="100000"/>
              </a:lnSpc>
              <a:spcBef>
                <a:spcPts val="0"/>
              </a:spcBef>
            </a:pPr>
            <a:r>
              <a:rPr lang="es-ES" sz="1600" dirty="0">
                <a:cs typeface="Segoe UI Semibold" panose="020B0702040204020203" pitchFamily="34" charset="0"/>
              </a:rPr>
              <a:t>HttpClientModule</a:t>
            </a:r>
          </a:p>
          <a:p>
            <a:pPr marL="252000" lvl="1" indent="-180000">
              <a:lnSpc>
                <a:spcPct val="100000"/>
              </a:lnSpc>
              <a:spcBef>
                <a:spcPts val="0"/>
              </a:spcBef>
            </a:pPr>
            <a:r>
              <a:rPr lang="es-ES" sz="1600" dirty="0">
                <a:cs typeface="Segoe UI Semibold" panose="020B0702040204020203" pitchFamily="34" charset="0"/>
              </a:rPr>
              <a:t>RouterModule</a:t>
            </a:r>
          </a:p>
          <a:p>
            <a:pPr marL="252000" lvl="1" indent="-180000">
              <a:lnSpc>
                <a:spcPct val="100000"/>
              </a:lnSpc>
              <a:spcBef>
                <a:spcPts val="0"/>
              </a:spcBef>
            </a:pPr>
            <a:r>
              <a:rPr lang="es-ES" sz="1600" dirty="0">
                <a:cs typeface="Segoe UI Semibold" panose="020B0702040204020203" pitchFamily="34" charset="0"/>
              </a:rPr>
              <a:t>BrowserModule</a:t>
            </a:r>
          </a:p>
          <a:p>
            <a:pPr marL="252000" lvl="1" indent="-180000">
              <a:lnSpc>
                <a:spcPct val="100000"/>
              </a:lnSpc>
              <a:spcBef>
                <a:spcPts val="0"/>
              </a:spcBef>
            </a:pPr>
            <a:r>
              <a:rPr lang="es-ES" sz="1600" dirty="0" smtClean="0">
                <a:cs typeface="Segoe UI Semibold" panose="020B0702040204020203" pitchFamily="34" charset="0"/>
              </a:rPr>
              <a:t>CommonModule</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spcAft>
                <a:spcPts val="600"/>
              </a:spcAft>
              <a:buNone/>
            </a:pPr>
            <a:r>
              <a:rPr lang="es-ES" sz="1600" b="1" u="sng" dirty="0">
                <a:solidFill>
                  <a:srgbClr val="C00000"/>
                </a:solidFill>
                <a:effectLst>
                  <a:outerShdw blurRad="38100" dist="38100" dir="2700000" algn="tl">
                    <a:srgbClr val="000000">
                      <a:alpha val="43137"/>
                    </a:srgbClr>
                  </a:outerShdw>
                </a:effectLst>
              </a:rPr>
              <a:t>Otros módulos de terceros:</a:t>
            </a:r>
          </a:p>
          <a:p>
            <a:pPr marL="252000" lvl="1" indent="-180000">
              <a:lnSpc>
                <a:spcPct val="100000"/>
              </a:lnSpc>
              <a:spcBef>
                <a:spcPts val="0"/>
              </a:spcBef>
            </a:pPr>
            <a:r>
              <a:rPr lang="es-ES" sz="1600" dirty="0">
                <a:cs typeface="Segoe UI Semibold" panose="020B0702040204020203" pitchFamily="34" charset="0"/>
              </a:rPr>
              <a:t>Material Design o ngBoostrap</a:t>
            </a:r>
          </a:p>
          <a:p>
            <a:pPr marL="252000" lvl="1" indent="-180000">
              <a:lnSpc>
                <a:spcPct val="100000"/>
              </a:lnSpc>
              <a:spcBef>
                <a:spcPts val="0"/>
              </a:spcBef>
            </a:pPr>
            <a:r>
              <a:rPr lang="es-ES" sz="1600" dirty="0">
                <a:cs typeface="Segoe UI Semibold" panose="020B0702040204020203" pitchFamily="34" charset="0"/>
              </a:rPr>
              <a:t>primeNg</a:t>
            </a:r>
          </a:p>
          <a:p>
            <a:pPr marL="252000" lvl="1" indent="-180000">
              <a:lnSpc>
                <a:spcPct val="100000"/>
              </a:lnSpc>
              <a:spcBef>
                <a:spcPts val="0"/>
              </a:spcBef>
            </a:pPr>
            <a:r>
              <a:rPr lang="es-ES" sz="1600" dirty="0">
                <a:cs typeface="Segoe UI Semibold" panose="020B0702040204020203" pitchFamily="34" charset="0"/>
              </a:rPr>
              <a:t>AngularFire2</a:t>
            </a: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36830468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SERVICIOS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spcAft>
                <a:spcPts val="1200"/>
              </a:spcAft>
              <a:buNone/>
            </a:pPr>
            <a:r>
              <a:rPr lang="es-ES" sz="1600" dirty="0" smtClean="0">
                <a:cs typeface="Segoe UI Semibold" panose="020B0702040204020203" pitchFamily="34" charset="0"/>
              </a:rPr>
              <a:t>Los </a:t>
            </a:r>
            <a:r>
              <a:rPr lang="es-ES" sz="1600" dirty="0">
                <a:cs typeface="Segoe UI Semibold" panose="020B0702040204020203" pitchFamily="34" charset="0"/>
              </a:rPr>
              <a:t>s</a:t>
            </a:r>
            <a:r>
              <a:rPr lang="es-ES" sz="1600" dirty="0" smtClean="0">
                <a:cs typeface="Segoe UI Semibold" panose="020B0702040204020203" pitchFamily="34" charset="0"/>
              </a:rPr>
              <a:t>ervicios </a:t>
            </a:r>
            <a:r>
              <a:rPr lang="es-ES" sz="1600" dirty="0">
                <a:cs typeface="Segoe UI Semibold" panose="020B0702040204020203" pitchFamily="34" charset="0"/>
              </a:rPr>
              <a:t>de Angular son una clase de Typescript donde </a:t>
            </a:r>
            <a:r>
              <a:rPr lang="es-ES" sz="16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implementaremos la lógica de nuestra aplicación</a:t>
            </a:r>
            <a:r>
              <a:rPr lang="es-ES" sz="1600" dirty="0">
                <a:cs typeface="Segoe UI Semibold" panose="020B0702040204020203" pitchFamily="34" charset="0"/>
              </a:rPr>
              <a:t>, como por ejemplo:</a:t>
            </a:r>
          </a:p>
          <a:p>
            <a:pPr marL="252000" lvl="1" indent="-180000">
              <a:lnSpc>
                <a:spcPct val="100000"/>
              </a:lnSpc>
              <a:spcBef>
                <a:spcPts val="0"/>
              </a:spcBef>
              <a:spcAft>
                <a:spcPts val="600"/>
              </a:spcAft>
            </a:pPr>
            <a:r>
              <a:rPr lang="es-ES" sz="1600" dirty="0">
                <a:cs typeface="Segoe UI Semibold" panose="020B0702040204020203" pitchFamily="34" charset="0"/>
              </a:rPr>
              <a:t>Gestionar </a:t>
            </a:r>
            <a:r>
              <a:rPr lang="es-ES" sz="1600" dirty="0" err="1">
                <a:cs typeface="Segoe UI Semibold" panose="020B0702040204020203" pitchFamily="34" charset="0"/>
              </a:rPr>
              <a:t>login</a:t>
            </a:r>
            <a:endParaRPr lang="es-ES" sz="1600" dirty="0">
              <a:cs typeface="Segoe UI Semibold" panose="020B0702040204020203" pitchFamily="34" charset="0"/>
            </a:endParaRPr>
          </a:p>
          <a:p>
            <a:pPr marL="252000" lvl="1" indent="-180000">
              <a:lnSpc>
                <a:spcPct val="100000"/>
              </a:lnSpc>
              <a:spcBef>
                <a:spcPts val="0"/>
              </a:spcBef>
              <a:spcAft>
                <a:spcPts val="600"/>
              </a:spcAft>
            </a:pPr>
            <a:r>
              <a:rPr lang="es-ES" sz="1600" dirty="0">
                <a:cs typeface="Segoe UI Semibold" panose="020B0702040204020203" pitchFamily="34" charset="0"/>
              </a:rPr>
              <a:t>Configurar la seguridad</a:t>
            </a:r>
          </a:p>
          <a:p>
            <a:pPr marL="252000" lvl="1" indent="-180000">
              <a:lnSpc>
                <a:spcPct val="100000"/>
              </a:lnSpc>
              <a:spcBef>
                <a:spcPts val="0"/>
              </a:spcBef>
              <a:spcAft>
                <a:spcPts val="600"/>
              </a:spcAft>
            </a:pPr>
            <a:r>
              <a:rPr lang="es-ES" sz="1600" dirty="0">
                <a:cs typeface="Segoe UI Semibold" panose="020B0702040204020203" pitchFamily="34" charset="0"/>
              </a:rPr>
              <a:t>Conectar con nuestra API-REST</a:t>
            </a:r>
          </a:p>
          <a:p>
            <a:pPr marL="252000" lvl="1" indent="-180000">
              <a:lnSpc>
                <a:spcPct val="100000"/>
              </a:lnSpc>
              <a:spcBef>
                <a:spcPts val="0"/>
              </a:spcBef>
              <a:spcAft>
                <a:spcPts val="1200"/>
              </a:spcAft>
            </a:pPr>
            <a:r>
              <a:rPr lang="es-ES" sz="1600" dirty="0">
                <a:cs typeface="Segoe UI Semibold" panose="020B0702040204020203" pitchFamily="34" charset="0"/>
              </a:rPr>
              <a:t>Compartir información entre </a:t>
            </a:r>
            <a:r>
              <a:rPr lang="es-ES" sz="1600" dirty="0" smtClean="0">
                <a:cs typeface="Segoe UI Semibold" panose="020B0702040204020203" pitchFamily="34" charset="0"/>
              </a:rPr>
              <a:t>componentes</a:t>
            </a:r>
            <a:endParaRPr lang="es-ES" sz="1600" dirty="0">
              <a:cs typeface="Segoe UI Semibold" panose="020B0702040204020203" pitchFamily="34" charset="0"/>
            </a:endParaRPr>
          </a:p>
          <a:p>
            <a:pPr marL="0" lvl="1" indent="0">
              <a:lnSpc>
                <a:spcPct val="100000"/>
              </a:lnSpc>
              <a:spcBef>
                <a:spcPts val="0"/>
              </a:spcBef>
              <a:buNone/>
            </a:pP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Nuestros componentes no deberán tener lógica dentro de sus métodos, simplemente deberán consumir un servicio para todo aquello que necesiten</a:t>
            </a:r>
            <a:r>
              <a:rPr lang="es-ES" sz="16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endPar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38618115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SERVICIOS</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cs typeface="Segoe UI Semibold" panose="020B0702040204020203" pitchFamily="34" charset="0"/>
              </a:rPr>
              <a:t>Para crear un nuevo servicios usaremos Angular CLI:</a:t>
            </a:r>
            <a:endParaRPr lang="es-ES" sz="1600" dirty="0">
              <a:cs typeface="Segoe UI Semibold" panose="020B07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pic>
        <p:nvPicPr>
          <p:cNvPr id="15" name="Imagen 14"/>
          <p:cNvPicPr>
            <a:picLocks noChangeAspect="1"/>
          </p:cNvPicPr>
          <p:nvPr/>
        </p:nvPicPr>
        <p:blipFill>
          <a:blip r:embed="rId3"/>
          <a:stretch>
            <a:fillRect/>
          </a:stretch>
        </p:blipFill>
        <p:spPr>
          <a:xfrm>
            <a:off x="2153575" y="4033844"/>
            <a:ext cx="4133850" cy="2143125"/>
          </a:xfrm>
          <a:prstGeom prst="rect">
            <a:avLst/>
          </a:prstGeom>
          <a:ln>
            <a:solidFill>
              <a:schemeClr val="bg1"/>
            </a:solidFill>
          </a:ln>
        </p:spPr>
      </p:pic>
      <p:sp>
        <p:nvSpPr>
          <p:cNvPr id="4" name="Marcador de texto 3"/>
          <p:cNvSpPr>
            <a:spLocks noGrp="1"/>
          </p:cNvSpPr>
          <p:nvPr>
            <p:ph type="body" sz="quarter" idx="13"/>
          </p:nvPr>
        </p:nvSpPr>
        <p:spPr/>
        <p:txBody>
          <a:bodyPr/>
          <a:lstStyle/>
          <a:p>
            <a:r>
              <a:rPr lang="es-ES" dirty="0" smtClean="0"/>
              <a:t>Angular</a:t>
            </a:r>
            <a:endParaRPr lang="es-ES" dirty="0"/>
          </a:p>
        </p:txBody>
      </p:sp>
      <p:sp>
        <p:nvSpPr>
          <p:cNvPr id="13" name="Flecha abajo 12"/>
          <p:cNvSpPr/>
          <p:nvPr/>
        </p:nvSpPr>
        <p:spPr>
          <a:xfrm>
            <a:off x="3911239" y="3266227"/>
            <a:ext cx="618523" cy="94925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pic>
        <p:nvPicPr>
          <p:cNvPr id="14" name="Imagen 13"/>
          <p:cNvPicPr>
            <a:picLocks noChangeAspect="1"/>
          </p:cNvPicPr>
          <p:nvPr/>
        </p:nvPicPr>
        <p:blipFill>
          <a:blip r:embed="rId4"/>
          <a:stretch>
            <a:fillRect/>
          </a:stretch>
        </p:blipFill>
        <p:spPr>
          <a:xfrm>
            <a:off x="1538055" y="2796074"/>
            <a:ext cx="5364889" cy="569308"/>
          </a:xfrm>
          <a:prstGeom prst="rect">
            <a:avLst/>
          </a:prstGeom>
          <a:ln>
            <a:solidFill>
              <a:schemeClr val="bg1"/>
            </a:solidFill>
          </a:ln>
        </p:spPr>
      </p:pic>
      <p:sp>
        <p:nvSpPr>
          <p:cNvPr id="16" name="Rectángulo 15"/>
          <p:cNvSpPr/>
          <p:nvPr/>
        </p:nvSpPr>
        <p:spPr>
          <a:xfrm>
            <a:off x="2360023" y="5712823"/>
            <a:ext cx="1297578" cy="3918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1802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14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SERVICIOS</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cs typeface="Segoe UI Semibold" panose="020B0702040204020203" pitchFamily="34" charset="0"/>
              </a:rPr>
              <a:t>En versiones anteriores a la 7, había que añadir como </a:t>
            </a:r>
            <a:r>
              <a:rPr lang="es-ES" sz="1600" b="1" i="1" dirty="0" err="1"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provider</a:t>
            </a:r>
            <a:r>
              <a:rPr lang="es-ES" sz="1600"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smtClean="0">
                <a:cs typeface="Segoe UI Semibold" panose="020B0702040204020203" pitchFamily="34" charset="0"/>
              </a:rPr>
              <a:t>lo servicios dentro de los módulos donde ser quería usar:</a:t>
            </a:r>
            <a:endParaRPr lang="es-ES" sz="1600" dirty="0">
              <a:cs typeface="Segoe UI Semibold" panose="020B07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9" name="Imagen 8"/>
          <p:cNvPicPr>
            <a:picLocks noChangeAspect="1"/>
          </p:cNvPicPr>
          <p:nvPr/>
        </p:nvPicPr>
        <p:blipFill>
          <a:blip r:embed="rId3"/>
          <a:stretch>
            <a:fillRect/>
          </a:stretch>
        </p:blipFill>
        <p:spPr>
          <a:xfrm>
            <a:off x="733698" y="2711837"/>
            <a:ext cx="3646714" cy="3334880"/>
          </a:xfrm>
          <a:prstGeom prst="rect">
            <a:avLst/>
          </a:prstGeom>
          <a:ln>
            <a:solidFill>
              <a:schemeClr val="bg1"/>
            </a:solidFill>
          </a:ln>
          <a:effectLst>
            <a:outerShdw blurRad="292100" dist="139700" dir="2700000" algn="tl" rotWithShape="0">
              <a:srgbClr val="333333">
                <a:alpha val="65000"/>
              </a:srgbClr>
            </a:outerShdw>
          </a:effectLst>
        </p:spPr>
      </p:pic>
      <p:pic>
        <p:nvPicPr>
          <p:cNvPr id="10" name="Imagen 9"/>
          <p:cNvPicPr>
            <a:picLocks noChangeAspect="1"/>
          </p:cNvPicPr>
          <p:nvPr/>
        </p:nvPicPr>
        <p:blipFill>
          <a:blip r:embed="rId4"/>
          <a:stretch>
            <a:fillRect/>
          </a:stretch>
        </p:blipFill>
        <p:spPr>
          <a:xfrm>
            <a:off x="4461662" y="3251880"/>
            <a:ext cx="3269447" cy="1524305"/>
          </a:xfrm>
          <a:prstGeom prst="rect">
            <a:avLst/>
          </a:prstGeom>
          <a:ln>
            <a:solidFill>
              <a:schemeClr val="bg1"/>
            </a:solidFill>
          </a:ln>
        </p:spPr>
      </p:pic>
      <p:cxnSp>
        <p:nvCxnSpPr>
          <p:cNvPr id="11" name="Conector recto de flecha 10"/>
          <p:cNvCxnSpPr/>
          <p:nvPr/>
        </p:nvCxnSpPr>
        <p:spPr>
          <a:xfrm flipV="1">
            <a:off x="1958129" y="3973405"/>
            <a:ext cx="2970922" cy="1503172"/>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3485589" y="3614057"/>
            <a:ext cx="1443462" cy="257923"/>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redondeado 16"/>
          <p:cNvSpPr/>
          <p:nvPr/>
        </p:nvSpPr>
        <p:spPr>
          <a:xfrm>
            <a:off x="3174907" y="5646518"/>
            <a:ext cx="1246130" cy="52493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rPr>
              <a:t>APP MODULE</a:t>
            </a:r>
          </a:p>
        </p:txBody>
      </p:sp>
      <p:sp>
        <p:nvSpPr>
          <p:cNvPr id="18" name="Rectángulo redondeado 17"/>
          <p:cNvSpPr/>
          <p:nvPr/>
        </p:nvSpPr>
        <p:spPr>
          <a:xfrm>
            <a:off x="6415611" y="4600992"/>
            <a:ext cx="1246130" cy="31766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rPr>
              <a:t>DataService</a:t>
            </a:r>
          </a:p>
        </p:txBody>
      </p:sp>
    </p:spTree>
    <p:extLst>
      <p:ext uri="{BB962C8B-B14F-4D97-AF65-F5344CB8AC3E}">
        <p14:creationId xmlns:p14="http://schemas.microsoft.com/office/powerpoint/2010/main" val="21964581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SERVICIOS</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cs typeface="Segoe UI Semibold" panose="020B0702040204020203" pitchFamily="34" charset="0"/>
              </a:rPr>
              <a:t>A partir de la versión 7 esto ya no es necesario gracias a la propiedad:</a:t>
            </a:r>
          </a:p>
          <a:p>
            <a:pPr marL="0" indent="0">
              <a:lnSpc>
                <a:spcPct val="100000"/>
              </a:lnSpc>
              <a:spcBef>
                <a:spcPts val="0"/>
              </a:spcBef>
              <a:buNone/>
            </a:pPr>
            <a:r>
              <a:rPr lang="es-ES" sz="1600" b="1" i="1" dirty="0" err="1"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providedIn</a:t>
            </a:r>
            <a:r>
              <a:rPr lang="es-ES" sz="16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b="1" i="1" dirty="0" err="1"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root</a:t>
            </a:r>
            <a:r>
              <a:rPr lang="es-ES" sz="16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endPar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707027" y="2855822"/>
            <a:ext cx="3792387" cy="2858381"/>
          </a:xfrm>
          <a:prstGeom prst="rect">
            <a:avLst/>
          </a:prstGeom>
          <a:ln>
            <a:solidFill>
              <a:schemeClr val="bg1"/>
            </a:solidFill>
          </a:ln>
        </p:spPr>
      </p:pic>
      <p:sp>
        <p:nvSpPr>
          <p:cNvPr id="17" name="Rectángulo redondeado 16"/>
          <p:cNvSpPr/>
          <p:nvPr/>
        </p:nvSpPr>
        <p:spPr>
          <a:xfrm>
            <a:off x="3087588" y="5451737"/>
            <a:ext cx="1246130" cy="52493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rPr>
              <a:t>APP MODULE</a:t>
            </a:r>
          </a:p>
        </p:txBody>
      </p:sp>
      <p:pic>
        <p:nvPicPr>
          <p:cNvPr id="5" name="Imagen 4"/>
          <p:cNvPicPr>
            <a:picLocks noChangeAspect="1"/>
          </p:cNvPicPr>
          <p:nvPr/>
        </p:nvPicPr>
        <p:blipFill rotWithShape="1">
          <a:blip r:embed="rId4"/>
          <a:srcRect t="1609"/>
          <a:stretch/>
        </p:blipFill>
        <p:spPr>
          <a:xfrm>
            <a:off x="4307591" y="3277235"/>
            <a:ext cx="3505200" cy="1602571"/>
          </a:xfrm>
          <a:prstGeom prst="rect">
            <a:avLst/>
          </a:prstGeom>
          <a:ln>
            <a:solidFill>
              <a:schemeClr val="bg1"/>
            </a:solidFill>
          </a:ln>
        </p:spPr>
      </p:pic>
      <p:sp>
        <p:nvSpPr>
          <p:cNvPr id="18" name="Rectángulo redondeado 17"/>
          <p:cNvSpPr/>
          <p:nvPr/>
        </p:nvSpPr>
        <p:spPr>
          <a:xfrm>
            <a:off x="6398196" y="4712263"/>
            <a:ext cx="1246130" cy="317667"/>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err="1" smtClean="0">
                <a:solidFill>
                  <a:schemeClr val="bg1"/>
                </a:solidFill>
              </a:rPr>
              <a:t>TestService</a:t>
            </a:r>
            <a:endParaRPr lang="es-ES" sz="1600" dirty="0">
              <a:solidFill>
                <a:schemeClr val="bg1"/>
              </a:solidFill>
            </a:endParaRPr>
          </a:p>
        </p:txBody>
      </p:sp>
      <p:sp>
        <p:nvSpPr>
          <p:cNvPr id="7" name="Rectángulo 6"/>
          <p:cNvSpPr/>
          <p:nvPr/>
        </p:nvSpPr>
        <p:spPr>
          <a:xfrm>
            <a:off x="4641670" y="3805650"/>
            <a:ext cx="1375954" cy="2356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374237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SERVICIOS</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cs typeface="Segoe UI Semibold" panose="020B0702040204020203" pitchFamily="34" charset="0"/>
              </a:rPr>
              <a:t>Los servicios de Angular serán anotados con la anotación: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@Injectable </a:t>
            </a:r>
            <a:r>
              <a:rPr lang="es-ES" sz="1600" dirty="0">
                <a:cs typeface="Segoe UI Semibold" panose="020B0702040204020203" pitchFamily="34" charset="0"/>
              </a:rPr>
              <a:t>lo que hace que podamos inyectarlo directamente en nuestros componentes.</a:t>
            </a: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8" name="Imagen 7"/>
          <p:cNvPicPr>
            <a:picLocks noChangeAspect="1"/>
          </p:cNvPicPr>
          <p:nvPr/>
        </p:nvPicPr>
        <p:blipFill>
          <a:blip r:embed="rId3"/>
          <a:stretch>
            <a:fillRect/>
          </a:stretch>
        </p:blipFill>
        <p:spPr>
          <a:xfrm>
            <a:off x="1290980" y="2812869"/>
            <a:ext cx="5846936" cy="2743200"/>
          </a:xfrm>
          <a:prstGeom prst="rect">
            <a:avLst/>
          </a:prstGeom>
        </p:spPr>
      </p:pic>
    </p:spTree>
    <p:extLst>
      <p:ext uri="{BB962C8B-B14F-4D97-AF65-F5344CB8AC3E}">
        <p14:creationId xmlns:p14="http://schemas.microsoft.com/office/powerpoint/2010/main" val="41590554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HTTCLIENT</a:t>
            </a: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6" name="Rectángulo redondeado 5"/>
          <p:cNvSpPr/>
          <p:nvPr/>
        </p:nvSpPr>
        <p:spPr>
          <a:xfrm>
            <a:off x="628650" y="3818016"/>
            <a:ext cx="1290130" cy="65320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rPr>
              <a:t>SPA</a:t>
            </a:r>
          </a:p>
          <a:p>
            <a:pPr algn="ctr"/>
            <a:r>
              <a:rPr lang="es-ES" sz="1600" b="1" dirty="0">
                <a:solidFill>
                  <a:schemeClr val="bg1"/>
                </a:solidFill>
              </a:rPr>
              <a:t>Angular</a:t>
            </a:r>
          </a:p>
        </p:txBody>
      </p:sp>
      <p:sp>
        <p:nvSpPr>
          <p:cNvPr id="7" name="Rectángulo redondeado 6"/>
          <p:cNvSpPr/>
          <p:nvPr/>
        </p:nvSpPr>
        <p:spPr>
          <a:xfrm>
            <a:off x="5917116" y="3680656"/>
            <a:ext cx="1876559" cy="872429"/>
          </a:xfrm>
          <a:prstGeom prst="roundRect">
            <a:avLst/>
          </a:prstGeom>
          <a:solidFill>
            <a:schemeClr val="tx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600" b="1" dirty="0">
                <a:solidFill>
                  <a:schemeClr val="bg1"/>
                </a:solidFill>
              </a:rPr>
              <a:t>APP JAVA</a:t>
            </a:r>
          </a:p>
          <a:p>
            <a:pPr algn="ctr"/>
            <a:r>
              <a:rPr lang="es-ES" sz="1600" b="1" dirty="0">
                <a:solidFill>
                  <a:schemeClr val="bg1"/>
                </a:solidFill>
              </a:rPr>
              <a:t>Spring Framework</a:t>
            </a:r>
          </a:p>
          <a:p>
            <a:pPr algn="ctr"/>
            <a:r>
              <a:rPr lang="es-ES" sz="1600" b="1" dirty="0">
                <a:solidFill>
                  <a:schemeClr val="bg1"/>
                </a:solidFill>
              </a:rPr>
              <a:t>.NET</a:t>
            </a:r>
          </a:p>
        </p:txBody>
      </p:sp>
      <p:sp>
        <p:nvSpPr>
          <p:cNvPr id="9" name="CuadroTexto 8"/>
          <p:cNvSpPr txBox="1"/>
          <p:nvPr/>
        </p:nvSpPr>
        <p:spPr>
          <a:xfrm>
            <a:off x="4974485" y="4264913"/>
            <a:ext cx="628421" cy="345024"/>
          </a:xfrm>
          <a:prstGeom prst="rect">
            <a:avLst/>
          </a:prstGeom>
          <a:ln>
            <a:noFill/>
          </a:ln>
        </p:spPr>
        <p:txBody>
          <a:bodyPr vert="horz" wrap="none" lIns="68580" tIns="34290" rIns="68580" bIns="34290" rtlCol="0" anchor="ctr">
            <a:noAutofit/>
          </a:bodyPr>
          <a:lstStyle/>
          <a:p>
            <a:pPr algn="ctr"/>
            <a:r>
              <a:rPr lang="es-ES" sz="1600" b="1" dirty="0">
                <a:solidFill>
                  <a:schemeClr val="bg1"/>
                </a:solidFill>
              </a:rPr>
              <a:t>HTTP</a:t>
            </a:r>
          </a:p>
        </p:txBody>
      </p:sp>
      <p:cxnSp>
        <p:nvCxnSpPr>
          <p:cNvPr id="10" name="Conector recto 9"/>
          <p:cNvCxnSpPr/>
          <p:nvPr/>
        </p:nvCxnSpPr>
        <p:spPr>
          <a:xfrm flipH="1">
            <a:off x="4020119" y="2482398"/>
            <a:ext cx="1755" cy="3575713"/>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2579261" y="2849353"/>
            <a:ext cx="1290559" cy="520753"/>
          </a:xfrm>
          <a:prstGeom prst="rect">
            <a:avLst/>
          </a:prstGeom>
        </p:spPr>
        <p:txBody>
          <a:bodyPr vert="horz" wrap="none" lIns="68580" tIns="34290" rIns="68580" bIns="34290" rtlCol="0" anchor="ctr">
            <a:noAutofit/>
          </a:bodyPr>
          <a:lstStyle/>
          <a:p>
            <a:pPr algn="r"/>
            <a:r>
              <a:rPr lang="es-ES" sz="2400" b="1" i="1" u="sng" dirty="0">
                <a:solidFill>
                  <a:schemeClr val="accent1">
                    <a:lumMod val="20000"/>
                    <a:lumOff val="80000"/>
                  </a:schemeClr>
                </a:solidFill>
                <a:effectLst>
                  <a:outerShdw blurRad="38100" dist="38100" dir="2700000" algn="tl">
                    <a:srgbClr val="000000">
                      <a:alpha val="43137"/>
                    </a:srgbClr>
                  </a:outerShdw>
                </a:effectLst>
              </a:rPr>
              <a:t>Frontend</a:t>
            </a:r>
            <a:endParaRPr lang="es-ES" b="1" i="1" u="sng" dirty="0">
              <a:solidFill>
                <a:schemeClr val="accent1">
                  <a:lumMod val="20000"/>
                  <a:lumOff val="80000"/>
                </a:schemeClr>
              </a:solidFill>
              <a:effectLst>
                <a:outerShdw blurRad="38100" dist="38100" dir="2700000" algn="tl">
                  <a:srgbClr val="000000">
                    <a:alpha val="43137"/>
                  </a:srgbClr>
                </a:outerShdw>
              </a:effectLst>
            </a:endParaRPr>
          </a:p>
        </p:txBody>
      </p:sp>
      <p:sp>
        <p:nvSpPr>
          <p:cNvPr id="12" name="CuadroTexto 11"/>
          <p:cNvSpPr txBox="1"/>
          <p:nvPr/>
        </p:nvSpPr>
        <p:spPr>
          <a:xfrm>
            <a:off x="4163589" y="2849353"/>
            <a:ext cx="1290559" cy="520753"/>
          </a:xfrm>
          <a:prstGeom prst="rect">
            <a:avLst/>
          </a:prstGeom>
        </p:spPr>
        <p:txBody>
          <a:bodyPr vert="horz" wrap="none" lIns="68580" tIns="34290" rIns="68580" bIns="34290" rtlCol="0" anchor="ctr">
            <a:noAutofit/>
          </a:bodyPr>
          <a:lstStyle/>
          <a:p>
            <a:r>
              <a:rPr lang="es-ES" sz="2400" b="1" i="1" u="sng" dirty="0">
                <a:solidFill>
                  <a:schemeClr val="accent1">
                    <a:lumMod val="20000"/>
                    <a:lumOff val="80000"/>
                  </a:schemeClr>
                </a:solidFill>
                <a:effectLst>
                  <a:outerShdw blurRad="38100" dist="38100" dir="2700000" algn="tl">
                    <a:srgbClr val="000000">
                      <a:alpha val="43137"/>
                    </a:srgbClr>
                  </a:outerShdw>
                </a:effectLst>
              </a:rPr>
              <a:t>Backend</a:t>
            </a:r>
            <a:endParaRPr lang="es-ES" b="1" i="1" u="sng" dirty="0">
              <a:solidFill>
                <a:schemeClr val="accent1">
                  <a:lumMod val="20000"/>
                  <a:lumOff val="80000"/>
                </a:schemeClr>
              </a:solidFill>
              <a:effectLst>
                <a:outerShdw blurRad="38100" dist="38100" dir="2700000" algn="tl">
                  <a:srgbClr val="000000">
                    <a:alpha val="43137"/>
                  </a:srgbClr>
                </a:outerShdw>
              </a:effectLst>
            </a:endParaRPr>
          </a:p>
        </p:txBody>
      </p:sp>
      <p:cxnSp>
        <p:nvCxnSpPr>
          <p:cNvPr id="13" name="Conector recto de flecha 12"/>
          <p:cNvCxnSpPr>
            <a:stCxn id="6" idx="3"/>
            <a:endCxn id="7" idx="1"/>
          </p:cNvCxnSpPr>
          <p:nvPr/>
        </p:nvCxnSpPr>
        <p:spPr>
          <a:xfrm flipV="1">
            <a:off x="1918780" y="4116871"/>
            <a:ext cx="3998336" cy="27749"/>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4031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PROGRAMACIÓN REACTIVA</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dirty="0">
                <a:cs typeface="Segoe UI Semibold" panose="020B0702040204020203" pitchFamily="34" charset="0"/>
              </a:rPr>
              <a:t>La programación reactiva es la programación con flujos de datos asíncronos. Los buses de eventos (por </a:t>
            </a:r>
            <a:r>
              <a:rPr lang="es-ES" sz="1600" dirty="0" smtClean="0">
                <a:cs typeface="Segoe UI Semibold" panose="020B0702040204020203" pitchFamily="34" charset="0"/>
              </a:rPr>
              <a:t>ejemplo: </a:t>
            </a:r>
            <a:r>
              <a:rPr lang="es-ES" sz="1600" dirty="0">
                <a:cs typeface="Segoe UI Semibold" panose="020B0702040204020203" pitchFamily="34" charset="0"/>
              </a:rPr>
              <a:t>eventos de </a:t>
            </a:r>
            <a:r>
              <a:rPr lang="es-ES" sz="1600" dirty="0" err="1">
                <a:cs typeface="Segoe UI Semibold" panose="020B0702040204020203" pitchFamily="34" charset="0"/>
              </a:rPr>
              <a:t>clicks</a:t>
            </a:r>
            <a:r>
              <a:rPr lang="es-ES" sz="1600" dirty="0">
                <a:cs typeface="Segoe UI Semibold" panose="020B0702040204020203" pitchFamily="34" charset="0"/>
              </a:rPr>
              <a:t>) son un flujo de eventos asíncronos, en el que se pueden observar y reaccionar en consecuencia. Se pueden crear </a:t>
            </a:r>
            <a:r>
              <a:rPr lang="es-ES" sz="1600" dirty="0" err="1">
                <a:cs typeface="Segoe UI Semibold" panose="020B0702040204020203" pitchFamily="34" charset="0"/>
              </a:rPr>
              <a:t>streams</a:t>
            </a:r>
            <a:r>
              <a:rPr lang="es-ES" sz="1600" dirty="0">
                <a:cs typeface="Segoe UI Semibold" panose="020B0702040204020203" pitchFamily="34" charset="0"/>
              </a:rPr>
              <a:t> de datos de cualquier cosa</a:t>
            </a:r>
            <a:r>
              <a:rPr lang="es-ES" sz="1600" dirty="0" smtClean="0">
                <a:cs typeface="Segoe UI Semibold" panose="020B0702040204020203" pitchFamily="34" charset="0"/>
              </a:rPr>
              <a:t>.</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1600" dirty="0">
                <a:cs typeface="Segoe UI Semibold" panose="020B0702040204020203" pitchFamily="34" charset="0"/>
              </a:rPr>
              <a:t>Además de esto, disponemos de una increíble API de funciones para combinar, crear y filtrar cualquiera de esos </a:t>
            </a:r>
            <a:r>
              <a:rPr lang="es-ES" sz="1600" dirty="0" err="1">
                <a:cs typeface="Segoe UI Semibold" panose="020B0702040204020203" pitchFamily="34" charset="0"/>
              </a:rPr>
              <a:t>streams</a:t>
            </a:r>
            <a:r>
              <a:rPr lang="es-ES" sz="1600" dirty="0" smtClean="0">
                <a:cs typeface="Segoe UI Semibold" panose="020B0702040204020203" pitchFamily="34" charset="0"/>
              </a:rPr>
              <a:t>.</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1600" dirty="0">
                <a:cs typeface="Segoe UI Semibold" panose="020B0702040204020203" pitchFamily="34" charset="0"/>
              </a:rPr>
              <a:t>En JavaScript contamos con la librería RxJS, es de gran utilidad para generar aplicaciones asíncronas basadas en eventos que utilizan Observables y operadores de consulta.</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4" name="Imagen 13"/>
          <p:cNvPicPr>
            <a:picLocks noChangeAspect="1"/>
          </p:cNvPicPr>
          <p:nvPr/>
        </p:nvPicPr>
        <p:blipFill>
          <a:blip r:embed="rId3"/>
          <a:stretch>
            <a:fillRect/>
          </a:stretch>
        </p:blipFill>
        <p:spPr>
          <a:xfrm>
            <a:off x="2751887" y="4868091"/>
            <a:ext cx="2937236" cy="1181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65731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lvl="1" indent="-180000">
              <a:lnSpc>
                <a:spcPct val="100000"/>
              </a:lnSpc>
              <a:spcBef>
                <a:spcPts val="0"/>
              </a:spcBef>
              <a:spcAft>
                <a:spcPts val="600"/>
              </a:spcAft>
            </a:pPr>
            <a:r>
              <a:rPr lang="es-ES" sz="1600" dirty="0">
                <a:cs typeface="Segoe UI Semibold" panose="020B0702040204020203" pitchFamily="34" charset="0"/>
              </a:rPr>
              <a:t>La mayoría de aplicaciones SPA necesitan comunicación con el backend. El protocolo más usado en estos casos es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HTTP</a:t>
            </a:r>
            <a:r>
              <a:rPr lang="es-ES" sz="1600" dirty="0">
                <a:cs typeface="Segoe UI Semibold" panose="020B0702040204020203" pitchFamily="34" charset="0"/>
              </a:rPr>
              <a:t>.</a:t>
            </a:r>
          </a:p>
          <a:p>
            <a:pPr marL="180000" lvl="1" indent="-180000">
              <a:lnSpc>
                <a:spcPct val="100000"/>
              </a:lnSpc>
              <a:spcBef>
                <a:spcPts val="0"/>
              </a:spcBef>
              <a:spcAft>
                <a:spcPts val="600"/>
              </a:spcAft>
            </a:pPr>
            <a:r>
              <a:rPr lang="es-ES" sz="1600" dirty="0" smtClean="0">
                <a:cs typeface="Segoe UI Semibold" panose="020B0702040204020203" pitchFamily="34" charset="0"/>
              </a:rPr>
              <a:t>A través de modulo </a:t>
            </a:r>
            <a:r>
              <a:rPr lang="es-ES" sz="16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HttpClient</a:t>
            </a:r>
            <a:r>
              <a:rPr lang="es-ES" sz="1600"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smtClean="0">
                <a:cs typeface="Segoe UI Semibold" panose="020B0702040204020203" pitchFamily="34" charset="0"/>
              </a:rPr>
              <a:t>contamos con una </a:t>
            </a:r>
            <a:r>
              <a:rPr lang="es-ES" sz="1600" dirty="0">
                <a:cs typeface="Segoe UI Semibold" panose="020B0702040204020203" pitchFamily="34" charset="0"/>
              </a:rPr>
              <a:t>API para el uso de este protocolo facilitando la tarea de comunicación </a:t>
            </a:r>
            <a:r>
              <a:rPr lang="es-ES" sz="1600" b="1" u="sng"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Frontend – Backend</a:t>
            </a:r>
            <a:r>
              <a:rPr lang="es-ES" sz="1600" b="1" dirty="0">
                <a:cs typeface="Segoe UI Semibold" panose="020B0702040204020203" pitchFamily="34" charset="0"/>
              </a:rPr>
              <a:t> </a:t>
            </a:r>
            <a:r>
              <a:rPr lang="es-ES" sz="1600" dirty="0">
                <a:cs typeface="Segoe UI Semibold" panose="020B0702040204020203" pitchFamily="34" charset="0"/>
              </a:rPr>
              <a:t>basado en patrón </a:t>
            </a:r>
            <a:r>
              <a:rPr lang="es-ES" sz="16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Observable</a:t>
            </a:r>
            <a:r>
              <a:rPr lang="es-ES" sz="1600" dirty="0" smtClean="0">
                <a:cs typeface="Segoe UI Semibold" panose="020B0702040204020203" pitchFamily="34" charset="0"/>
              </a:rPr>
              <a:t>.</a:t>
            </a:r>
            <a:endParaRPr lang="es-ES" sz="1600" dirty="0">
              <a:cs typeface="Segoe UI Semibold" panose="020B0702040204020203" pitchFamily="34" charset="0"/>
            </a:endParaRPr>
          </a:p>
          <a:p>
            <a:pPr marL="180000" lvl="1" indent="-180000">
              <a:lnSpc>
                <a:spcPct val="100000"/>
              </a:lnSpc>
              <a:spcBef>
                <a:spcPts val="0"/>
              </a:spcBef>
            </a:pPr>
            <a:r>
              <a:rPr lang="es-ES" sz="1600" dirty="0">
                <a:cs typeface="Segoe UI Semibold" panose="020B0702040204020203" pitchFamily="34" charset="0"/>
              </a:rPr>
              <a:t>Este cliente se encuentra dentro del módulo: </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r>
              <a:rPr lang="es-ES" sz="16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angular/</a:t>
            </a:r>
            <a:r>
              <a:rPr lang="es-ES" sz="1600" b="1" dirty="0" err="1"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common</a:t>
            </a:r>
            <a:r>
              <a:rPr lang="es-ES" sz="16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/http</a:t>
            </a:r>
            <a:r>
              <a:rPr lang="es-ES" sz="1600" dirty="0" smtClean="0">
                <a:cs typeface="Segoe UI Semibold" panose="020B0702040204020203" pitchFamily="34" charset="0"/>
              </a:rPr>
              <a:t>.</a:t>
            </a:r>
            <a:endParaRPr lang="es-ES" sz="1600" dirty="0">
              <a:cs typeface="Segoe UI Semibold" panose="020B0702040204020203" pitchFamily="34" charset="0"/>
            </a:endParaRP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1803229" y="3962929"/>
            <a:ext cx="4834551" cy="1996325"/>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95829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Funcionalmente nos ofrece</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lvl="1" indent="-180000">
              <a:lnSpc>
                <a:spcPct val="100000"/>
              </a:lnSpc>
              <a:spcBef>
                <a:spcPts val="0"/>
              </a:spcBef>
              <a:spcAft>
                <a:spcPts val="600"/>
              </a:spcAft>
            </a:pPr>
            <a:r>
              <a:rPr lang="es-ES" sz="1800" dirty="0">
                <a:cs typeface="Segoe UI Semibold" panose="020B0702040204020203" pitchFamily="34" charset="0"/>
              </a:rPr>
              <a:t>Función para testear servicios.</a:t>
            </a:r>
          </a:p>
          <a:p>
            <a:pPr marL="180000" lvl="1" indent="-180000">
              <a:lnSpc>
                <a:spcPct val="100000"/>
              </a:lnSpc>
              <a:spcBef>
                <a:spcPts val="0"/>
              </a:spcBef>
              <a:spcAft>
                <a:spcPts val="600"/>
              </a:spcAft>
            </a:pPr>
            <a:r>
              <a:rPr lang="es-ES" sz="1800" dirty="0" err="1">
                <a:cs typeface="Segoe UI Semibold" panose="020B0702040204020203" pitchFamily="34" charset="0"/>
              </a:rPr>
              <a:t>Tipado</a:t>
            </a:r>
            <a:r>
              <a:rPr lang="es-ES" sz="1800" dirty="0">
                <a:cs typeface="Segoe UI Semibold" panose="020B0702040204020203" pitchFamily="34" charset="0"/>
              </a:rPr>
              <a:t> fuerte tanto en las peticiones como en las respuestas.</a:t>
            </a:r>
          </a:p>
          <a:p>
            <a:pPr marL="180000" lvl="1" indent="-180000">
              <a:lnSpc>
                <a:spcPct val="100000"/>
              </a:lnSpc>
              <a:spcBef>
                <a:spcPts val="0"/>
              </a:spcBef>
              <a:spcAft>
                <a:spcPts val="600"/>
              </a:spcAft>
            </a:pPr>
            <a:r>
              <a:rPr lang="es-ES" sz="1800" dirty="0">
                <a:cs typeface="Segoe UI Semibold" panose="020B0702040204020203" pitchFamily="34" charset="0"/>
              </a:rPr>
              <a:t>Interceptores para manejar nuestras peticiones.</a:t>
            </a:r>
          </a:p>
          <a:p>
            <a:pPr marL="180000" lvl="1" indent="-180000">
              <a:lnSpc>
                <a:spcPct val="100000"/>
              </a:lnSpc>
              <a:spcBef>
                <a:spcPts val="0"/>
              </a:spcBef>
              <a:spcAft>
                <a:spcPts val="600"/>
              </a:spcAft>
            </a:pPr>
            <a:r>
              <a:rPr lang="es-ES" sz="1800" dirty="0">
                <a:cs typeface="Segoe UI Semibold" panose="020B0702040204020203" pitchFamily="34" charset="0"/>
              </a:rPr>
              <a:t>Sistema de manejo de errores.</a:t>
            </a:r>
          </a:p>
          <a:p>
            <a:pPr marL="0" lvl="1" indent="0">
              <a:lnSpc>
                <a:spcPct val="100000"/>
              </a:lnSpc>
              <a:spcBef>
                <a:spcPts val="0"/>
              </a:spcBef>
              <a:buNone/>
            </a:pPr>
            <a:endParaRPr lang="es-ES" sz="1800" b="1" dirty="0" smtClean="0">
              <a:solidFill>
                <a:srgbClr val="C00000"/>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4252188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ETIQUETAS OBSOLETAS</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i="1" dirty="0" smtClean="0"/>
          </a:p>
          <a:p>
            <a:pPr marL="0" indent="0">
              <a:lnSpc>
                <a:spcPct val="100000"/>
              </a:lnSpc>
              <a:spcBef>
                <a:spcPts val="0"/>
              </a:spcBef>
              <a:buNone/>
            </a:pPr>
            <a:r>
              <a:rPr lang="es-ES" dirty="0"/>
              <a:t>Con el paso y transición de versiones anteriores (HTML4 o XHTML) a HTML5, hay muchas etiquetas HTML que han sido marcadas como obsoletas y se recomienda dejar de utilizarlas cuanto antes. Es posible que algunas de ellas aún funcionen en navegadores actuales, pero llegará un momento que dejarán de ser soportadas por el </a:t>
            </a:r>
            <a:r>
              <a:rPr lang="es-ES" dirty="0" smtClean="0"/>
              <a:t>navegador.</a:t>
            </a:r>
          </a:p>
          <a:p>
            <a:pPr marL="0" indent="0">
              <a:lnSpc>
                <a:spcPct val="100000"/>
              </a:lnSpc>
              <a:spcBef>
                <a:spcPts val="0"/>
              </a:spcBef>
              <a:buNone/>
            </a:pPr>
            <a:endParaRPr lang="es-ES" dirty="0"/>
          </a:p>
          <a:p>
            <a:pPr marL="0" indent="0">
              <a:lnSpc>
                <a:spcPct val="100000"/>
              </a:lnSpc>
              <a:spcBef>
                <a:spcPts val="0"/>
              </a:spcBef>
              <a:buNone/>
            </a:pPr>
            <a:r>
              <a:rPr lang="es-ES" b="1" dirty="0" smtClean="0">
                <a:solidFill>
                  <a:schemeClr val="accent2">
                    <a:lumMod val="20000"/>
                    <a:lumOff val="80000"/>
                  </a:schemeClr>
                </a:solidFill>
                <a:effectLst>
                  <a:outerShdw blurRad="38100" dist="38100" dir="2700000" algn="tl">
                    <a:srgbClr val="000000">
                      <a:alpha val="43137"/>
                    </a:srgbClr>
                  </a:outerShdw>
                </a:effectLst>
              </a:rPr>
              <a:t>La tendencia ha sido evitar el uso de etiquetas con fines de estilización</a:t>
            </a:r>
            <a:r>
              <a:rPr lang="es-ES" dirty="0" smtClean="0">
                <a:solidFill>
                  <a:schemeClr val="accent2">
                    <a:lumMod val="20000"/>
                    <a:lumOff val="80000"/>
                  </a:schemeClr>
                </a:solidFill>
                <a:effectLst>
                  <a:outerShdw blurRad="38100" dist="38100" dir="2700000" algn="tl">
                    <a:srgbClr val="000000">
                      <a:alpha val="43137"/>
                    </a:srgbClr>
                  </a:outerShdw>
                </a:effectLst>
              </a:rPr>
              <a:t>.</a:t>
            </a:r>
            <a:r>
              <a:rPr lang="es-ES" dirty="0" smtClean="0">
                <a:solidFill>
                  <a:schemeClr val="accent2">
                    <a:lumMod val="20000"/>
                    <a:lumOff val="80000"/>
                  </a:schemeClr>
                </a:solidFill>
              </a:rPr>
              <a:t> </a:t>
            </a:r>
            <a:r>
              <a:rPr lang="es-ES" b="1" i="1" dirty="0" smtClean="0"/>
              <a:t>Por ejemplo</a:t>
            </a:r>
            <a:r>
              <a:rPr lang="es-ES" i="1" dirty="0" smtClean="0"/>
              <a:t>: &lt;</a:t>
            </a:r>
            <a:r>
              <a:rPr lang="es-ES" i="1" dirty="0" err="1" smtClean="0"/>
              <a:t>br</a:t>
            </a:r>
            <a:r>
              <a:rPr lang="es-ES" i="1" dirty="0" smtClean="0"/>
              <a:t>&gt;, esta etiqueta aplicaba un salto de línea sobre un elemento.</a:t>
            </a:r>
          </a:p>
          <a:p>
            <a:pPr marL="0" indent="0">
              <a:lnSpc>
                <a:spcPct val="100000"/>
              </a:lnSpc>
              <a:spcBef>
                <a:spcPts val="0"/>
              </a:spcBef>
              <a:buNone/>
            </a:pPr>
            <a:endParaRPr lang="es-ES" i="1" dirty="0"/>
          </a:p>
          <a:p>
            <a:pPr marL="0" indent="0">
              <a:lnSpc>
                <a:spcPct val="100000"/>
              </a:lnSpc>
              <a:spcBef>
                <a:spcPts val="0"/>
              </a:spcBef>
              <a:buNone/>
            </a:pPr>
            <a:r>
              <a:rPr lang="es-ES" sz="1400" dirty="0">
                <a:hlinkClick r:id="rId3"/>
              </a:rPr>
              <a:t>https://lenguajehtml.com/p/html/semantica/etiquetas-html-obsoletas</a:t>
            </a:r>
            <a:endParaRPr lang="es-ES" sz="1400" dirty="0" smtClean="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1026" name="Picture 2" descr="Resultado de imagen de oldtags html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238" y="4554582"/>
            <a:ext cx="2506534" cy="1308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1838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Patrón Observer / Observable</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7" name="Forma libre 6"/>
          <p:cNvSpPr/>
          <p:nvPr/>
        </p:nvSpPr>
        <p:spPr>
          <a:xfrm>
            <a:off x="741860" y="2806112"/>
            <a:ext cx="3081201" cy="1350423"/>
          </a:xfrm>
          <a:custGeom>
            <a:avLst/>
            <a:gdLst>
              <a:gd name="connsiteX0" fmla="*/ 0 w 1887126"/>
              <a:gd name="connsiteY0" fmla="*/ 113228 h 1132276"/>
              <a:gd name="connsiteX1" fmla="*/ 113228 w 1887126"/>
              <a:gd name="connsiteY1" fmla="*/ 0 h 1132276"/>
              <a:gd name="connsiteX2" fmla="*/ 1773898 w 1887126"/>
              <a:gd name="connsiteY2" fmla="*/ 0 h 1132276"/>
              <a:gd name="connsiteX3" fmla="*/ 1887126 w 1887126"/>
              <a:gd name="connsiteY3" fmla="*/ 113228 h 1132276"/>
              <a:gd name="connsiteX4" fmla="*/ 1887126 w 1887126"/>
              <a:gd name="connsiteY4" fmla="*/ 1019048 h 1132276"/>
              <a:gd name="connsiteX5" fmla="*/ 1773898 w 1887126"/>
              <a:gd name="connsiteY5" fmla="*/ 1132276 h 1132276"/>
              <a:gd name="connsiteX6" fmla="*/ 113228 w 1887126"/>
              <a:gd name="connsiteY6" fmla="*/ 1132276 h 1132276"/>
              <a:gd name="connsiteX7" fmla="*/ 0 w 1887126"/>
              <a:gd name="connsiteY7" fmla="*/ 1019048 h 1132276"/>
              <a:gd name="connsiteX8" fmla="*/ 0 w 1887126"/>
              <a:gd name="connsiteY8" fmla="*/ 113228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7126" h="1132276">
                <a:moveTo>
                  <a:pt x="0" y="113228"/>
                </a:moveTo>
                <a:cubicBezTo>
                  <a:pt x="0" y="50694"/>
                  <a:pt x="50694" y="0"/>
                  <a:pt x="113228" y="0"/>
                </a:cubicBezTo>
                <a:lnTo>
                  <a:pt x="1773898" y="0"/>
                </a:lnTo>
                <a:cubicBezTo>
                  <a:pt x="1836432" y="0"/>
                  <a:pt x="1887126" y="50694"/>
                  <a:pt x="1887126" y="113228"/>
                </a:cubicBezTo>
                <a:lnTo>
                  <a:pt x="1887126" y="1019048"/>
                </a:lnTo>
                <a:cubicBezTo>
                  <a:pt x="1887126" y="1081582"/>
                  <a:pt x="1836432" y="1132276"/>
                  <a:pt x="1773898" y="1132276"/>
                </a:cubicBezTo>
                <a:lnTo>
                  <a:pt x="113228" y="1132276"/>
                </a:lnTo>
                <a:cubicBezTo>
                  <a:pt x="50694" y="1132276"/>
                  <a:pt x="0" y="1081582"/>
                  <a:pt x="0" y="1019048"/>
                </a:cubicBezTo>
                <a:lnTo>
                  <a:pt x="0" y="113228"/>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263" tIns="71263" rIns="71263" bIns="71263" numCol="1" spcCol="1270" anchor="t" anchorCtr="0">
            <a:noAutofit/>
          </a:bodyPr>
          <a:lstStyle/>
          <a:p>
            <a:pPr marL="108000" lvl="0" algn="l" defTabSz="444500">
              <a:lnSpc>
                <a:spcPct val="90000"/>
              </a:lnSpc>
              <a:spcBef>
                <a:spcPct val="0"/>
              </a:spcBef>
              <a:spcAft>
                <a:spcPct val="35000"/>
              </a:spcAft>
            </a:pPr>
            <a:r>
              <a:rPr lang="es-ES" b="1" kern="1200" dirty="0">
                <a:effectLst>
                  <a:outerShdw blurRad="38100" dist="38100" dir="2700000" algn="tl">
                    <a:srgbClr val="000000">
                      <a:alpha val="43137"/>
                    </a:srgbClr>
                  </a:outerShdw>
                </a:effectLst>
              </a:rPr>
              <a:t>Llamada a httpClient</a:t>
            </a:r>
          </a:p>
          <a:p>
            <a:pPr marL="324000" lvl="1" indent="-180000" algn="l" defTabSz="355600">
              <a:lnSpc>
                <a:spcPct val="90000"/>
              </a:lnSpc>
              <a:spcBef>
                <a:spcPct val="0"/>
              </a:spcBef>
              <a:spcAft>
                <a:spcPct val="15000"/>
              </a:spcAft>
              <a:buChar char="••"/>
            </a:pPr>
            <a:r>
              <a:rPr lang="es-ES" sz="1400" kern="1200" dirty="0"/>
              <a:t>Cargamos el servicio</a:t>
            </a:r>
          </a:p>
          <a:p>
            <a:pPr marL="324000" lvl="1" indent="-180000" algn="l" defTabSz="355600">
              <a:lnSpc>
                <a:spcPct val="90000"/>
              </a:lnSpc>
              <a:spcBef>
                <a:spcPct val="0"/>
              </a:spcBef>
              <a:spcAft>
                <a:spcPct val="15000"/>
              </a:spcAft>
              <a:buChar char="••"/>
            </a:pPr>
            <a:r>
              <a:rPr lang="es-ES" sz="1400" kern="1200" dirty="0"/>
              <a:t>Invocamos método: get, post, …</a:t>
            </a:r>
          </a:p>
        </p:txBody>
      </p:sp>
      <p:sp>
        <p:nvSpPr>
          <p:cNvPr id="8" name="Forma libre 7"/>
          <p:cNvSpPr/>
          <p:nvPr/>
        </p:nvSpPr>
        <p:spPr>
          <a:xfrm rot="21563553">
            <a:off x="4045354" y="3247320"/>
            <a:ext cx="403439" cy="468007"/>
          </a:xfrm>
          <a:custGeom>
            <a:avLst/>
            <a:gdLst>
              <a:gd name="connsiteX0" fmla="*/ 0 w 403439"/>
              <a:gd name="connsiteY0" fmla="*/ 93601 h 468007"/>
              <a:gd name="connsiteX1" fmla="*/ 201720 w 403439"/>
              <a:gd name="connsiteY1" fmla="*/ 93601 h 468007"/>
              <a:gd name="connsiteX2" fmla="*/ 201720 w 403439"/>
              <a:gd name="connsiteY2" fmla="*/ 0 h 468007"/>
              <a:gd name="connsiteX3" fmla="*/ 403439 w 403439"/>
              <a:gd name="connsiteY3" fmla="*/ 234004 h 468007"/>
              <a:gd name="connsiteX4" fmla="*/ 201720 w 403439"/>
              <a:gd name="connsiteY4" fmla="*/ 468007 h 468007"/>
              <a:gd name="connsiteX5" fmla="*/ 201720 w 403439"/>
              <a:gd name="connsiteY5" fmla="*/ 374406 h 468007"/>
              <a:gd name="connsiteX6" fmla="*/ 0 w 403439"/>
              <a:gd name="connsiteY6" fmla="*/ 374406 h 468007"/>
              <a:gd name="connsiteX7" fmla="*/ 0 w 403439"/>
              <a:gd name="connsiteY7" fmla="*/ 93601 h 46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439" h="468007">
                <a:moveTo>
                  <a:pt x="0" y="93601"/>
                </a:moveTo>
                <a:lnTo>
                  <a:pt x="201720" y="93601"/>
                </a:lnTo>
                <a:lnTo>
                  <a:pt x="201720" y="0"/>
                </a:lnTo>
                <a:lnTo>
                  <a:pt x="403439" y="234004"/>
                </a:lnTo>
                <a:lnTo>
                  <a:pt x="201720" y="468007"/>
                </a:lnTo>
                <a:lnTo>
                  <a:pt x="201720" y="374406"/>
                </a:lnTo>
                <a:lnTo>
                  <a:pt x="0" y="374406"/>
                </a:lnTo>
                <a:lnTo>
                  <a:pt x="0" y="93601"/>
                </a:lnTo>
                <a:close/>
              </a:path>
            </a:pathLst>
          </a:custGeom>
          <a:solidFill>
            <a:schemeClr val="bg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93601" rIns="121032" bIns="93600" numCol="1" spcCol="1270" anchor="ctr" anchorCtr="0">
            <a:noAutofit/>
          </a:bodyPr>
          <a:lstStyle/>
          <a:p>
            <a:pPr lvl="0" algn="ctr" defTabSz="355600">
              <a:lnSpc>
                <a:spcPct val="90000"/>
              </a:lnSpc>
              <a:spcBef>
                <a:spcPct val="0"/>
              </a:spcBef>
              <a:spcAft>
                <a:spcPct val="35000"/>
              </a:spcAft>
            </a:pPr>
            <a:endParaRPr lang="es-ES" sz="800" kern="1200"/>
          </a:p>
        </p:txBody>
      </p:sp>
      <p:sp>
        <p:nvSpPr>
          <p:cNvPr id="10" name="Forma libre 9"/>
          <p:cNvSpPr/>
          <p:nvPr/>
        </p:nvSpPr>
        <p:spPr>
          <a:xfrm rot="5400000">
            <a:off x="6027461" y="4228437"/>
            <a:ext cx="400070" cy="468007"/>
          </a:xfrm>
          <a:custGeom>
            <a:avLst/>
            <a:gdLst>
              <a:gd name="connsiteX0" fmla="*/ 0 w 400070"/>
              <a:gd name="connsiteY0" fmla="*/ 93601 h 468007"/>
              <a:gd name="connsiteX1" fmla="*/ 200035 w 400070"/>
              <a:gd name="connsiteY1" fmla="*/ 93601 h 468007"/>
              <a:gd name="connsiteX2" fmla="*/ 200035 w 400070"/>
              <a:gd name="connsiteY2" fmla="*/ 0 h 468007"/>
              <a:gd name="connsiteX3" fmla="*/ 400070 w 400070"/>
              <a:gd name="connsiteY3" fmla="*/ 234004 h 468007"/>
              <a:gd name="connsiteX4" fmla="*/ 200035 w 400070"/>
              <a:gd name="connsiteY4" fmla="*/ 468007 h 468007"/>
              <a:gd name="connsiteX5" fmla="*/ 200035 w 400070"/>
              <a:gd name="connsiteY5" fmla="*/ 374406 h 468007"/>
              <a:gd name="connsiteX6" fmla="*/ 0 w 400070"/>
              <a:gd name="connsiteY6" fmla="*/ 374406 h 468007"/>
              <a:gd name="connsiteX7" fmla="*/ 0 w 400070"/>
              <a:gd name="connsiteY7" fmla="*/ 93601 h 46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70" h="468007">
                <a:moveTo>
                  <a:pt x="0" y="93601"/>
                </a:moveTo>
                <a:lnTo>
                  <a:pt x="200035" y="93601"/>
                </a:lnTo>
                <a:lnTo>
                  <a:pt x="200035" y="0"/>
                </a:lnTo>
                <a:lnTo>
                  <a:pt x="400070" y="234004"/>
                </a:lnTo>
                <a:lnTo>
                  <a:pt x="200035" y="468007"/>
                </a:lnTo>
                <a:lnTo>
                  <a:pt x="200035" y="374406"/>
                </a:lnTo>
                <a:lnTo>
                  <a:pt x="0" y="374406"/>
                </a:lnTo>
                <a:lnTo>
                  <a:pt x="0" y="93601"/>
                </a:lnTo>
                <a:close/>
              </a:path>
            </a:pathLst>
          </a:custGeom>
          <a:solidFill>
            <a:schemeClr val="bg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93601" rIns="120021" bIns="93601" numCol="1" spcCol="1270" anchor="ctr" anchorCtr="0">
            <a:noAutofit/>
          </a:bodyPr>
          <a:lstStyle/>
          <a:p>
            <a:pPr lvl="0" algn="ctr" defTabSz="355600">
              <a:lnSpc>
                <a:spcPct val="90000"/>
              </a:lnSpc>
              <a:spcBef>
                <a:spcPct val="0"/>
              </a:spcBef>
              <a:spcAft>
                <a:spcPct val="35000"/>
              </a:spcAft>
            </a:pPr>
            <a:endParaRPr lang="es-ES" sz="800" kern="1200"/>
          </a:p>
        </p:txBody>
      </p:sp>
      <p:sp>
        <p:nvSpPr>
          <p:cNvPr id="9" name="Forma libre 8"/>
          <p:cNvSpPr/>
          <p:nvPr/>
        </p:nvSpPr>
        <p:spPr>
          <a:xfrm>
            <a:off x="4671084" y="2806112"/>
            <a:ext cx="3141276" cy="1350423"/>
          </a:xfrm>
          <a:custGeom>
            <a:avLst/>
            <a:gdLst>
              <a:gd name="connsiteX0" fmla="*/ 0 w 1887126"/>
              <a:gd name="connsiteY0" fmla="*/ 113228 h 1132276"/>
              <a:gd name="connsiteX1" fmla="*/ 113228 w 1887126"/>
              <a:gd name="connsiteY1" fmla="*/ 0 h 1132276"/>
              <a:gd name="connsiteX2" fmla="*/ 1773898 w 1887126"/>
              <a:gd name="connsiteY2" fmla="*/ 0 h 1132276"/>
              <a:gd name="connsiteX3" fmla="*/ 1887126 w 1887126"/>
              <a:gd name="connsiteY3" fmla="*/ 113228 h 1132276"/>
              <a:gd name="connsiteX4" fmla="*/ 1887126 w 1887126"/>
              <a:gd name="connsiteY4" fmla="*/ 1019048 h 1132276"/>
              <a:gd name="connsiteX5" fmla="*/ 1773898 w 1887126"/>
              <a:gd name="connsiteY5" fmla="*/ 1132276 h 1132276"/>
              <a:gd name="connsiteX6" fmla="*/ 113228 w 1887126"/>
              <a:gd name="connsiteY6" fmla="*/ 1132276 h 1132276"/>
              <a:gd name="connsiteX7" fmla="*/ 0 w 1887126"/>
              <a:gd name="connsiteY7" fmla="*/ 1019048 h 1132276"/>
              <a:gd name="connsiteX8" fmla="*/ 0 w 1887126"/>
              <a:gd name="connsiteY8" fmla="*/ 113228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7126" h="1132276">
                <a:moveTo>
                  <a:pt x="0" y="113228"/>
                </a:moveTo>
                <a:cubicBezTo>
                  <a:pt x="0" y="50694"/>
                  <a:pt x="50694" y="0"/>
                  <a:pt x="113228" y="0"/>
                </a:cubicBezTo>
                <a:lnTo>
                  <a:pt x="1773898" y="0"/>
                </a:lnTo>
                <a:cubicBezTo>
                  <a:pt x="1836432" y="0"/>
                  <a:pt x="1887126" y="50694"/>
                  <a:pt x="1887126" y="113228"/>
                </a:cubicBezTo>
                <a:lnTo>
                  <a:pt x="1887126" y="1019048"/>
                </a:lnTo>
                <a:cubicBezTo>
                  <a:pt x="1887126" y="1081582"/>
                  <a:pt x="1836432" y="1132276"/>
                  <a:pt x="1773898" y="1132276"/>
                </a:cubicBezTo>
                <a:lnTo>
                  <a:pt x="113228" y="1132276"/>
                </a:lnTo>
                <a:cubicBezTo>
                  <a:pt x="50694" y="1132276"/>
                  <a:pt x="0" y="1081582"/>
                  <a:pt x="0" y="1019048"/>
                </a:cubicBezTo>
                <a:lnTo>
                  <a:pt x="0" y="113228"/>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263" tIns="71263" rIns="71263" bIns="71263" numCol="1" spcCol="1270" anchor="t" anchorCtr="0">
            <a:noAutofit/>
          </a:bodyPr>
          <a:lstStyle/>
          <a:p>
            <a:pPr marL="108000" lvl="0" algn="l" defTabSz="444500">
              <a:lnSpc>
                <a:spcPct val="90000"/>
              </a:lnSpc>
              <a:spcBef>
                <a:spcPct val="0"/>
              </a:spcBef>
              <a:spcAft>
                <a:spcPct val="35000"/>
              </a:spcAft>
            </a:pPr>
            <a:r>
              <a:rPr lang="es-ES" b="1" kern="1200" dirty="0">
                <a:effectLst>
                  <a:outerShdw blurRad="38100" dist="38100" dir="2700000" algn="tl">
                    <a:srgbClr val="000000">
                      <a:alpha val="43137"/>
                    </a:srgbClr>
                  </a:outerShdw>
                </a:effectLst>
              </a:rPr>
              <a:t>httpClient realiza petición a Backend</a:t>
            </a:r>
          </a:p>
          <a:p>
            <a:pPr marL="324000" lvl="1" indent="-180000" algn="l" defTabSz="355600">
              <a:lnSpc>
                <a:spcPct val="90000"/>
              </a:lnSpc>
              <a:spcBef>
                <a:spcPct val="0"/>
              </a:spcBef>
              <a:spcAft>
                <a:spcPct val="15000"/>
              </a:spcAft>
              <a:buChar char="••"/>
            </a:pPr>
            <a:r>
              <a:rPr lang="es-ES" sz="1400" kern="1200" dirty="0"/>
              <a:t>Devuelve un Observable</a:t>
            </a:r>
          </a:p>
        </p:txBody>
      </p:sp>
      <p:sp>
        <p:nvSpPr>
          <p:cNvPr id="11" name="Forma libre 10"/>
          <p:cNvSpPr/>
          <p:nvPr/>
        </p:nvSpPr>
        <p:spPr>
          <a:xfrm>
            <a:off x="3944983" y="4786987"/>
            <a:ext cx="3838929" cy="1265470"/>
          </a:xfrm>
          <a:custGeom>
            <a:avLst/>
            <a:gdLst>
              <a:gd name="connsiteX0" fmla="*/ 0 w 1887126"/>
              <a:gd name="connsiteY0" fmla="*/ 113228 h 1132276"/>
              <a:gd name="connsiteX1" fmla="*/ 113228 w 1887126"/>
              <a:gd name="connsiteY1" fmla="*/ 0 h 1132276"/>
              <a:gd name="connsiteX2" fmla="*/ 1773898 w 1887126"/>
              <a:gd name="connsiteY2" fmla="*/ 0 h 1132276"/>
              <a:gd name="connsiteX3" fmla="*/ 1887126 w 1887126"/>
              <a:gd name="connsiteY3" fmla="*/ 113228 h 1132276"/>
              <a:gd name="connsiteX4" fmla="*/ 1887126 w 1887126"/>
              <a:gd name="connsiteY4" fmla="*/ 1019048 h 1132276"/>
              <a:gd name="connsiteX5" fmla="*/ 1773898 w 1887126"/>
              <a:gd name="connsiteY5" fmla="*/ 1132276 h 1132276"/>
              <a:gd name="connsiteX6" fmla="*/ 113228 w 1887126"/>
              <a:gd name="connsiteY6" fmla="*/ 1132276 h 1132276"/>
              <a:gd name="connsiteX7" fmla="*/ 0 w 1887126"/>
              <a:gd name="connsiteY7" fmla="*/ 1019048 h 1132276"/>
              <a:gd name="connsiteX8" fmla="*/ 0 w 1887126"/>
              <a:gd name="connsiteY8" fmla="*/ 113228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7126" h="1132276">
                <a:moveTo>
                  <a:pt x="0" y="113228"/>
                </a:moveTo>
                <a:cubicBezTo>
                  <a:pt x="0" y="50694"/>
                  <a:pt x="50694" y="0"/>
                  <a:pt x="113228" y="0"/>
                </a:cubicBezTo>
                <a:lnTo>
                  <a:pt x="1773898" y="0"/>
                </a:lnTo>
                <a:cubicBezTo>
                  <a:pt x="1836432" y="0"/>
                  <a:pt x="1887126" y="50694"/>
                  <a:pt x="1887126" y="113228"/>
                </a:cubicBezTo>
                <a:lnTo>
                  <a:pt x="1887126" y="1019048"/>
                </a:lnTo>
                <a:cubicBezTo>
                  <a:pt x="1887126" y="1081582"/>
                  <a:pt x="1836432" y="1132276"/>
                  <a:pt x="1773898" y="1132276"/>
                </a:cubicBezTo>
                <a:lnTo>
                  <a:pt x="113228" y="1132276"/>
                </a:lnTo>
                <a:cubicBezTo>
                  <a:pt x="50694" y="1132276"/>
                  <a:pt x="0" y="1081582"/>
                  <a:pt x="0" y="1019048"/>
                </a:cubicBezTo>
                <a:lnTo>
                  <a:pt x="0" y="113228"/>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263" tIns="71263" rIns="71263" bIns="71263" numCol="1" spcCol="1270" anchor="t" anchorCtr="0">
            <a:noAutofit/>
          </a:bodyPr>
          <a:lstStyle/>
          <a:p>
            <a:pPr marL="108000" lvl="0" algn="l" defTabSz="444500">
              <a:lnSpc>
                <a:spcPct val="90000"/>
              </a:lnSpc>
              <a:spcBef>
                <a:spcPct val="0"/>
              </a:spcBef>
              <a:spcAft>
                <a:spcPct val="35000"/>
              </a:spcAft>
            </a:pPr>
            <a:r>
              <a:rPr lang="es-ES" b="1" kern="1200" dirty="0">
                <a:effectLst>
                  <a:outerShdw blurRad="38100" dist="38100" dir="2700000" algn="tl">
                    <a:srgbClr val="000000">
                      <a:alpha val="43137"/>
                    </a:srgbClr>
                  </a:outerShdw>
                </a:effectLst>
              </a:rPr>
              <a:t>Nos suscribimos al Observable</a:t>
            </a:r>
          </a:p>
          <a:p>
            <a:pPr marL="324000" lvl="1" indent="-180000" algn="l" defTabSz="355600">
              <a:lnSpc>
                <a:spcPct val="90000"/>
              </a:lnSpc>
              <a:spcBef>
                <a:spcPct val="0"/>
              </a:spcBef>
              <a:spcAft>
                <a:spcPts val="600"/>
              </a:spcAft>
              <a:buChar char="••"/>
            </a:pPr>
            <a:r>
              <a:rPr lang="es-ES" sz="1400" kern="1200" dirty="0"/>
              <a:t>Cuando tengamos respuesta, se ejecutará la función indicada insertando la </a:t>
            </a:r>
            <a:r>
              <a:rPr lang="es-ES" sz="1400" kern="1200" dirty="0" smtClean="0"/>
              <a:t>respuesta.</a:t>
            </a:r>
            <a:endParaRPr lang="es-ES" sz="1400" kern="1200" dirty="0"/>
          </a:p>
          <a:p>
            <a:pPr marL="324000" lvl="1" indent="-180000" algn="l" defTabSz="355600">
              <a:lnSpc>
                <a:spcPct val="90000"/>
              </a:lnSpc>
              <a:spcBef>
                <a:spcPct val="0"/>
              </a:spcBef>
              <a:spcAft>
                <a:spcPts val="600"/>
              </a:spcAft>
              <a:buChar char="••"/>
            </a:pPr>
            <a:r>
              <a:rPr lang="es-ES" sz="1400" kern="1200" dirty="0"/>
              <a:t>Si hay error se ejecuta el método de </a:t>
            </a:r>
            <a:r>
              <a:rPr lang="es-ES" sz="1400" kern="1200" dirty="0" smtClean="0"/>
              <a:t>error.</a:t>
            </a:r>
            <a:endParaRPr lang="es-ES" sz="1400" kern="1200" dirty="0"/>
          </a:p>
        </p:txBody>
      </p:sp>
    </p:spTree>
    <p:extLst>
      <p:ext uri="{BB962C8B-B14F-4D97-AF65-F5344CB8AC3E}">
        <p14:creationId xmlns:p14="http://schemas.microsoft.com/office/powerpoint/2010/main" val="21895847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Peticiones </a:t>
            </a:r>
            <a:r>
              <a:rPr lang="es-ES" sz="1800" b="1" u="sng" dirty="0" smtClean="0">
                <a:solidFill>
                  <a:srgbClr val="C00000"/>
                </a:solidFill>
                <a:effectLst>
                  <a:outerShdw blurRad="38100" dist="38100" dir="2700000" algn="tl">
                    <a:srgbClr val="000000">
                      <a:alpha val="43137"/>
                    </a:srgbClr>
                  </a:outerShdw>
                </a:effectLst>
              </a:rPr>
              <a:t>GET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Realizamos una petición get para obtener datos de nuestro </a:t>
            </a:r>
            <a:r>
              <a:rPr lang="es-ES" sz="18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servicio </a:t>
            </a:r>
            <a:r>
              <a:rPr lang="es-ES" sz="18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REST</a:t>
            </a:r>
            <a:r>
              <a:rPr lang="es-ES" sz="1800" dirty="0" smtClean="0">
                <a:cs typeface="Segoe UI Semibold" panose="020B0702040204020203" pitchFamily="34" charset="0"/>
              </a:rPr>
              <a:t>.</a:t>
            </a:r>
            <a:endParaRPr lang="es-ES" sz="1800" dirty="0">
              <a:cs typeface="Segoe UI Semibold" panose="020B0702040204020203" pitchFamily="34" charset="0"/>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2" name="Imagen 11"/>
          <p:cNvPicPr>
            <a:picLocks noChangeAspect="1"/>
          </p:cNvPicPr>
          <p:nvPr/>
        </p:nvPicPr>
        <p:blipFill>
          <a:blip r:embed="rId3"/>
          <a:stretch>
            <a:fillRect/>
          </a:stretch>
        </p:blipFill>
        <p:spPr>
          <a:xfrm>
            <a:off x="1981975" y="3282538"/>
            <a:ext cx="4477059" cy="2894431"/>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559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Peticiones </a:t>
            </a:r>
            <a:r>
              <a:rPr lang="es-ES" sz="1800" b="1" u="sng" dirty="0" smtClean="0">
                <a:solidFill>
                  <a:srgbClr val="C00000"/>
                </a:solidFill>
                <a:effectLst>
                  <a:outerShdw blurRad="38100" dist="38100" dir="2700000" algn="tl">
                    <a:srgbClr val="000000">
                      <a:alpha val="43137"/>
                    </a:srgbClr>
                  </a:outerShdw>
                </a:effectLst>
              </a:rPr>
              <a:t>GET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Realizamos una petición get para obtener datos de nuestro servicio REST </a:t>
            </a:r>
            <a:r>
              <a:rPr lang="es-ES" sz="1800" b="1" u="sng" dirty="0">
                <a:solidFill>
                  <a:schemeClr val="accent1">
                    <a:lumMod val="20000"/>
                    <a:lumOff val="80000"/>
                  </a:schemeClr>
                </a:solidFill>
                <a:cs typeface="Segoe UI Semibold" panose="020B0702040204020203" pitchFamily="34" charset="0"/>
              </a:rPr>
              <a:t>con una respuesta tipada</a:t>
            </a:r>
            <a:r>
              <a:rPr lang="es-ES" sz="1800" dirty="0">
                <a:cs typeface="Segoe UI Semibold" panose="020B0702040204020203" pitchFamily="34" charset="0"/>
              </a:rPr>
              <a: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741864" y="3628712"/>
            <a:ext cx="4997853" cy="1000905"/>
          </a:xfrm>
          <a:prstGeom prst="rect">
            <a:avLst/>
          </a:prstGeom>
          <a:ln>
            <a:solidFill>
              <a:schemeClr val="bg1"/>
            </a:solidFill>
          </a:ln>
        </p:spPr>
      </p:pic>
      <p:pic>
        <p:nvPicPr>
          <p:cNvPr id="7" name="Imagen 6"/>
          <p:cNvPicPr>
            <a:picLocks noChangeAspect="1"/>
          </p:cNvPicPr>
          <p:nvPr/>
        </p:nvPicPr>
        <p:blipFill>
          <a:blip r:embed="rId4"/>
          <a:stretch>
            <a:fillRect/>
          </a:stretch>
        </p:blipFill>
        <p:spPr>
          <a:xfrm>
            <a:off x="741864" y="4971151"/>
            <a:ext cx="2718890" cy="864283"/>
          </a:xfrm>
          <a:prstGeom prst="rect">
            <a:avLst/>
          </a:prstGeom>
          <a:ln>
            <a:solidFill>
              <a:schemeClr val="bg1"/>
            </a:solidFill>
          </a:ln>
        </p:spPr>
      </p:pic>
    </p:spTree>
    <p:extLst>
      <p:ext uri="{BB962C8B-B14F-4D97-AF65-F5344CB8AC3E}">
        <p14:creationId xmlns:p14="http://schemas.microsoft.com/office/powerpoint/2010/main" val="31716161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Peticiones </a:t>
            </a:r>
            <a:r>
              <a:rPr lang="es-ES" sz="1800" b="1" u="sng" dirty="0" smtClean="0">
                <a:solidFill>
                  <a:srgbClr val="C00000"/>
                </a:solidFill>
                <a:effectLst>
                  <a:outerShdw blurRad="38100" dist="38100" dir="2700000" algn="tl">
                    <a:srgbClr val="000000">
                      <a:alpha val="43137"/>
                    </a:srgbClr>
                  </a:outerShdw>
                </a:effectLst>
              </a:rPr>
              <a:t>POST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Envío de peticiones </a:t>
            </a:r>
            <a:r>
              <a:rPr lang="es-ES" sz="1800" dirty="0" smtClean="0">
                <a:cs typeface="Segoe UI Semibold" panose="020B0702040204020203" pitchFamily="34" charset="0"/>
              </a:rPr>
              <a:t>POST (requiere parámetros):</a:t>
            </a:r>
            <a:endParaRPr lang="es-ES" sz="1800" dirty="0">
              <a:cs typeface="Segoe UI Semibold" panose="020B0702040204020203" pitchFamily="34" charset="0"/>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rotWithShape="1">
          <a:blip r:embed="rId3"/>
          <a:srcRect l="2100" t="7520" r="4428" b="16423"/>
          <a:stretch/>
        </p:blipFill>
        <p:spPr>
          <a:xfrm>
            <a:off x="731520" y="3213463"/>
            <a:ext cx="6818811" cy="1445623"/>
          </a:xfrm>
          <a:prstGeom prst="rect">
            <a:avLst/>
          </a:prstGeom>
          <a:ln>
            <a:solidFill>
              <a:schemeClr val="bg1"/>
            </a:solidFill>
          </a:ln>
        </p:spPr>
      </p:pic>
    </p:spTree>
    <p:extLst>
      <p:ext uri="{BB962C8B-B14F-4D97-AF65-F5344CB8AC3E}">
        <p14:creationId xmlns:p14="http://schemas.microsoft.com/office/powerpoint/2010/main" val="15852507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HTTPCLIENT</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Otras operaciones</a:t>
            </a:r>
            <a:r>
              <a:rPr lang="es-ES" sz="1800" b="1" u="sng" dirty="0" smtClean="0">
                <a:solidFill>
                  <a:srgbClr val="C00000"/>
                </a:solidFill>
                <a:effectLst>
                  <a:outerShdw blurRad="38100" dist="38100" dir="2700000" algn="tl">
                    <a:srgbClr val="000000">
                      <a:alpha val="43137"/>
                    </a:srgbClr>
                  </a:outerShdw>
                </a:effectLst>
              </a:rPr>
              <a: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180000" lvl="1" indent="-180000">
              <a:lnSpc>
                <a:spcPct val="100000"/>
              </a:lnSpc>
              <a:spcBef>
                <a:spcPts val="0"/>
              </a:spcBef>
            </a:pPr>
            <a:r>
              <a:rPr lang="es-ES" sz="2000" dirty="0">
                <a:cs typeface="Segoe UI Semibold" panose="020B0702040204020203" pitchFamily="34" charset="0"/>
              </a:rPr>
              <a:t>Delete</a:t>
            </a:r>
          </a:p>
          <a:p>
            <a:pPr marL="180000" lvl="1" indent="-180000">
              <a:lnSpc>
                <a:spcPct val="100000"/>
              </a:lnSpc>
              <a:spcBef>
                <a:spcPts val="0"/>
              </a:spcBef>
            </a:pPr>
            <a:r>
              <a:rPr lang="es-ES" sz="2000" dirty="0" err="1">
                <a:cs typeface="Segoe UI Semibold" panose="020B0702040204020203" pitchFamily="34" charset="0"/>
              </a:rPr>
              <a:t>Put</a:t>
            </a:r>
            <a:endParaRPr lang="es-ES" sz="2000" dirty="0">
              <a:cs typeface="Segoe UI Semibold" panose="020B0702040204020203" pitchFamily="34" charset="0"/>
            </a:endParaRPr>
          </a:p>
          <a:p>
            <a:pPr marL="180000" lvl="1" indent="-180000">
              <a:lnSpc>
                <a:spcPct val="100000"/>
              </a:lnSpc>
              <a:spcBef>
                <a:spcPts val="0"/>
              </a:spcBef>
            </a:pPr>
            <a:r>
              <a:rPr lang="es-ES" sz="2000" dirty="0" err="1">
                <a:cs typeface="Segoe UI Semibold" panose="020B0702040204020203" pitchFamily="34" charset="0"/>
              </a:rPr>
              <a:t>Jsonp</a:t>
            </a:r>
            <a:endParaRPr lang="es-ES" sz="2000" dirty="0">
              <a:cs typeface="Segoe UI Semibold" panose="020B0702040204020203" pitchFamily="34" charset="0"/>
            </a:endParaRPr>
          </a:p>
          <a:p>
            <a:pPr marL="180000" lvl="1" indent="-180000">
              <a:lnSpc>
                <a:spcPct val="100000"/>
              </a:lnSpc>
              <a:spcBef>
                <a:spcPts val="0"/>
              </a:spcBef>
            </a:pPr>
            <a:r>
              <a:rPr lang="es-ES" sz="2000" dirty="0" err="1">
                <a:cs typeface="Segoe UI Semibold" panose="020B0702040204020203" pitchFamily="34" charset="0"/>
              </a:rPr>
              <a:t>Options</a:t>
            </a:r>
            <a:endParaRPr lang="es-ES" sz="2000" dirty="0">
              <a:cs typeface="Segoe UI Semibold" panose="020B0702040204020203" pitchFamily="34" charset="0"/>
            </a:endParaRPr>
          </a:p>
          <a:p>
            <a:pPr marL="180000" lvl="1" indent="-180000">
              <a:lnSpc>
                <a:spcPct val="100000"/>
              </a:lnSpc>
              <a:spcBef>
                <a:spcPts val="0"/>
              </a:spcBef>
            </a:pPr>
            <a:r>
              <a:rPr lang="es-ES" sz="2000" dirty="0" err="1">
                <a:cs typeface="Segoe UI Semibold" panose="020B0702040204020203" pitchFamily="34" charset="0"/>
              </a:rPr>
              <a:t>Patch</a:t>
            </a:r>
            <a:endParaRPr lang="es-ES" sz="2000" dirty="0">
              <a:cs typeface="Segoe UI Semibold" panose="020B0702040204020203" pitchFamily="34" charset="0"/>
            </a:endParaRPr>
          </a:p>
          <a:p>
            <a:pPr marL="180000" lvl="1" indent="-180000">
              <a:lnSpc>
                <a:spcPct val="100000"/>
              </a:lnSpc>
              <a:spcBef>
                <a:spcPts val="0"/>
              </a:spcBef>
            </a:pPr>
            <a:r>
              <a:rPr lang="es-ES" sz="2000" dirty="0" err="1">
                <a:cs typeface="Segoe UI Semibold" panose="020B0702040204020203" pitchFamily="34" charset="0"/>
              </a:rPr>
              <a:t>Request</a:t>
            </a:r>
            <a:endParaRPr lang="es-ES" sz="2000" dirty="0">
              <a:cs typeface="Segoe UI Semibold" panose="020B0702040204020203" pitchFamily="34" charset="0"/>
            </a:endParaRPr>
          </a:p>
          <a:p>
            <a:pPr marL="180000" lvl="1" indent="-180000">
              <a:lnSpc>
                <a:spcPct val="100000"/>
              </a:lnSpc>
              <a:spcBef>
                <a:spcPts val="0"/>
              </a:spcBef>
            </a:pPr>
            <a:r>
              <a:rPr lang="es-ES" sz="2000" dirty="0">
                <a:cs typeface="Segoe UI Semibold" panose="020B0702040204020203" pitchFamily="34" charset="0"/>
              </a:rPr>
              <a:t>Head</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spcAft>
                <a:spcPts val="600"/>
              </a:spcAft>
              <a:buNone/>
            </a:pPr>
            <a:r>
              <a:rPr lang="es-ES" sz="1600" b="1" i="1" u="sng" dirty="0">
                <a:solidFill>
                  <a:schemeClr val="accent1">
                    <a:lumMod val="20000"/>
                    <a:lumOff val="80000"/>
                  </a:schemeClr>
                </a:solidFill>
                <a:effectLst>
                  <a:outerShdw blurRad="38100" dist="38100" dir="2700000" algn="tl">
                    <a:srgbClr val="000000">
                      <a:alpha val="43137"/>
                    </a:srgbClr>
                  </a:outerShdw>
                </a:effectLst>
              </a:rPr>
              <a:t>Documentación completa:</a:t>
            </a:r>
          </a:p>
          <a:p>
            <a:pPr marL="0" lvl="1"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hlinkClick r:id="rId3"/>
              </a:rPr>
              <a:t>https://angular.io/api/common/http/HttpClient</a:t>
            </a: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1540844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Estamos acostumbrados a que la navegación por nuestros navegadores implique</a:t>
            </a:r>
            <a:r>
              <a:rPr lang="es-ES" sz="1800" dirty="0" smtClean="0">
                <a:cs typeface="Segoe UI Semibold" panose="020B0702040204020203" pitchFamily="34" charset="0"/>
              </a:rPr>
              <a:t>:</a:t>
            </a:r>
          </a:p>
          <a:p>
            <a:pPr marL="0" lvl="1" indent="0">
              <a:lnSpc>
                <a:spcPct val="100000"/>
              </a:lnSpc>
              <a:spcBef>
                <a:spcPts val="0"/>
              </a:spcBef>
              <a:buNone/>
            </a:pPr>
            <a:endParaRPr lang="es-ES" sz="1800" dirty="0">
              <a:cs typeface="Segoe UI Semibold" panose="020B0702040204020203" pitchFamily="34" charset="0"/>
            </a:endParaRPr>
          </a:p>
          <a:p>
            <a:pPr marL="180000" lvl="1" indent="-180000">
              <a:lnSpc>
                <a:spcPct val="100000"/>
              </a:lnSpc>
              <a:spcBef>
                <a:spcPts val="0"/>
              </a:spcBef>
            </a:pPr>
            <a:r>
              <a:rPr lang="es-ES" sz="1800" dirty="0">
                <a:cs typeface="Segoe UI Semibold" panose="020B0702040204020203" pitchFamily="34" charset="0"/>
              </a:rPr>
              <a:t>Al indicar una URL nos lleva a una página </a:t>
            </a:r>
            <a:r>
              <a:rPr lang="es-ES" sz="1800" dirty="0" smtClean="0">
                <a:cs typeface="Segoe UI Semibold" panose="020B0702040204020203" pitchFamily="34" charset="0"/>
              </a:rPr>
              <a:t>concreta.</a:t>
            </a:r>
            <a:endParaRPr lang="es-ES" sz="1800" dirty="0">
              <a:cs typeface="Segoe UI Semibold" panose="020B0702040204020203" pitchFamily="34" charset="0"/>
            </a:endParaRPr>
          </a:p>
          <a:p>
            <a:pPr marL="180000" lvl="1" indent="-180000">
              <a:lnSpc>
                <a:spcPct val="100000"/>
              </a:lnSpc>
              <a:spcBef>
                <a:spcPts val="0"/>
              </a:spcBef>
            </a:pPr>
            <a:r>
              <a:rPr lang="es-ES" sz="1800" dirty="0">
                <a:cs typeface="Segoe UI Semibold" panose="020B0702040204020203" pitchFamily="34" charset="0"/>
              </a:rPr>
              <a:t>Que al clicar en un link nos cambia de </a:t>
            </a:r>
            <a:r>
              <a:rPr lang="es-ES" sz="1800" dirty="0" smtClean="0">
                <a:cs typeface="Segoe UI Semibold" panose="020B0702040204020203" pitchFamily="34" charset="0"/>
              </a:rPr>
              <a:t>página.</a:t>
            </a:r>
            <a:endParaRPr lang="es-ES" sz="1800" dirty="0">
              <a:cs typeface="Segoe UI Semibold" panose="020B0702040204020203" pitchFamily="34" charset="0"/>
            </a:endParaRPr>
          </a:p>
          <a:p>
            <a:pPr marL="180000" lvl="1" indent="-180000">
              <a:lnSpc>
                <a:spcPct val="100000"/>
              </a:lnSpc>
              <a:spcBef>
                <a:spcPts val="0"/>
              </a:spcBef>
            </a:pPr>
            <a:r>
              <a:rPr lang="es-ES" sz="1800" dirty="0">
                <a:cs typeface="Segoe UI Semibold" panose="020B0702040204020203" pitchFamily="34" charset="0"/>
              </a:rPr>
              <a:t>Al darle al botón de Volver nos envía a la página </a:t>
            </a:r>
            <a:r>
              <a:rPr lang="es-ES" sz="1800" dirty="0" smtClean="0">
                <a:cs typeface="Segoe UI Semibold" panose="020B0702040204020203" pitchFamily="34" charset="0"/>
              </a:rPr>
              <a:t>anterior.</a:t>
            </a:r>
            <a:endParaRPr lang="es-ES" sz="1800" dirty="0">
              <a:cs typeface="Segoe UI Semibold" panose="020B0702040204020203" pitchFamily="34" charset="0"/>
            </a:endParaRPr>
          </a:p>
          <a:p>
            <a:pPr marL="0" lvl="1" indent="0">
              <a:lnSpc>
                <a:spcPct val="100000"/>
              </a:lnSpc>
              <a:spcBef>
                <a:spcPts val="0"/>
              </a:spcBef>
              <a:buNone/>
            </a:pPr>
            <a:endParaRPr lang="es-ES" sz="1800" dirty="0">
              <a:cs typeface="Segoe UI Semibold" panose="020B0702040204020203" pitchFamily="34" charset="0"/>
            </a:endParaRPr>
          </a:p>
          <a:p>
            <a:pPr marL="0" lvl="1" indent="0">
              <a:lnSpc>
                <a:spcPct val="100000"/>
              </a:lnSpc>
              <a:spcBef>
                <a:spcPts val="0"/>
              </a:spcBef>
              <a:buNone/>
            </a:pP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¿Qué pasa con este comportamiento en nuestras SPA</a:t>
            </a:r>
            <a:r>
              <a:rPr lang="es-ES" sz="1800" b="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p>
          <a:p>
            <a:pPr marL="0" lvl="1" indent="0">
              <a:lnSpc>
                <a:spcPct val="100000"/>
              </a:lnSpc>
              <a:spcBef>
                <a:spcPts val="0"/>
              </a:spcBef>
              <a:buNone/>
            </a:pPr>
            <a:endParaRPr lang="es-ES" sz="1800" dirty="0">
              <a:cs typeface="Segoe UI Semibold" panose="020B0702040204020203" pitchFamily="34" charset="0"/>
            </a:endParaRPr>
          </a:p>
          <a:p>
            <a:pPr marL="0" lvl="1" indent="0">
              <a:lnSpc>
                <a:spcPct val="100000"/>
              </a:lnSpc>
              <a:spcBef>
                <a:spcPts val="0"/>
              </a:spcBef>
              <a:buNone/>
            </a:pPr>
            <a:r>
              <a:rPr lang="es-ES" sz="1800" dirty="0">
                <a:cs typeface="Segoe UI Semibold" panose="020B0702040204020203" pitchFamily="34" charset="0"/>
              </a:rPr>
              <a:t>Con el </a:t>
            </a:r>
            <a:r>
              <a:rPr lang="es-ES" sz="18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Router Module </a:t>
            </a:r>
            <a:r>
              <a:rPr lang="es-ES" sz="1800" dirty="0">
                <a:cs typeface="Segoe UI Semibold" panose="020B0702040204020203" pitchFamily="34" charset="0"/>
              </a:rPr>
              <a:t>podremos modelar este comportamiento en </a:t>
            </a:r>
            <a:r>
              <a:rPr lang="es-ES" sz="1800" u="sng" dirty="0">
                <a:cs typeface="Segoe UI Semibold" panose="020B0702040204020203" pitchFamily="34" charset="0"/>
              </a:rPr>
              <a:t>Angular</a:t>
            </a:r>
            <a:r>
              <a:rPr lang="es-ES" sz="1800" dirty="0">
                <a:cs typeface="Segoe UI Semibold" panose="020B0702040204020203" pitchFamily="34" charset="0"/>
              </a:rPr>
              <a: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5149529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3"/>
          <a:stretch>
            <a:fillRect/>
          </a:stretch>
        </p:blipFill>
        <p:spPr>
          <a:xfrm>
            <a:off x="856477" y="2412275"/>
            <a:ext cx="6728056" cy="2961940"/>
          </a:xfrm>
          <a:prstGeom prst="rect">
            <a:avLst/>
          </a:prstGeom>
        </p:spPr>
      </p:pic>
    </p:spTree>
    <p:extLst>
      <p:ext uri="{BB962C8B-B14F-4D97-AF65-F5344CB8AC3E}">
        <p14:creationId xmlns:p14="http://schemas.microsoft.com/office/powerpoint/2010/main" val="17041483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Para empezar a usar este módulo, como siempre </a:t>
            </a:r>
            <a:r>
              <a:rPr lang="es-ES" sz="18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debemos importarlo</a:t>
            </a:r>
            <a:r>
              <a:rPr lang="es-ES" sz="1800" dirty="0">
                <a:cs typeface="Segoe UI Semibold" panose="020B0702040204020203" pitchFamily="34" charset="0"/>
              </a:rPr>
              <a: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3"/>
          <a:stretch>
            <a:fillRect/>
          </a:stretch>
        </p:blipFill>
        <p:spPr>
          <a:xfrm>
            <a:off x="712303" y="2779627"/>
            <a:ext cx="7100057" cy="1515641"/>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70861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Una vez importado, configuramos un </a:t>
            </a:r>
            <a:r>
              <a:rPr lang="es-ES" sz="18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Array</a:t>
            </a:r>
            <a:r>
              <a:rPr lang="es-ES" sz="1800"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800" dirty="0">
                <a:cs typeface="Segoe UI Semibold" panose="020B0702040204020203" pitchFamily="34" charset="0"/>
              </a:rPr>
              <a:t>con las rutas:</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2139292" y="2678804"/>
            <a:ext cx="4162425" cy="3038475"/>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17257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800" b="1"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dirty="0">
                <a:cs typeface="Segoe UI Semibold" panose="020B0702040204020203" pitchFamily="34" charset="0"/>
              </a:rPr>
              <a:t>Por ultimo importamos nuestro </a:t>
            </a:r>
            <a:r>
              <a:rPr lang="es-ES" sz="18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Array</a:t>
            </a:r>
            <a:r>
              <a:rPr lang="es-ES" sz="1800" dirty="0">
                <a:cs typeface="Segoe UI Semibold" panose="020B0702040204020203" pitchFamily="34" charset="0"/>
              </a:rPr>
              <a:t> de rutas con ‘</a:t>
            </a:r>
            <a:r>
              <a:rPr lang="es-ES" sz="18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forRoot</a:t>
            </a:r>
            <a:r>
              <a:rPr lang="es-ES" sz="1800" dirty="0">
                <a:cs typeface="Segoe UI Semibold" panose="020B0702040204020203" pitchFamily="34" charset="0"/>
              </a:rPr>
              <a:t>’ y lo exportamos para poder acceder desde nuestro AppModule.</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7" name="Imagen 6"/>
          <p:cNvPicPr>
            <a:picLocks noChangeAspect="1"/>
          </p:cNvPicPr>
          <p:nvPr/>
        </p:nvPicPr>
        <p:blipFill>
          <a:blip r:embed="rId3"/>
          <a:stretch>
            <a:fillRect/>
          </a:stretch>
        </p:blipFill>
        <p:spPr>
          <a:xfrm>
            <a:off x="1482067" y="3069601"/>
            <a:ext cx="5476875" cy="1438275"/>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44496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SCSS?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spcAft>
                <a:spcPts val="600"/>
              </a:spcAft>
              <a:buNone/>
            </a:pPr>
            <a:r>
              <a:rPr lang="es-ES" b="1" dirty="0"/>
              <a:t>Sass</a:t>
            </a:r>
            <a:r>
              <a:rPr lang="es-ES" dirty="0"/>
              <a:t> proporciona una sintaxis más simple y elegante para </a:t>
            </a:r>
            <a:r>
              <a:rPr lang="es-ES" b="1" dirty="0"/>
              <a:t>CSS</a:t>
            </a:r>
            <a:r>
              <a:rPr lang="es-ES" dirty="0"/>
              <a:t> e implementa varias características útiles para la creación de </a:t>
            </a:r>
            <a:r>
              <a:rPr lang="es-ES" b="1" dirty="0"/>
              <a:t>hojas de estilo</a:t>
            </a:r>
            <a:r>
              <a:rPr lang="es-ES" dirty="0"/>
              <a:t> manejables.</a:t>
            </a:r>
          </a:p>
          <a:p>
            <a:pPr>
              <a:spcBef>
                <a:spcPts val="800"/>
              </a:spcBef>
            </a:pPr>
            <a:r>
              <a:rPr lang="es-ES" sz="1600" b="1" u="sng" dirty="0">
                <a:solidFill>
                  <a:schemeClr val="accent6">
                    <a:lumMod val="20000"/>
                    <a:lumOff val="80000"/>
                  </a:schemeClr>
                </a:solidFill>
                <a:effectLst>
                  <a:outerShdw blurRad="38100" dist="38100" dir="2700000" algn="tl">
                    <a:srgbClr val="000000">
                      <a:alpha val="43137"/>
                    </a:srgbClr>
                  </a:outerShdw>
                </a:effectLst>
              </a:rPr>
              <a:t>Variables: </a:t>
            </a:r>
            <a:r>
              <a:rPr lang="es-ES" b="1" dirty="0"/>
              <a:t>Sass</a:t>
            </a:r>
            <a:r>
              <a:rPr lang="es-ES" dirty="0"/>
              <a:t> es compatible con diversas variables y muchas funciones útiles como color, tamaño del lienzo o del texto, así como operaciones básicas de matemáticas.</a:t>
            </a:r>
          </a:p>
          <a:p>
            <a:pPr>
              <a:spcBef>
                <a:spcPts val="800"/>
              </a:spcBef>
            </a:pPr>
            <a:r>
              <a:rPr lang="es-ES" sz="1600" b="1" u="sng" dirty="0">
                <a:solidFill>
                  <a:schemeClr val="accent6">
                    <a:lumMod val="20000"/>
                    <a:lumOff val="80000"/>
                  </a:schemeClr>
                </a:solidFill>
                <a:effectLst>
                  <a:outerShdw blurRad="38100" dist="38100" dir="2700000" algn="tl">
                    <a:srgbClr val="000000">
                      <a:alpha val="43137"/>
                    </a:srgbClr>
                  </a:outerShdw>
                </a:effectLst>
              </a:rPr>
              <a:t>Anidación: </a:t>
            </a:r>
            <a:r>
              <a:rPr lang="es-ES" b="1" dirty="0"/>
              <a:t>Sass</a:t>
            </a:r>
            <a:r>
              <a:rPr lang="es-ES" dirty="0"/>
              <a:t> evita la repetición por los selectores de anidación uno dentro del otro. Lo mismo trabaja con las propiedades.</a:t>
            </a:r>
          </a:p>
          <a:p>
            <a:pPr>
              <a:spcBef>
                <a:spcPts val="800"/>
              </a:spcBef>
            </a:pPr>
            <a:r>
              <a:rPr lang="es-ES" sz="1600" b="1" u="sng" dirty="0">
                <a:solidFill>
                  <a:schemeClr val="accent6">
                    <a:lumMod val="20000"/>
                    <a:lumOff val="80000"/>
                  </a:schemeClr>
                </a:solidFill>
                <a:effectLst>
                  <a:outerShdw blurRad="38100" dist="38100" dir="2700000" algn="tl">
                    <a:srgbClr val="000000">
                      <a:alpha val="43137"/>
                    </a:srgbClr>
                  </a:outerShdw>
                </a:effectLst>
              </a:rPr>
              <a:t>Mixins: </a:t>
            </a:r>
            <a:r>
              <a:rPr lang="es-ES" dirty="0"/>
              <a:t>Aún más útil que las </a:t>
            </a:r>
            <a:r>
              <a:rPr lang="es-ES" b="1" dirty="0"/>
              <a:t>variables</a:t>
            </a:r>
            <a:r>
              <a:rPr lang="es-ES" dirty="0"/>
              <a:t>, </a:t>
            </a:r>
            <a:r>
              <a:rPr lang="es-ES" i="1" dirty="0"/>
              <a:t>mixins</a:t>
            </a:r>
            <a:r>
              <a:rPr lang="es-ES" dirty="0"/>
              <a:t> le permiten volver a utilizar trozos enteros de </a:t>
            </a:r>
            <a:r>
              <a:rPr lang="es-ES" b="1" dirty="0"/>
              <a:t>CSS</a:t>
            </a:r>
            <a:r>
              <a:rPr lang="es-ES" dirty="0"/>
              <a:t>, propiedades o selectores e incluso dar argumentos.</a:t>
            </a:r>
          </a:p>
          <a:p>
            <a:pPr>
              <a:spcBef>
                <a:spcPts val="800"/>
              </a:spcBef>
            </a:pPr>
            <a:r>
              <a:rPr lang="es-ES" sz="1600" b="1" u="sng" dirty="0">
                <a:solidFill>
                  <a:schemeClr val="accent6">
                    <a:lumMod val="20000"/>
                    <a:lumOff val="80000"/>
                  </a:schemeClr>
                </a:solidFill>
                <a:effectLst>
                  <a:outerShdw blurRad="38100" dist="38100" dir="2700000" algn="tl">
                    <a:srgbClr val="000000">
                      <a:alpha val="43137"/>
                    </a:srgbClr>
                  </a:outerShdw>
                </a:effectLst>
              </a:rPr>
              <a:t>Selector de herencia: </a:t>
            </a:r>
            <a:r>
              <a:rPr lang="es-ES" b="1" dirty="0"/>
              <a:t>Sass</a:t>
            </a:r>
            <a:r>
              <a:rPr lang="es-ES" dirty="0"/>
              <a:t> puede utilizar un selector para heredar todos los </a:t>
            </a:r>
            <a:r>
              <a:rPr lang="es-ES" b="1" dirty="0"/>
              <a:t>estilos</a:t>
            </a:r>
            <a:r>
              <a:rPr lang="es-ES" dirty="0"/>
              <a:t> de otro sin duplicar las propiedades </a:t>
            </a:r>
            <a:r>
              <a:rPr lang="es-ES" b="1" dirty="0"/>
              <a:t>CSS</a:t>
            </a:r>
            <a:r>
              <a:rPr lang="es-ES" dirty="0"/>
              <a:t>.</a:t>
            </a: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5" name="Imagen 4"/>
          <p:cNvPicPr>
            <a:picLocks noChangeAspect="1"/>
          </p:cNvPicPr>
          <p:nvPr/>
        </p:nvPicPr>
        <p:blipFill>
          <a:blip r:embed="rId3"/>
          <a:stretch>
            <a:fillRect/>
          </a:stretch>
        </p:blipFill>
        <p:spPr>
          <a:xfrm>
            <a:off x="4233137" y="4889276"/>
            <a:ext cx="3579223" cy="128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17801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2011362" y="2213833"/>
            <a:ext cx="4418286" cy="3963136"/>
          </a:xfrm>
          <a:prstGeom prst="rect">
            <a:avLst/>
          </a:prstGeom>
          <a:ln>
            <a:solidFill>
              <a:schemeClr val="bg1"/>
            </a:solidFill>
          </a:ln>
        </p:spPr>
      </p:pic>
    </p:spTree>
    <p:extLst>
      <p:ext uri="{BB962C8B-B14F-4D97-AF65-F5344CB8AC3E}">
        <p14:creationId xmlns:p14="http://schemas.microsoft.com/office/powerpoint/2010/main" val="2307518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&lt;base </a:t>
            </a:r>
            <a:r>
              <a:rPr lang="es-ES" sz="1800" b="1" u="sng" dirty="0" err="1">
                <a:solidFill>
                  <a:srgbClr val="C00000"/>
                </a:solidFill>
                <a:effectLst>
                  <a:outerShdw blurRad="38100" dist="38100" dir="2700000" algn="tl">
                    <a:srgbClr val="000000">
                      <a:alpha val="43137"/>
                    </a:srgbClr>
                  </a:outerShdw>
                </a:effectLst>
              </a:rPr>
              <a:t>href</a:t>
            </a:r>
            <a:r>
              <a:rPr lang="es-ES" sz="1800" b="1" u="sng" dirty="0" smtClean="0">
                <a:solidFill>
                  <a:srgbClr val="C00000"/>
                </a:solidFill>
                <a:effectLst>
                  <a:outerShdw blurRad="38100" dist="38100" dir="2700000" algn="tl">
                    <a:srgbClr val="000000">
                      <a:alpha val="43137"/>
                    </a:srgbClr>
                  </a:outerShdw>
                </a:effectLst>
              </a:rPr>
              <a:t>&gt;</a:t>
            </a:r>
          </a:p>
          <a:p>
            <a:pPr marL="0" lvl="1"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400" dirty="0">
                <a:cs typeface="Segoe UI Semibold" panose="020B0702040204020203" pitchFamily="34" charset="0"/>
              </a:rPr>
              <a:t>Debemos añadir en nuestro index.html el </a:t>
            </a:r>
            <a:r>
              <a:rPr lang="es-ES" sz="1400" dirty="0" err="1">
                <a:cs typeface="Segoe UI Semibold" panose="020B0702040204020203" pitchFamily="34" charset="0"/>
              </a:rPr>
              <a:t>tag</a:t>
            </a:r>
            <a:r>
              <a:rPr lang="es-ES" sz="1400" dirty="0">
                <a:cs typeface="Segoe UI Semibold" panose="020B0702040204020203" pitchFamily="34" charset="0"/>
              </a:rPr>
              <a:t> &lt;base </a:t>
            </a:r>
            <a:r>
              <a:rPr lang="es-ES" sz="1400" dirty="0" err="1">
                <a:cs typeface="Segoe UI Semibold" panose="020B0702040204020203" pitchFamily="34" charset="0"/>
              </a:rPr>
              <a:t>href</a:t>
            </a:r>
            <a:r>
              <a:rPr lang="es-ES" sz="1400" dirty="0">
                <a:cs typeface="Segoe UI Semibold" panose="020B0702040204020203" pitchFamily="34" charset="0"/>
              </a:rPr>
              <a:t>&gt;que nos ayudará a formar la base de nuestras </a:t>
            </a:r>
            <a:r>
              <a:rPr lang="es-ES" sz="1400" dirty="0" err="1">
                <a:cs typeface="Segoe UI Semibold" panose="020B0702040204020203" pitchFamily="34" charset="0"/>
              </a:rPr>
              <a:t>url</a:t>
            </a:r>
            <a:r>
              <a:rPr lang="es-ES" sz="1400" dirty="0">
                <a:cs typeface="Segoe UI Semibold" panose="020B0702040204020203" pitchFamily="34" charset="0"/>
              </a:rPr>
              <a:t> a la hora de montar enlaces.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800" b="1" u="sng" dirty="0" smtClean="0">
                <a:solidFill>
                  <a:srgbClr val="C00000"/>
                </a:solidFill>
                <a:effectLst>
                  <a:outerShdw blurRad="38100" dist="38100" dir="2700000" algn="tl">
                    <a:srgbClr val="000000">
                      <a:alpha val="43137"/>
                    </a:srgbClr>
                  </a:outerShdw>
                </a:effectLst>
              </a:rPr>
              <a:t>&lt;</a:t>
            </a:r>
            <a:r>
              <a:rPr lang="es-ES" sz="1800" b="1" u="sng" dirty="0" err="1">
                <a:solidFill>
                  <a:srgbClr val="C00000"/>
                </a:solidFill>
                <a:effectLst>
                  <a:outerShdw blurRad="38100" dist="38100" dir="2700000" algn="tl">
                    <a:srgbClr val="000000">
                      <a:alpha val="43137"/>
                    </a:srgbClr>
                  </a:outerShdw>
                </a:effectLst>
              </a:rPr>
              <a:t>router-outlet</a:t>
            </a:r>
            <a:r>
              <a:rPr lang="es-ES" sz="1800" b="1" u="sng" dirty="0" smtClean="0">
                <a:solidFill>
                  <a:srgbClr val="C00000"/>
                </a:solidFill>
                <a:effectLst>
                  <a:outerShdw blurRad="38100" dist="38100" dir="2700000" algn="tl">
                    <a:srgbClr val="000000">
                      <a:alpha val="43137"/>
                    </a:srgbClr>
                  </a:outerShdw>
                </a:effectLst>
              </a:rPr>
              <a:t>&gt;</a:t>
            </a:r>
          </a:p>
          <a:p>
            <a:pPr marL="0" lvl="1"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400" dirty="0">
                <a:cs typeface="Segoe UI Semibold" panose="020B0702040204020203" pitchFamily="34" charset="0"/>
              </a:rPr>
              <a:t>Angular sustituirá el </a:t>
            </a:r>
            <a:r>
              <a:rPr lang="es-ES" sz="1400" dirty="0" err="1">
                <a:cs typeface="Segoe UI Semibold" panose="020B0702040204020203" pitchFamily="34" charset="0"/>
              </a:rPr>
              <a:t>tag</a:t>
            </a:r>
            <a:r>
              <a:rPr lang="es-ES" sz="1400" dirty="0">
                <a:cs typeface="Segoe UI Semibold" panose="020B0702040204020203" pitchFamily="34" charset="0"/>
              </a:rPr>
              <a:t> &lt;</a:t>
            </a:r>
            <a:r>
              <a:rPr lang="es-ES" sz="1400" dirty="0" err="1">
                <a:cs typeface="Segoe UI Semibold" panose="020B0702040204020203" pitchFamily="34" charset="0"/>
              </a:rPr>
              <a:t>router-outlet</a:t>
            </a:r>
            <a:r>
              <a:rPr lang="es-ES" sz="1400" dirty="0">
                <a:cs typeface="Segoe UI Semibold" panose="020B0702040204020203" pitchFamily="34" charset="0"/>
              </a:rPr>
              <a:t>&gt; por el componente indicado en la configuración para la </a:t>
            </a:r>
            <a:r>
              <a:rPr lang="es-ES" sz="1400" dirty="0" err="1">
                <a:cs typeface="Segoe UI Semibold" panose="020B0702040204020203" pitchFamily="34" charset="0"/>
              </a:rPr>
              <a:t>url</a:t>
            </a:r>
            <a:r>
              <a:rPr lang="es-ES" sz="1400" dirty="0">
                <a:cs typeface="Segoe UI Semibold" panose="020B0702040204020203" pitchFamily="34" charset="0"/>
              </a:rPr>
              <a:t> indicada en el navegador.</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0" name="Imagen 9"/>
          <p:cNvPicPr>
            <a:picLocks noChangeAspect="1"/>
          </p:cNvPicPr>
          <p:nvPr/>
        </p:nvPicPr>
        <p:blipFill>
          <a:blip r:embed="rId3"/>
          <a:stretch>
            <a:fillRect/>
          </a:stretch>
        </p:blipFill>
        <p:spPr>
          <a:xfrm>
            <a:off x="3611880" y="3239587"/>
            <a:ext cx="3995449" cy="1140869"/>
          </a:xfrm>
          <a:prstGeom prst="rect">
            <a:avLst/>
          </a:prstGeom>
          <a:ln>
            <a:solidFill>
              <a:schemeClr val="bg1"/>
            </a:solidFill>
          </a:ln>
          <a:effectLst>
            <a:outerShdw blurRad="292100" dist="139700" dir="2700000" algn="tl" rotWithShape="0">
              <a:srgbClr val="333333">
                <a:alpha val="65000"/>
              </a:srgbClr>
            </a:outerShdw>
          </a:effectLst>
        </p:spPr>
      </p:pic>
      <p:pic>
        <p:nvPicPr>
          <p:cNvPr id="11" name="Imagen 10"/>
          <p:cNvPicPr>
            <a:picLocks noChangeAspect="1"/>
          </p:cNvPicPr>
          <p:nvPr/>
        </p:nvPicPr>
        <p:blipFill>
          <a:blip r:embed="rId4"/>
          <a:stretch>
            <a:fillRect/>
          </a:stretch>
        </p:blipFill>
        <p:spPr>
          <a:xfrm>
            <a:off x="3611879" y="5257193"/>
            <a:ext cx="3995449" cy="900383"/>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16928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800" b="1" u="sng" dirty="0" smtClean="0">
                <a:solidFill>
                  <a:srgbClr val="C00000"/>
                </a:solidFill>
                <a:effectLst>
                  <a:outerShdw blurRad="38100" dist="38100" dir="2700000" algn="tl">
                    <a:srgbClr val="000000">
                      <a:alpha val="43137"/>
                    </a:srgbClr>
                  </a:outerShdw>
                </a:effectLst>
              </a:rPr>
              <a:t>Router links</a:t>
            </a:r>
            <a:r>
              <a:rPr lang="es-ES" sz="1800" b="1" dirty="0" smtClean="0">
                <a:solidFill>
                  <a:srgbClr val="C00000"/>
                </a:solidFill>
                <a:effectLst>
                  <a:outerShdw blurRad="38100" dist="38100" dir="2700000" algn="tl">
                    <a:srgbClr val="000000">
                      <a:alpha val="43137"/>
                    </a:srgbClr>
                  </a:outerShdw>
                </a:effectLst>
              </a:rPr>
              <a:t>:</a:t>
            </a: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r>
              <a:rPr lang="es-ES" sz="1400" dirty="0" smtClean="0">
                <a:cs typeface="Segoe UI Semibold" panose="020B0702040204020203" pitchFamily="34" charset="0"/>
              </a:rPr>
              <a:t>Normalmente</a:t>
            </a:r>
            <a:r>
              <a:rPr lang="es-ES" sz="1400" dirty="0">
                <a:cs typeface="Segoe UI Semibold" panose="020B0702040204020203" pitchFamily="34" charset="0"/>
              </a:rPr>
              <a:t>, la navegación entre vistas se hace a través de alguna acción del usuario dentro de nuestra SPA, nosotros realizaremos esta navegación utilizando la directiva </a:t>
            </a:r>
            <a:r>
              <a:rPr lang="es-ES" sz="14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routerLink</a:t>
            </a:r>
            <a:r>
              <a:rPr lang="es-ES" sz="1400" dirty="0">
                <a:cs typeface="Segoe UI Semibold" panose="020B0702040204020203" pitchFamily="34" charset="0"/>
              </a:rPr>
              <a:t>.</a:t>
            </a: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r>
              <a:rPr lang="es-ES" sz="14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routerLinkActive</a:t>
            </a:r>
            <a:r>
              <a:rPr lang="es-ES" sz="1400" dirty="0" smtClean="0">
                <a:cs typeface="Segoe UI Semibold" panose="020B0702040204020203" pitchFamily="34" charset="0"/>
              </a:rPr>
              <a:t> </a:t>
            </a:r>
            <a:r>
              <a:rPr lang="es-ES" sz="1400" dirty="0">
                <a:cs typeface="Segoe UI Semibold" panose="020B0702040204020203" pitchFamily="34" charset="0"/>
              </a:rPr>
              <a:t>nos ayuda a distinguir la vista activa y añade como clase CSS: </a:t>
            </a:r>
            <a:r>
              <a:rPr lang="es-ES" sz="14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active</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rotWithShape="1">
          <a:blip r:embed="rId3"/>
          <a:srcRect l="2546" t="6076" r="5315" b="13262"/>
          <a:stretch/>
        </p:blipFill>
        <p:spPr>
          <a:xfrm>
            <a:off x="889475" y="3161211"/>
            <a:ext cx="6662059" cy="2394857"/>
          </a:xfrm>
          <a:prstGeom prst="rect">
            <a:avLst/>
          </a:prstGeom>
          <a:ln>
            <a:solidFill>
              <a:schemeClr val="bg1"/>
            </a:solidFill>
          </a:ln>
        </p:spPr>
      </p:pic>
    </p:spTree>
    <p:extLst>
      <p:ext uri="{BB962C8B-B14F-4D97-AF65-F5344CB8AC3E}">
        <p14:creationId xmlns:p14="http://schemas.microsoft.com/office/powerpoint/2010/main" val="12828163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ROUTING Y NAVEGACIÓN</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800" b="1" u="sng" dirty="0" smtClean="0">
                <a:solidFill>
                  <a:srgbClr val="C00000"/>
                </a:solidFill>
                <a:effectLst>
                  <a:outerShdw blurRad="38100" dist="38100" dir="2700000" algn="tl">
                    <a:srgbClr val="000000">
                      <a:alpha val="43137"/>
                    </a:srgbClr>
                  </a:outerShdw>
                </a:effectLst>
              </a:rPr>
              <a:t>Router links</a:t>
            </a:r>
            <a:r>
              <a:rPr lang="es-ES" sz="1800" b="1" dirty="0" smtClean="0">
                <a:solidFill>
                  <a:srgbClr val="C00000"/>
                </a:solidFill>
                <a:effectLst>
                  <a:outerShdw blurRad="38100" dist="38100" dir="2700000" algn="tl">
                    <a:srgbClr val="000000">
                      <a:alpha val="43137"/>
                    </a:srgbClr>
                  </a:outerShdw>
                </a:effectLst>
              </a:rPr>
              <a:t>:</a:t>
            </a: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r>
              <a:rPr lang="es-ES" sz="1400" dirty="0" smtClean="0">
                <a:cs typeface="Segoe UI Semibold" panose="020B0702040204020203" pitchFamily="34" charset="0"/>
              </a:rPr>
              <a:t>Normalmente</a:t>
            </a:r>
            <a:r>
              <a:rPr lang="es-ES" sz="1400" dirty="0">
                <a:cs typeface="Segoe UI Semibold" panose="020B0702040204020203" pitchFamily="34" charset="0"/>
              </a:rPr>
              <a:t>, la navegación entre vistas se hace a través de alguna acción del usuario dentro de nuestra SPA, nosotros realizaremos esta navegación utilizando la directiva </a:t>
            </a:r>
            <a:r>
              <a:rPr lang="es-ES" sz="14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routerLink</a:t>
            </a:r>
            <a:r>
              <a:rPr lang="es-ES" sz="1400" dirty="0">
                <a:cs typeface="Segoe UI Semibold" panose="020B0702040204020203" pitchFamily="34" charset="0"/>
              </a:rPr>
              <a:t>.</a:t>
            </a: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endParaRPr lang="es-ES" sz="1400" dirty="0" smtClean="0">
              <a:cs typeface="Segoe UI Semibold" panose="020B0702040204020203" pitchFamily="34" charset="0"/>
            </a:endParaRPr>
          </a:p>
          <a:p>
            <a:pPr marL="0" lvl="1" indent="0">
              <a:lnSpc>
                <a:spcPct val="100000"/>
              </a:lnSpc>
              <a:spcBef>
                <a:spcPts val="0"/>
              </a:spcBef>
              <a:buNone/>
            </a:pPr>
            <a:endParaRPr lang="es-ES" sz="1400" dirty="0">
              <a:cs typeface="Segoe UI Semibold" panose="020B0702040204020203" pitchFamily="34" charset="0"/>
            </a:endParaRPr>
          </a:p>
          <a:p>
            <a:pPr marL="0" lvl="1" indent="0">
              <a:lnSpc>
                <a:spcPct val="100000"/>
              </a:lnSpc>
              <a:spcBef>
                <a:spcPts val="0"/>
              </a:spcBef>
              <a:buNone/>
            </a:pPr>
            <a:r>
              <a:rPr lang="es-ES" sz="14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routerLinkActive</a:t>
            </a:r>
            <a:r>
              <a:rPr lang="es-ES" sz="1400" dirty="0" smtClean="0">
                <a:cs typeface="Segoe UI Semibold" panose="020B0702040204020203" pitchFamily="34" charset="0"/>
              </a:rPr>
              <a:t> </a:t>
            </a:r>
            <a:r>
              <a:rPr lang="es-ES" sz="1400" dirty="0">
                <a:cs typeface="Segoe UI Semibold" panose="020B0702040204020203" pitchFamily="34" charset="0"/>
              </a:rPr>
              <a:t>nos ayuda a distinguir la vista activa y añade como clase CSS: </a:t>
            </a:r>
            <a:r>
              <a:rPr lang="es-ES" sz="14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active</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rotWithShape="1">
          <a:blip r:embed="rId3"/>
          <a:srcRect l="2546" t="6076" r="5315" b="13262"/>
          <a:stretch/>
        </p:blipFill>
        <p:spPr>
          <a:xfrm>
            <a:off x="889475" y="3161211"/>
            <a:ext cx="6662059" cy="2394857"/>
          </a:xfrm>
          <a:prstGeom prst="rect">
            <a:avLst/>
          </a:prstGeom>
          <a:ln>
            <a:solidFill>
              <a:schemeClr val="bg1"/>
            </a:solidFill>
          </a:ln>
        </p:spPr>
      </p:pic>
    </p:spTree>
    <p:extLst>
      <p:ext uri="{BB962C8B-B14F-4D97-AF65-F5344CB8AC3E}">
        <p14:creationId xmlns:p14="http://schemas.microsoft.com/office/powerpoint/2010/main" val="32868603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DEFINICIÓN DE MODELOS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dirty="0">
                <a:cs typeface="Segoe UI Semibold" panose="020B0702040204020203" pitchFamily="34" charset="0"/>
              </a:rPr>
              <a:t>No son más que </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Clases</a:t>
            </a:r>
            <a:r>
              <a:rPr lang="es-ES" sz="1600"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o </a:t>
            </a: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Interfaces</a:t>
            </a:r>
            <a:r>
              <a:rPr lang="es-ES" sz="1600" dirty="0">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con las propiedades de los objetos con los que trabajamos en el modelo.</a:t>
            </a:r>
          </a:p>
          <a:p>
            <a:pPr marL="0" lvl="1" indent="0">
              <a:lnSpc>
                <a:spcPct val="100000"/>
              </a:lnSpc>
              <a:spcBef>
                <a:spcPts val="0"/>
              </a:spcBef>
              <a:buNone/>
            </a:pPr>
            <a:r>
              <a:rPr lang="es-ES" sz="1600" dirty="0">
                <a:cs typeface="Segoe UI Semibold" panose="020B0702040204020203" pitchFamily="34" charset="0"/>
              </a:rPr>
              <a:t>Al traernos una lista del servidor tendrá un </a:t>
            </a:r>
            <a:r>
              <a:rPr lang="es-ES" sz="16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json</a:t>
            </a:r>
            <a:r>
              <a:rPr lang="es-ES" sz="1600"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similar a este:</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6" name="Imagen 5"/>
          <p:cNvPicPr>
            <a:picLocks noChangeAspect="1"/>
          </p:cNvPicPr>
          <p:nvPr/>
        </p:nvPicPr>
        <p:blipFill>
          <a:blip r:embed="rId3"/>
          <a:stretch>
            <a:fillRect/>
          </a:stretch>
        </p:blipFill>
        <p:spPr>
          <a:xfrm>
            <a:off x="700903" y="2981869"/>
            <a:ext cx="3457575" cy="2305050"/>
          </a:xfrm>
          <a:prstGeom prst="rect">
            <a:avLst/>
          </a:prstGeom>
          <a:ln>
            <a:solidFill>
              <a:schemeClr val="bg1"/>
            </a:solidFill>
          </a:ln>
        </p:spPr>
      </p:pic>
    </p:spTree>
    <p:extLst>
      <p:ext uri="{BB962C8B-B14F-4D97-AF65-F5344CB8AC3E}">
        <p14:creationId xmlns:p14="http://schemas.microsoft.com/office/powerpoint/2010/main" val="14942152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DEFINICIÓN DE MODELOS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dirty="0" smtClean="0">
                <a:cs typeface="Segoe UI Semibold" panose="020B0702040204020203" pitchFamily="34" charset="0"/>
              </a:rPr>
              <a:t>De esta forma generamos una clase o interfaz con esas propiedades:</a:t>
            </a: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dirty="0">
                <a:cs typeface="Segoe UI Semibold" panose="020B0702040204020203" pitchFamily="34" charset="0"/>
              </a:rPr>
              <a:t>Dentro de nuestro modelo, </a:t>
            </a:r>
            <a:r>
              <a:rPr lang="es-ES" sz="1600" u="sng" dirty="0">
                <a:cs typeface="Segoe UI Semibold" panose="020B0702040204020203" pitchFamily="34" charset="0"/>
              </a:rPr>
              <a:t>pueden existir 2 tipos de atributos</a:t>
            </a:r>
            <a:r>
              <a:rPr lang="es-ES" sz="1600" dirty="0">
                <a:cs typeface="Segoe UI Semibold" panose="020B0702040204020203" pitchFamily="34" charset="0"/>
              </a:rPr>
              <a:t>:</a:t>
            </a:r>
          </a:p>
          <a:p>
            <a:pPr marL="0" lvl="1" indent="0">
              <a:lnSpc>
                <a:spcPct val="100000"/>
              </a:lnSpc>
              <a:spcBef>
                <a:spcPts val="0"/>
              </a:spcBef>
              <a:buNone/>
            </a:pPr>
            <a:endParaRPr lang="es-ES" sz="145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285750" lvl="1" indent="-285750">
              <a:lnSpc>
                <a:spcPct val="100000"/>
              </a:lnSpc>
              <a:spcBef>
                <a:spcPts val="0"/>
              </a:spcBef>
            </a:pP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Campos obligatorio: </a:t>
            </a:r>
            <a:r>
              <a:rPr lang="es-ES" sz="1600" dirty="0">
                <a:cs typeface="Segoe UI Semibold" panose="020B0702040204020203" pitchFamily="34" charset="0"/>
              </a:rPr>
              <a:t>Son aquellos que siempre deben de existir y por lo tanto siempre tendrán valor.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Por ejemplo: nombre: </a:t>
            </a:r>
            <a:r>
              <a:rPr lang="es-ES" sz="16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string</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p>
          <a:p>
            <a:pPr marL="0" lvl="1" indent="0">
              <a:lnSpc>
                <a:spcPct val="100000"/>
              </a:lnSpc>
              <a:spcBef>
                <a:spcPts val="0"/>
              </a:spcBef>
              <a:buNone/>
            </a:pPr>
            <a:endParaRPr lang="es-ES" sz="1600" dirty="0">
              <a:cs typeface="Segoe UI Semibold" panose="020B0702040204020203" pitchFamily="34" charset="0"/>
            </a:endParaRPr>
          </a:p>
          <a:p>
            <a:pPr marL="285750" lvl="1" indent="-285750">
              <a:lnSpc>
                <a:spcPct val="100000"/>
              </a:lnSpc>
              <a:spcBef>
                <a:spcPts val="0"/>
              </a:spcBef>
            </a:pPr>
            <a:r>
              <a:rPr lang="es-ES" sz="1600" b="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Campos no obligatorio: </a:t>
            </a:r>
            <a:r>
              <a:rPr lang="es-ES" sz="1600" dirty="0">
                <a:cs typeface="Segoe UI Semibold" panose="020B0702040204020203" pitchFamily="34" charset="0"/>
              </a:rPr>
              <a:t>Son aquellos que pueden no tener valor en un momento concreto de la vida del modelo o puede que el Backend nunca devuelva valores para dicho atributo.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Por ejemplo: fecha?: </a:t>
            </a:r>
            <a:r>
              <a:rPr lang="es-ES" sz="1600" b="1" i="1" dirty="0" err="1">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string</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3"/>
          <a:stretch>
            <a:fillRect/>
          </a:stretch>
        </p:blipFill>
        <p:spPr>
          <a:xfrm>
            <a:off x="723628" y="2629580"/>
            <a:ext cx="1809750" cy="1076325"/>
          </a:xfrm>
          <a:prstGeom prst="rect">
            <a:avLst/>
          </a:prstGeom>
          <a:ln>
            <a:solidFill>
              <a:schemeClr val="bg1"/>
            </a:solidFill>
          </a:ln>
        </p:spPr>
      </p:pic>
    </p:spTree>
    <p:extLst>
      <p:ext uri="{BB962C8B-B14F-4D97-AF65-F5344CB8AC3E}">
        <p14:creationId xmlns:p14="http://schemas.microsoft.com/office/powerpoint/2010/main" val="816805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lvl="1" indent="0">
              <a:lnSpc>
                <a:spcPct val="100000"/>
              </a:lnSpc>
              <a:spcBef>
                <a:spcPts val="0"/>
              </a:spcBef>
              <a:buNone/>
            </a:pPr>
            <a:r>
              <a:rPr lang="es-ES" sz="1600" dirty="0">
                <a:cs typeface="Segoe UI Semibold" panose="020B0702040204020203" pitchFamily="34" charset="0"/>
              </a:rPr>
              <a:t>Las pipes son pequeñas funciones que nos sirven para modificar nuestra vista</a:t>
            </a:r>
            <a:r>
              <a:rPr lang="es-ES" sz="1600" dirty="0" smtClean="0">
                <a:cs typeface="Segoe UI Semibold" panose="020B0702040204020203" pitchFamily="34" charset="0"/>
              </a:rPr>
              <a:t>.</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1800" b="1" u="sng" dirty="0">
                <a:solidFill>
                  <a:srgbClr val="C00000"/>
                </a:solidFill>
                <a:effectLst>
                  <a:outerShdw blurRad="38100" dist="38100" dir="2700000" algn="tl">
                    <a:srgbClr val="000000">
                      <a:alpha val="43137"/>
                    </a:srgbClr>
                  </a:outerShdw>
                </a:effectLst>
              </a:rPr>
              <a:t>Nos permiten</a:t>
            </a:r>
            <a:r>
              <a:rPr lang="es-ES" sz="1800" b="1" u="sng" dirty="0" smtClean="0">
                <a:solidFill>
                  <a:srgbClr val="C00000"/>
                </a:solidFill>
                <a:effectLst>
                  <a:outerShdw blurRad="38100" dist="38100" dir="2700000" algn="tl">
                    <a:srgbClr val="000000">
                      <a:alpha val="43137"/>
                    </a:srgbClr>
                  </a:outerShdw>
                </a:effectLst>
              </a:rPr>
              <a:t>:</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180000" lvl="1" indent="-180000">
              <a:lnSpc>
                <a:spcPct val="100000"/>
              </a:lnSpc>
              <a:spcBef>
                <a:spcPts val="0"/>
              </a:spcBef>
              <a:spcAft>
                <a:spcPts val="600"/>
              </a:spcAft>
            </a:pPr>
            <a:r>
              <a:rPr lang="es-ES" sz="1800" dirty="0">
                <a:cs typeface="Segoe UI Semibold" panose="020B0702040204020203" pitchFamily="34" charset="0"/>
              </a:rPr>
              <a:t>Decorar un tipo de dato concreto: Número, fecha, porcentaje, etc.</a:t>
            </a:r>
          </a:p>
          <a:p>
            <a:pPr marL="180000" lvl="1" indent="-180000">
              <a:lnSpc>
                <a:spcPct val="100000"/>
              </a:lnSpc>
              <a:spcBef>
                <a:spcPts val="0"/>
              </a:spcBef>
              <a:spcAft>
                <a:spcPts val="600"/>
              </a:spcAft>
            </a:pPr>
            <a:r>
              <a:rPr lang="es-ES" sz="1800" dirty="0">
                <a:cs typeface="Segoe UI Semibold" panose="020B0702040204020203" pitchFamily="34" charset="0"/>
              </a:rPr>
              <a:t>Filtrar </a:t>
            </a:r>
            <a:r>
              <a:rPr lang="es-ES" sz="1800" dirty="0" smtClean="0">
                <a:cs typeface="Segoe UI Semibold" panose="020B0702040204020203" pitchFamily="34" charset="0"/>
              </a:rPr>
              <a:t>contenido.</a:t>
            </a:r>
            <a:endParaRPr lang="es-ES" sz="1800" dirty="0">
              <a:cs typeface="Segoe UI Semibold" panose="020B0702040204020203" pitchFamily="34" charset="0"/>
            </a:endParaRPr>
          </a:p>
          <a:p>
            <a:pPr marL="180000" lvl="1" indent="-180000">
              <a:lnSpc>
                <a:spcPct val="100000"/>
              </a:lnSpc>
              <a:spcBef>
                <a:spcPts val="0"/>
              </a:spcBef>
              <a:spcAft>
                <a:spcPts val="600"/>
              </a:spcAft>
            </a:pPr>
            <a:r>
              <a:rPr lang="es-ES" sz="1800" dirty="0">
                <a:cs typeface="Segoe UI Semibold" panose="020B0702040204020203" pitchFamily="34" charset="0"/>
              </a:rPr>
              <a:t>También podremos definir nuestros propios Pipes a medida según nuestras necesidades.</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3074" name="Picture 2" descr="Resultado de imagen de pipes angula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77" t="13310" r="12959" b="14642"/>
          <a:stretch/>
        </p:blipFill>
        <p:spPr bwMode="auto">
          <a:xfrm>
            <a:off x="3301750" y="4933043"/>
            <a:ext cx="1837509" cy="11194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091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800" b="1" u="sng" dirty="0" smtClean="0">
                <a:solidFill>
                  <a:srgbClr val="C00000"/>
                </a:solidFill>
                <a:effectLst>
                  <a:outerShdw blurRad="38100" dist="38100" dir="2700000" algn="tl">
                    <a:srgbClr val="000000">
                      <a:alpha val="43137"/>
                    </a:srgbClr>
                  </a:outerShdw>
                </a:effectLst>
              </a:rPr>
              <a:t>Las pipes que proporciona Angular en su core son:</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180000" lvl="1" indent="-180000">
              <a:lnSpc>
                <a:spcPct val="100000"/>
              </a:lnSpc>
              <a:spcBef>
                <a:spcPts val="0"/>
              </a:spcBef>
            </a:pPr>
            <a:r>
              <a:rPr lang="es-ES" sz="1800" i="1" dirty="0">
                <a:cs typeface="Segoe UI Semibold" panose="020B0702040204020203" pitchFamily="34" charset="0"/>
              </a:rPr>
              <a:t>CurrencyPipe</a:t>
            </a:r>
          </a:p>
          <a:p>
            <a:pPr marL="180000" lvl="1" indent="-180000">
              <a:lnSpc>
                <a:spcPct val="100000"/>
              </a:lnSpc>
              <a:spcBef>
                <a:spcPts val="0"/>
              </a:spcBef>
            </a:pPr>
            <a:r>
              <a:rPr lang="es-ES" sz="1800" i="1" dirty="0">
                <a:cs typeface="Segoe UI Semibold" panose="020B0702040204020203" pitchFamily="34" charset="0"/>
              </a:rPr>
              <a:t>DatePipe</a:t>
            </a:r>
          </a:p>
          <a:p>
            <a:pPr marL="180000" lvl="1" indent="-180000">
              <a:lnSpc>
                <a:spcPct val="100000"/>
              </a:lnSpc>
              <a:spcBef>
                <a:spcPts val="0"/>
              </a:spcBef>
            </a:pPr>
            <a:r>
              <a:rPr lang="es-ES" sz="1800" i="1" dirty="0" err="1">
                <a:cs typeface="Segoe UI Semibold" panose="020B0702040204020203" pitchFamily="34" charset="0"/>
              </a:rPr>
              <a:t>DecimalPipe</a:t>
            </a:r>
            <a:endParaRPr lang="es-ES" sz="1800" i="1" dirty="0">
              <a:cs typeface="Segoe UI Semibold" panose="020B0702040204020203" pitchFamily="34" charset="0"/>
            </a:endParaRPr>
          </a:p>
          <a:p>
            <a:pPr marL="180000" lvl="1" indent="-180000">
              <a:lnSpc>
                <a:spcPct val="100000"/>
              </a:lnSpc>
              <a:spcBef>
                <a:spcPts val="0"/>
              </a:spcBef>
            </a:pPr>
            <a:r>
              <a:rPr lang="es-ES" sz="1800" i="1" dirty="0" err="1">
                <a:cs typeface="Segoe UI Semibold" panose="020B0702040204020203" pitchFamily="34" charset="0"/>
              </a:rPr>
              <a:t>JsonPipe</a:t>
            </a:r>
            <a:endParaRPr lang="es-ES" sz="1800" i="1" dirty="0">
              <a:cs typeface="Segoe UI Semibold" panose="020B0702040204020203" pitchFamily="34" charset="0"/>
            </a:endParaRPr>
          </a:p>
          <a:p>
            <a:pPr marL="180000" lvl="1" indent="-180000">
              <a:lnSpc>
                <a:spcPct val="100000"/>
              </a:lnSpc>
              <a:spcBef>
                <a:spcPts val="0"/>
              </a:spcBef>
            </a:pPr>
            <a:r>
              <a:rPr lang="es-ES" sz="1800" i="1" dirty="0" err="1">
                <a:cs typeface="Segoe UI Semibold" panose="020B0702040204020203" pitchFamily="34" charset="0"/>
              </a:rPr>
              <a:t>LowerCasePipe</a:t>
            </a:r>
            <a:endParaRPr lang="es-ES" sz="1800" i="1" dirty="0">
              <a:cs typeface="Segoe UI Semibold" panose="020B0702040204020203" pitchFamily="34" charset="0"/>
            </a:endParaRPr>
          </a:p>
          <a:p>
            <a:pPr marL="180000" lvl="1" indent="-180000">
              <a:lnSpc>
                <a:spcPct val="100000"/>
              </a:lnSpc>
              <a:spcBef>
                <a:spcPts val="0"/>
              </a:spcBef>
            </a:pPr>
            <a:r>
              <a:rPr lang="es-ES" sz="1800" i="1" dirty="0" err="1">
                <a:cs typeface="Segoe UI Semibold" panose="020B0702040204020203" pitchFamily="34" charset="0"/>
              </a:rPr>
              <a:t>UpperCasePipe</a:t>
            </a:r>
            <a:endParaRPr lang="es-ES" sz="1800" i="1" dirty="0">
              <a:cs typeface="Segoe UI Semibold" panose="020B0702040204020203" pitchFamily="34" charset="0"/>
            </a:endParaRPr>
          </a:p>
          <a:p>
            <a:pPr marL="180000" lvl="1" indent="-180000">
              <a:lnSpc>
                <a:spcPct val="100000"/>
              </a:lnSpc>
              <a:spcBef>
                <a:spcPts val="0"/>
              </a:spcBef>
            </a:pPr>
            <a:r>
              <a:rPr lang="es-ES" sz="1800" i="1" dirty="0" err="1">
                <a:cs typeface="Segoe UI Semibold" panose="020B0702040204020203" pitchFamily="34" charset="0"/>
              </a:rPr>
              <a:t>PercentPipe</a:t>
            </a:r>
            <a:endParaRPr lang="es-ES" sz="1800" i="1" dirty="0">
              <a:cs typeface="Segoe UI Semibold" panose="020B0702040204020203" pitchFamily="34" charset="0"/>
            </a:endParaRPr>
          </a:p>
          <a:p>
            <a:pPr marL="180000" lvl="1" indent="-180000">
              <a:lnSpc>
                <a:spcPct val="100000"/>
              </a:lnSpc>
              <a:spcBef>
                <a:spcPts val="0"/>
              </a:spcBef>
            </a:pPr>
            <a:r>
              <a:rPr lang="es-ES" sz="1800" i="1" dirty="0">
                <a:cs typeface="Segoe UI Semibold" panose="020B0702040204020203" pitchFamily="34" charset="0"/>
              </a:rPr>
              <a:t>SlicePipe</a:t>
            </a:r>
          </a:p>
          <a:p>
            <a:pPr marL="180000" lvl="1" indent="-180000">
              <a:lnSpc>
                <a:spcPct val="100000"/>
              </a:lnSpc>
              <a:spcBef>
                <a:spcPts val="0"/>
              </a:spcBef>
            </a:pPr>
            <a:r>
              <a:rPr lang="es-ES" sz="1800" i="1" dirty="0">
                <a:cs typeface="Segoe UI Semibold" panose="020B0702040204020203" pitchFamily="34" charset="0"/>
              </a:rPr>
              <a:t>AsyncPipe</a:t>
            </a: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5866286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800" b="1" u="sng" dirty="0" err="1" smtClean="0">
                <a:solidFill>
                  <a:srgbClr val="C00000"/>
                </a:solidFill>
                <a:effectLst>
                  <a:outerShdw blurRad="38100" dist="38100" dir="2700000" algn="tl">
                    <a:srgbClr val="000000">
                      <a:alpha val="43137"/>
                    </a:srgbClr>
                  </a:outerShdw>
                </a:effectLst>
              </a:rPr>
              <a:t>Currency</a:t>
            </a:r>
            <a:r>
              <a:rPr lang="es-ES" sz="1800" b="1" u="sng" dirty="0" smtClean="0">
                <a:solidFill>
                  <a:srgbClr val="C00000"/>
                </a:solidFill>
                <a:effectLst>
                  <a:outerShdw blurRad="38100" dist="38100" dir="2700000" algn="tl">
                    <a:srgbClr val="000000">
                      <a:alpha val="43137"/>
                    </a:srgbClr>
                  </a:outerShdw>
                </a:effectLst>
              </a:rPr>
              <a:t> Pipe:</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hlinkClick r:id="rId3"/>
              </a:rPr>
              <a:t>https://angular.io/api/common/CurrencyPipe</a:t>
            </a: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4"/>
          <a:stretch>
            <a:fillRect/>
          </a:stretch>
        </p:blipFill>
        <p:spPr>
          <a:xfrm>
            <a:off x="724989" y="3384644"/>
            <a:ext cx="6633754" cy="517757"/>
          </a:xfrm>
          <a:prstGeom prst="rect">
            <a:avLst/>
          </a:prstGeom>
          <a:ln>
            <a:solidFill>
              <a:schemeClr val="tx1"/>
            </a:solid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5"/>
          <a:stretch>
            <a:fillRect/>
          </a:stretch>
        </p:blipFill>
        <p:spPr>
          <a:xfrm>
            <a:off x="724990" y="4305511"/>
            <a:ext cx="2832632" cy="133524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3710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800" b="1" u="sng" dirty="0" smtClean="0">
                <a:solidFill>
                  <a:srgbClr val="C00000"/>
                </a:solidFill>
                <a:effectLst>
                  <a:outerShdw blurRad="38100" dist="38100" dir="2700000" algn="tl">
                    <a:srgbClr val="000000">
                      <a:alpha val="43137"/>
                    </a:srgbClr>
                  </a:outerShdw>
                </a:effectLst>
              </a:rPr>
              <a:t>Date Pipe:</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hlinkClick r:id="rId3"/>
              </a:rPr>
              <a:t>https://angular.io/api/common/DatePipe</a:t>
            </a: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7" name="Imagen 6"/>
          <p:cNvPicPr>
            <a:picLocks noChangeAspect="1"/>
          </p:cNvPicPr>
          <p:nvPr/>
        </p:nvPicPr>
        <p:blipFill>
          <a:blip r:embed="rId4"/>
          <a:stretch>
            <a:fillRect/>
          </a:stretch>
        </p:blipFill>
        <p:spPr>
          <a:xfrm>
            <a:off x="731592" y="3323681"/>
            <a:ext cx="4534989" cy="515340"/>
          </a:xfrm>
          <a:prstGeom prst="rect">
            <a:avLst/>
          </a:prstGeom>
          <a:ln>
            <a:solidFill>
              <a:schemeClr val="tx1"/>
            </a:solidFill>
          </a:ln>
          <a:effectLst>
            <a:outerShdw blurRad="292100" dist="139700" dir="2700000" algn="tl" rotWithShape="0">
              <a:srgbClr val="333333">
                <a:alpha val="65000"/>
              </a:srgbClr>
            </a:outerShdw>
          </a:effectLst>
        </p:spPr>
      </p:pic>
      <p:pic>
        <p:nvPicPr>
          <p:cNvPr id="8" name="Imagen 7"/>
          <p:cNvPicPr>
            <a:picLocks noChangeAspect="1"/>
          </p:cNvPicPr>
          <p:nvPr/>
        </p:nvPicPr>
        <p:blipFill>
          <a:blip r:embed="rId5"/>
          <a:stretch>
            <a:fillRect/>
          </a:stretch>
        </p:blipFill>
        <p:spPr>
          <a:xfrm>
            <a:off x="731592" y="4246363"/>
            <a:ext cx="4534989" cy="139463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7377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¿COMO INSTALAR Y COMPILAR SCSS?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t>Podemos instalar </a:t>
            </a:r>
            <a:r>
              <a:rPr lang="es-ES" sz="1600" dirty="0" smtClean="0"/>
              <a:t>scss usando </a:t>
            </a:r>
            <a:r>
              <a:rPr lang="es-ES" sz="1600" dirty="0"/>
              <a:t>npm de la siguiente forma: </a:t>
            </a:r>
            <a:r>
              <a:rPr lang="es-ES" sz="1600" i="1" dirty="0">
                <a:solidFill>
                  <a:schemeClr val="accent2">
                    <a:lumMod val="20000"/>
                    <a:lumOff val="80000"/>
                  </a:schemeClr>
                </a:solidFill>
                <a:effectLst>
                  <a:outerShdw blurRad="38100" dist="38100" dir="2700000" algn="tl">
                    <a:srgbClr val="000000">
                      <a:alpha val="43137"/>
                    </a:srgbClr>
                  </a:outerShdw>
                </a:effectLst>
              </a:rPr>
              <a:t>npm install </a:t>
            </a:r>
            <a:r>
              <a:rPr lang="es-ES" sz="1600" i="1" dirty="0" smtClean="0">
                <a:solidFill>
                  <a:schemeClr val="accent2">
                    <a:lumMod val="20000"/>
                    <a:lumOff val="80000"/>
                  </a:schemeClr>
                </a:solidFill>
                <a:effectLst>
                  <a:outerShdw blurRad="38100" dist="38100" dir="2700000" algn="tl">
                    <a:srgbClr val="000000">
                      <a:alpha val="43137"/>
                    </a:srgbClr>
                  </a:outerShdw>
                </a:effectLst>
              </a:rPr>
              <a:t>–g scss</a:t>
            </a:r>
          </a:p>
          <a:p>
            <a:pPr marL="0" indent="0">
              <a:lnSpc>
                <a:spcPct val="100000"/>
              </a:lnSpc>
              <a:spcBef>
                <a:spcPts val="0"/>
              </a:spcBef>
              <a:buNone/>
            </a:pPr>
            <a:r>
              <a:rPr lang="es-ES" sz="1600" i="1" dirty="0" smtClean="0"/>
              <a:t>En este caso añadimos –g para que se instale de forma global.</a:t>
            </a:r>
          </a:p>
          <a:p>
            <a:pPr marL="0" indent="0">
              <a:lnSpc>
                <a:spcPct val="100000"/>
              </a:lnSpc>
              <a:spcBef>
                <a:spcPts val="0"/>
              </a:spcBef>
              <a:buNone/>
            </a:pPr>
            <a:endParaRPr lang="es-ES" sz="1600" i="1" dirty="0"/>
          </a:p>
          <a:p>
            <a:pPr marL="0" indent="0">
              <a:lnSpc>
                <a:spcPct val="100000"/>
              </a:lnSpc>
              <a:spcBef>
                <a:spcPts val="0"/>
              </a:spcBef>
              <a:buNone/>
            </a:pPr>
            <a:r>
              <a:rPr lang="es-ES" sz="1600" dirty="0" smtClean="0"/>
              <a:t>Para ejecutar esto podemos hacerlo de la siguiente forma: </a:t>
            </a:r>
          </a:p>
          <a:p>
            <a:pPr marL="0" indent="0">
              <a:lnSpc>
                <a:spcPct val="100000"/>
              </a:lnSpc>
              <a:spcBef>
                <a:spcPts val="0"/>
              </a:spcBef>
              <a:buNone/>
            </a:pPr>
            <a:endParaRPr lang="es-ES" sz="1600" dirty="0"/>
          </a:p>
          <a:p>
            <a:pPr marL="0" indent="0">
              <a:lnSpc>
                <a:spcPct val="100000"/>
              </a:lnSpc>
              <a:spcBef>
                <a:spcPts val="0"/>
              </a:spcBef>
              <a:buNone/>
            </a:pPr>
            <a:r>
              <a:rPr lang="es-ES" sz="1400" b="1" i="1" dirty="0" err="1">
                <a:solidFill>
                  <a:schemeClr val="accent1">
                    <a:lumMod val="20000"/>
                    <a:lumOff val="80000"/>
                  </a:schemeClr>
                </a:solidFill>
                <a:effectLst>
                  <a:outerShdw blurRad="38100" dist="38100" dir="2700000" algn="tl">
                    <a:srgbClr val="000000">
                      <a:alpha val="43137"/>
                    </a:srgbClr>
                  </a:outerShdw>
                </a:effectLst>
              </a:rPr>
              <a:t>sass</a:t>
            </a:r>
            <a:r>
              <a:rPr lang="es-ES" sz="1400" b="1" i="1" dirty="0">
                <a:solidFill>
                  <a:schemeClr val="accent1">
                    <a:lumMod val="20000"/>
                    <a:lumOff val="80000"/>
                  </a:schemeClr>
                </a:solidFill>
                <a:effectLst>
                  <a:outerShdw blurRad="38100" dist="38100" dir="2700000" algn="tl">
                    <a:srgbClr val="000000">
                      <a:alpha val="43137"/>
                    </a:srgbClr>
                  </a:outerShdw>
                </a:effectLst>
              </a:rPr>
              <a:t> source/</a:t>
            </a:r>
            <a:r>
              <a:rPr lang="es-ES" sz="1400" b="1" i="1" dirty="0" err="1">
                <a:solidFill>
                  <a:schemeClr val="accent1">
                    <a:lumMod val="20000"/>
                    <a:lumOff val="80000"/>
                  </a:schemeClr>
                </a:solidFill>
                <a:effectLst>
                  <a:outerShdw blurRad="38100" dist="38100" dir="2700000" algn="tl">
                    <a:srgbClr val="000000">
                      <a:alpha val="43137"/>
                    </a:srgbClr>
                  </a:outerShdw>
                </a:effectLst>
              </a:rPr>
              <a:t>stylesheets</a:t>
            </a:r>
            <a:r>
              <a:rPr lang="es-ES" sz="1400" b="1" i="1" dirty="0">
                <a:solidFill>
                  <a:schemeClr val="accent1">
                    <a:lumMod val="20000"/>
                    <a:lumOff val="80000"/>
                  </a:schemeClr>
                </a:solidFill>
                <a:effectLst>
                  <a:outerShdw blurRad="38100" dist="38100" dir="2700000" algn="tl">
                    <a:srgbClr val="000000">
                      <a:alpha val="43137"/>
                    </a:srgbClr>
                  </a:outerShdw>
                </a:effectLst>
              </a:rPr>
              <a:t>/</a:t>
            </a:r>
            <a:r>
              <a:rPr lang="es-ES" sz="1400" b="1" i="1" dirty="0" err="1">
                <a:solidFill>
                  <a:schemeClr val="accent1">
                    <a:lumMod val="20000"/>
                    <a:lumOff val="80000"/>
                  </a:schemeClr>
                </a:solidFill>
                <a:effectLst>
                  <a:outerShdw blurRad="38100" dist="38100" dir="2700000" algn="tl">
                    <a:srgbClr val="000000">
                      <a:alpha val="43137"/>
                    </a:srgbClr>
                  </a:outerShdw>
                </a:effectLst>
              </a:rPr>
              <a:t>index.scss</a:t>
            </a:r>
            <a:r>
              <a:rPr lang="es-ES" sz="1400" b="1" i="1" dirty="0">
                <a:solidFill>
                  <a:schemeClr val="accent1">
                    <a:lumMod val="20000"/>
                    <a:lumOff val="80000"/>
                  </a:schemeClr>
                </a:solidFill>
                <a:effectLst>
                  <a:outerShdw blurRad="38100" dist="38100" dir="2700000" algn="tl">
                    <a:srgbClr val="000000">
                      <a:alpha val="43137"/>
                    </a:srgbClr>
                  </a:outerShdw>
                </a:effectLst>
              </a:rPr>
              <a:t> build/</a:t>
            </a:r>
            <a:r>
              <a:rPr lang="es-ES" sz="1400" b="1" i="1" dirty="0" err="1">
                <a:solidFill>
                  <a:schemeClr val="accent1">
                    <a:lumMod val="20000"/>
                    <a:lumOff val="80000"/>
                  </a:schemeClr>
                </a:solidFill>
                <a:effectLst>
                  <a:outerShdw blurRad="38100" dist="38100" dir="2700000" algn="tl">
                    <a:srgbClr val="000000">
                      <a:alpha val="43137"/>
                    </a:srgbClr>
                  </a:outerShdw>
                </a:effectLst>
              </a:rPr>
              <a:t>stylesheets</a:t>
            </a:r>
            <a:r>
              <a:rPr lang="es-ES" sz="1400" b="1" i="1" dirty="0">
                <a:solidFill>
                  <a:schemeClr val="accent1">
                    <a:lumMod val="20000"/>
                    <a:lumOff val="80000"/>
                  </a:schemeClr>
                </a:solidFill>
                <a:effectLst>
                  <a:outerShdw blurRad="38100" dist="38100" dir="2700000" algn="tl">
                    <a:srgbClr val="000000">
                      <a:alpha val="43137"/>
                    </a:srgbClr>
                  </a:outerShdw>
                </a:effectLst>
              </a:rPr>
              <a:t>/index.css</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smtClean="0"/>
              <a:t>Aunque mejor usar el modulo de npm: </a:t>
            </a:r>
            <a:r>
              <a:rPr lang="es-ES" sz="1600" b="1" dirty="0" err="1" smtClean="0">
                <a:solidFill>
                  <a:schemeClr val="accent1">
                    <a:lumMod val="20000"/>
                    <a:lumOff val="80000"/>
                  </a:schemeClr>
                </a:solidFill>
                <a:effectLst>
                  <a:outerShdw blurRad="38100" dist="38100" dir="2700000" algn="tl">
                    <a:srgbClr val="000000">
                      <a:alpha val="43137"/>
                    </a:srgbClr>
                  </a:outerShdw>
                </a:effectLst>
              </a:rPr>
              <a:t>node-sass</a:t>
            </a:r>
            <a:r>
              <a:rPr lang="es-ES" sz="1600" b="1" dirty="0" smtClean="0">
                <a:solidFill>
                  <a:schemeClr val="accent1">
                    <a:lumMod val="20000"/>
                    <a:lumOff val="80000"/>
                  </a:schemeClr>
                </a:solidFill>
                <a:effectLst>
                  <a:outerShdw blurRad="38100" dist="38100" dir="2700000" algn="tl">
                    <a:srgbClr val="000000">
                      <a:alpha val="43137"/>
                    </a:srgbClr>
                  </a:outerShdw>
                </a:effectLst>
              </a:rPr>
              <a:t>, </a:t>
            </a:r>
            <a:r>
              <a:rPr lang="es-ES" sz="1600" dirty="0" smtClean="0"/>
              <a:t>este </a:t>
            </a:r>
            <a:r>
              <a:rPr lang="es-ES" sz="1600" dirty="0"/>
              <a:t>modulo permite multitud de configuraciones. </a:t>
            </a:r>
            <a:r>
              <a:rPr lang="es-ES" sz="1600" dirty="0" smtClean="0">
                <a:hlinkClick r:id="rId3"/>
              </a:rPr>
              <a:t>https</a:t>
            </a:r>
            <a:r>
              <a:rPr lang="es-ES" sz="1600" dirty="0">
                <a:hlinkClick r:id="rId3"/>
              </a:rPr>
              <a:t>://</a:t>
            </a:r>
            <a:r>
              <a:rPr lang="es-ES" sz="1600" dirty="0" smtClean="0">
                <a:hlinkClick r:id="rId3"/>
              </a:rPr>
              <a:t>www.npmjs.com/package/node-sass</a:t>
            </a: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r>
              <a:rPr lang="es-ES" sz="1600" dirty="0" smtClean="0"/>
              <a:t>Podemos generar tareas en nuestro </a:t>
            </a:r>
            <a:r>
              <a:rPr lang="es-ES" sz="1600" b="1" i="1" dirty="0" err="1" smtClean="0">
                <a:solidFill>
                  <a:schemeClr val="accent1">
                    <a:lumMod val="20000"/>
                    <a:lumOff val="80000"/>
                  </a:schemeClr>
                </a:solidFill>
                <a:effectLst>
                  <a:outerShdw blurRad="38100" dist="38100" dir="2700000" algn="tl">
                    <a:srgbClr val="000000">
                      <a:alpha val="43137"/>
                    </a:srgbClr>
                  </a:outerShdw>
                </a:effectLst>
              </a:rPr>
              <a:t>package.json</a:t>
            </a:r>
            <a:r>
              <a:rPr lang="es-ES" sz="1600" dirty="0" smtClean="0"/>
              <a:t> para automatizar estas tareas:</a:t>
            </a:r>
          </a:p>
          <a:p>
            <a:pPr marL="0" indent="0">
              <a:lnSpc>
                <a:spcPct val="100000"/>
              </a:lnSpc>
              <a:spcBef>
                <a:spcPts val="0"/>
              </a:spcBef>
              <a:buNone/>
            </a:pPr>
            <a:endParaRPr lang="es-ES" sz="1600" dirty="0"/>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7" name="Imagen 6"/>
          <p:cNvPicPr>
            <a:picLocks noChangeAspect="1"/>
          </p:cNvPicPr>
          <p:nvPr/>
        </p:nvPicPr>
        <p:blipFill>
          <a:blip r:embed="rId4"/>
          <a:stretch>
            <a:fillRect/>
          </a:stretch>
        </p:blipFill>
        <p:spPr>
          <a:xfrm>
            <a:off x="749481" y="5020492"/>
            <a:ext cx="6286500" cy="45720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5583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800" b="1" u="sng" dirty="0" err="1" smtClean="0">
                <a:solidFill>
                  <a:srgbClr val="C00000"/>
                </a:solidFill>
                <a:effectLst>
                  <a:outerShdw blurRad="38100" dist="38100" dir="2700000" algn="tl">
                    <a:srgbClr val="000000">
                      <a:alpha val="43137"/>
                    </a:srgbClr>
                  </a:outerShdw>
                </a:effectLst>
              </a:rPr>
              <a:t>Slice</a:t>
            </a:r>
            <a:r>
              <a:rPr lang="es-ES" sz="1800" b="1" u="sng" dirty="0" smtClean="0">
                <a:solidFill>
                  <a:srgbClr val="C00000"/>
                </a:solidFill>
                <a:effectLst>
                  <a:outerShdw blurRad="38100" dist="38100" dir="2700000" algn="tl">
                    <a:srgbClr val="000000">
                      <a:alpha val="43137"/>
                    </a:srgbClr>
                  </a:outerShdw>
                </a:effectLst>
              </a:rPr>
              <a:t> Pipe:</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hlinkClick r:id="rId3"/>
              </a:rPr>
              <a:t>https://</a:t>
            </a:r>
            <a:r>
              <a:rPr lang="es-ES" sz="1600" b="1" u="sng" dirty="0" smtClean="0">
                <a:solidFill>
                  <a:srgbClr val="C00000"/>
                </a:solidFill>
                <a:effectLst>
                  <a:outerShdw blurRad="38100" dist="38100" dir="2700000" algn="tl">
                    <a:srgbClr val="000000">
                      <a:alpha val="43137"/>
                    </a:srgbClr>
                  </a:outerShdw>
                </a:effectLst>
                <a:hlinkClick r:id="rId3"/>
              </a:rPr>
              <a:t>angular.io/api/common/SlicePipe</a:t>
            </a: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0" name="Imagen 9"/>
          <p:cNvPicPr>
            <a:picLocks noChangeAspect="1"/>
          </p:cNvPicPr>
          <p:nvPr/>
        </p:nvPicPr>
        <p:blipFill>
          <a:blip r:embed="rId4"/>
          <a:stretch>
            <a:fillRect/>
          </a:stretch>
        </p:blipFill>
        <p:spPr>
          <a:xfrm>
            <a:off x="5924608" y="4616317"/>
            <a:ext cx="1809374" cy="940875"/>
          </a:xfrm>
          <a:prstGeom prst="rect">
            <a:avLst/>
          </a:prstGeom>
          <a:ln>
            <a:noFill/>
          </a:ln>
          <a:effectLst>
            <a:outerShdw blurRad="292100" dist="139700" dir="2700000" algn="tl" rotWithShape="0">
              <a:srgbClr val="333333">
                <a:alpha val="65000"/>
              </a:srgbClr>
            </a:outerShdw>
          </a:effectLst>
        </p:spPr>
      </p:pic>
      <p:pic>
        <p:nvPicPr>
          <p:cNvPr id="11" name="Imagen 10"/>
          <p:cNvPicPr>
            <a:picLocks noChangeAspect="1"/>
          </p:cNvPicPr>
          <p:nvPr/>
        </p:nvPicPr>
        <p:blipFill>
          <a:blip r:embed="rId5"/>
          <a:stretch>
            <a:fillRect/>
          </a:stretch>
        </p:blipFill>
        <p:spPr>
          <a:xfrm>
            <a:off x="724989" y="3143651"/>
            <a:ext cx="4223359" cy="543600"/>
          </a:xfrm>
          <a:prstGeom prst="rect">
            <a:avLst/>
          </a:prstGeom>
          <a:ln>
            <a:noFill/>
          </a:ln>
          <a:effectLst>
            <a:outerShdw blurRad="292100" dist="139700" dir="2700000" algn="tl" rotWithShape="0">
              <a:srgbClr val="333333">
                <a:alpha val="65000"/>
              </a:srgbClr>
            </a:outerShdw>
          </a:effectLst>
        </p:spPr>
      </p:pic>
      <p:sp>
        <p:nvSpPr>
          <p:cNvPr id="12" name="Flecha derecha 11"/>
          <p:cNvSpPr/>
          <p:nvPr/>
        </p:nvSpPr>
        <p:spPr>
          <a:xfrm>
            <a:off x="5035736" y="4906735"/>
            <a:ext cx="967250"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solidFill>
                  <a:srgbClr val="C00000"/>
                </a:solidFill>
              </a:ln>
              <a:solidFill>
                <a:srgbClr val="C00000"/>
              </a:solidFill>
            </a:endParaRPr>
          </a:p>
        </p:txBody>
      </p:sp>
      <p:pic>
        <p:nvPicPr>
          <p:cNvPr id="9" name="Imagen 8"/>
          <p:cNvPicPr>
            <a:picLocks noChangeAspect="1"/>
          </p:cNvPicPr>
          <p:nvPr/>
        </p:nvPicPr>
        <p:blipFill>
          <a:blip r:embed="rId6"/>
          <a:stretch>
            <a:fillRect/>
          </a:stretch>
        </p:blipFill>
        <p:spPr>
          <a:xfrm>
            <a:off x="724989" y="3996541"/>
            <a:ext cx="4648200" cy="2180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3249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PIPES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800" b="1" u="sng" dirty="0" err="1" smtClean="0">
                <a:solidFill>
                  <a:srgbClr val="C00000"/>
                </a:solidFill>
                <a:effectLst>
                  <a:outerShdw blurRad="38100" dist="38100" dir="2700000" algn="tl">
                    <a:srgbClr val="000000">
                      <a:alpha val="43137"/>
                    </a:srgbClr>
                  </a:outerShdw>
                </a:effectLst>
              </a:rPr>
              <a:t>Async</a:t>
            </a:r>
            <a:r>
              <a:rPr lang="es-ES" sz="1800" b="1" u="sng" dirty="0" smtClean="0">
                <a:solidFill>
                  <a:srgbClr val="C00000"/>
                </a:solidFill>
                <a:effectLst>
                  <a:outerShdw blurRad="38100" dist="38100" dir="2700000" algn="tl">
                    <a:srgbClr val="000000">
                      <a:alpha val="43137"/>
                    </a:srgbClr>
                  </a:outerShdw>
                </a:effectLst>
              </a:rPr>
              <a:t> Pipe:</a:t>
            </a: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hlinkClick r:id="rId3"/>
              </a:rPr>
              <a:t>https://</a:t>
            </a:r>
            <a:r>
              <a:rPr lang="es-ES" sz="1600" b="1" u="sng" dirty="0" smtClean="0">
                <a:solidFill>
                  <a:srgbClr val="C00000"/>
                </a:solidFill>
                <a:effectLst>
                  <a:outerShdw blurRad="38100" dist="38100" dir="2700000" algn="tl">
                    <a:srgbClr val="000000">
                      <a:alpha val="43137"/>
                    </a:srgbClr>
                  </a:outerShdw>
                </a:effectLst>
                <a:hlinkClick r:id="rId3"/>
              </a:rPr>
              <a:t>angular.io/api/common/AsyncPipe</a:t>
            </a: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13" name="Imagen 12"/>
          <p:cNvPicPr>
            <a:picLocks noChangeAspect="1"/>
          </p:cNvPicPr>
          <p:nvPr/>
        </p:nvPicPr>
        <p:blipFill>
          <a:blip r:embed="rId4"/>
          <a:stretch>
            <a:fillRect/>
          </a:stretch>
        </p:blipFill>
        <p:spPr>
          <a:xfrm>
            <a:off x="741972" y="3230196"/>
            <a:ext cx="3821321" cy="495561"/>
          </a:xfrm>
          <a:prstGeom prst="rect">
            <a:avLst/>
          </a:prstGeom>
          <a:ln>
            <a:solidFill>
              <a:schemeClr val="tx1"/>
            </a:solidFill>
          </a:ln>
          <a:effectLst>
            <a:outerShdw blurRad="292100" dist="139700" dir="2700000" algn="tl" rotWithShape="0">
              <a:srgbClr val="333333">
                <a:alpha val="65000"/>
              </a:srgbClr>
            </a:outerShdw>
          </a:effectLst>
        </p:spPr>
      </p:pic>
      <p:pic>
        <p:nvPicPr>
          <p:cNvPr id="14" name="Imagen 13"/>
          <p:cNvPicPr>
            <a:picLocks noChangeAspect="1"/>
          </p:cNvPicPr>
          <p:nvPr/>
        </p:nvPicPr>
        <p:blipFill>
          <a:blip r:embed="rId5"/>
          <a:stretch>
            <a:fillRect/>
          </a:stretch>
        </p:blipFill>
        <p:spPr>
          <a:xfrm>
            <a:off x="741972" y="3907813"/>
            <a:ext cx="5772654" cy="20871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29901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a:t>
            </a:r>
          </a:p>
          <a:p>
            <a:pPr marL="0" lvl="1" indent="0">
              <a:lnSpc>
                <a:spcPct val="100000"/>
              </a:lnSpc>
              <a:spcBef>
                <a:spcPts val="0"/>
              </a:spcBef>
              <a:buNone/>
            </a:pPr>
            <a:endParaRPr lang="es-ES" sz="1600" dirty="0" smtClean="0">
              <a:cs typeface="Segoe UI Semibold" panose="020B0702040204020203" pitchFamily="34" charset="0"/>
            </a:endParaRPr>
          </a:p>
          <a:p>
            <a:pPr marL="180000" lvl="1" indent="-180000">
              <a:lnSpc>
                <a:spcPct val="100000"/>
              </a:lnSpc>
              <a:spcBef>
                <a:spcPts val="0"/>
              </a:spcBef>
              <a:spcAft>
                <a:spcPts val="1200"/>
              </a:spcAft>
            </a:pPr>
            <a:r>
              <a:rPr lang="es-ES" sz="1600" dirty="0">
                <a:cs typeface="Segoe UI Semibold" panose="020B0702040204020203" pitchFamily="34" charset="0"/>
              </a:rPr>
              <a:t>Los formularios son una parte fundamental en cualquier aplicación ya que es el mecanismo con el que los usuarios pueden introducir datos en ella.</a:t>
            </a:r>
          </a:p>
          <a:p>
            <a:pPr marL="180000" lvl="1" indent="-180000">
              <a:lnSpc>
                <a:spcPct val="100000"/>
              </a:lnSpc>
              <a:spcBef>
                <a:spcPts val="0"/>
              </a:spcBef>
              <a:spcAft>
                <a:spcPts val="1200"/>
              </a:spcAft>
            </a:pPr>
            <a:r>
              <a:rPr lang="es-ES" sz="1600" dirty="0">
                <a:cs typeface="Segoe UI Semibold" panose="020B0702040204020203" pitchFamily="34" charset="0"/>
              </a:rPr>
              <a:t>Para trabajar con formularios tenemos que usar el módulo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FormModule</a:t>
            </a:r>
            <a:r>
              <a:rPr lang="es-ES" sz="1600"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 </a:t>
            </a:r>
            <a:r>
              <a:rPr lang="es-ES" sz="1600" dirty="0">
                <a:cs typeface="Segoe UI Semibold" panose="020B0702040204020203" pitchFamily="34" charset="0"/>
              </a:rPr>
              <a:t>de Angular.</a:t>
            </a:r>
          </a:p>
          <a:p>
            <a:pPr marL="180000" lvl="1" indent="-180000">
              <a:lnSpc>
                <a:spcPct val="100000"/>
              </a:lnSpc>
              <a:spcBef>
                <a:spcPts val="0"/>
              </a:spcBef>
              <a:spcAft>
                <a:spcPts val="1200"/>
              </a:spcAft>
            </a:pPr>
            <a:r>
              <a:rPr lang="es-ES" sz="1600" dirty="0">
                <a:cs typeface="Segoe UI Semibold" panose="020B0702040204020203" pitchFamily="34" charset="0"/>
              </a:rPr>
              <a:t>Este módulo nos va a permitir:</a:t>
            </a:r>
          </a:p>
          <a:p>
            <a:pPr marL="437175" lvl="2" indent="-180000">
              <a:lnSpc>
                <a:spcPct val="100000"/>
              </a:lnSpc>
              <a:spcBef>
                <a:spcPts val="0"/>
              </a:spcBef>
              <a:spcAft>
                <a:spcPts val="600"/>
              </a:spcAft>
            </a:pPr>
            <a:r>
              <a:rPr lang="es-ES" sz="1600" dirty="0">
                <a:cs typeface="Segoe UI Semibold" panose="020B0702040204020203" pitchFamily="34" charset="0"/>
              </a:rPr>
              <a:t>Utilizar el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two-way data binding</a:t>
            </a:r>
          </a:p>
          <a:p>
            <a:pPr marL="437175" lvl="2" indent="-180000">
              <a:lnSpc>
                <a:spcPct val="100000"/>
              </a:lnSpc>
              <a:spcBef>
                <a:spcPts val="0"/>
              </a:spcBef>
              <a:spcAft>
                <a:spcPts val="600"/>
              </a:spcAft>
            </a:pPr>
            <a:r>
              <a:rPr lang="es-ES" sz="1600" dirty="0">
                <a:cs typeface="Segoe UI Semibold" panose="020B0702040204020203" pitchFamily="34" charset="0"/>
              </a:rPr>
              <a:t>Consultar cualquier cambio en los datos de entrada</a:t>
            </a:r>
          </a:p>
          <a:p>
            <a:pPr marL="437175" lvl="2" indent="-180000">
              <a:lnSpc>
                <a:spcPct val="100000"/>
              </a:lnSpc>
              <a:spcBef>
                <a:spcPts val="0"/>
              </a:spcBef>
              <a:spcAft>
                <a:spcPts val="600"/>
              </a:spcAft>
            </a:pPr>
            <a:r>
              <a:rPr lang="es-ES" sz="1600" dirty="0">
                <a:cs typeface="Segoe UI Semibold" panose="020B0702040204020203" pitchFamily="34" charset="0"/>
              </a:rPr>
              <a:t>Validar campos</a:t>
            </a:r>
          </a:p>
          <a:p>
            <a:pPr marL="437175" lvl="2" indent="-180000">
              <a:lnSpc>
                <a:spcPct val="100000"/>
              </a:lnSpc>
              <a:spcBef>
                <a:spcPts val="0"/>
              </a:spcBef>
              <a:spcAft>
                <a:spcPts val="1200"/>
              </a:spcAft>
            </a:pPr>
            <a:r>
              <a:rPr lang="es-ES" sz="1600" dirty="0">
                <a:cs typeface="Segoe UI Semibold" panose="020B0702040204020203" pitchFamily="34" charset="0"/>
              </a:rPr>
              <a:t>Manejo de errores</a:t>
            </a:r>
          </a:p>
          <a:p>
            <a:pPr marL="180000" lvl="1" indent="-180000">
              <a:lnSpc>
                <a:spcPct val="100000"/>
              </a:lnSpc>
              <a:spcBef>
                <a:spcPts val="0"/>
              </a:spcBef>
              <a:spcAft>
                <a:spcPts val="1200"/>
              </a:spcAft>
            </a:pPr>
            <a:r>
              <a:rPr lang="es-ES" sz="1600" dirty="0">
                <a:cs typeface="Segoe UI Semibold" panose="020B0702040204020203" pitchFamily="34" charset="0"/>
              </a:rPr>
              <a:t>Angular se basa en las anotaciones propias de </a:t>
            </a: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HTML </a:t>
            </a:r>
            <a:r>
              <a:rPr lang="es-ES" sz="1600" b="1" i="1" dirty="0" smtClean="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5</a:t>
            </a:r>
            <a:r>
              <a:rPr lang="es-ES" sz="1600" dirty="0" smtClean="0">
                <a:cs typeface="Segoe UI Semibold" panose="020B0702040204020203" pitchFamily="34" charset="0"/>
              </a:rPr>
              <a:t>.</a:t>
            </a:r>
            <a:endParaRPr lang="es-ES" sz="1600" dirty="0">
              <a:cs typeface="Segoe UI Semibold" panose="020B0702040204020203" pitchFamily="34" charset="0"/>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29069374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spcAft>
                <a:spcPts val="1200"/>
              </a:spcAft>
              <a:buNone/>
            </a:pPr>
            <a:r>
              <a:rPr lang="es-ES" sz="2000" b="1" u="sng" dirty="0" smtClean="0">
                <a:solidFill>
                  <a:srgbClr val="C00000"/>
                </a:solidFill>
                <a:effectLst>
                  <a:outerShdw blurRad="38100" dist="38100" dir="2700000" algn="tl">
                    <a:srgbClr val="000000">
                      <a:alpha val="43137"/>
                    </a:srgbClr>
                  </a:outerShdw>
                </a:effectLst>
              </a:rPr>
              <a:t>ngSubmit</a:t>
            </a:r>
          </a:p>
          <a:p>
            <a:pPr marL="0" lvl="1" indent="0">
              <a:lnSpc>
                <a:spcPct val="100000"/>
              </a:lnSpc>
              <a:spcBef>
                <a:spcPts val="0"/>
              </a:spcBef>
              <a:buNone/>
            </a:pPr>
            <a:r>
              <a:rPr lang="es-ES" sz="1600" dirty="0" smtClean="0">
                <a:cs typeface="Segoe UI Semibold" panose="020B0702040204020203" pitchFamily="34" charset="0"/>
              </a:rPr>
              <a:t>Directiva que se coloca sobre un &lt;</a:t>
            </a:r>
            <a:r>
              <a:rPr lang="es-ES" sz="1600" dirty="0" err="1" smtClean="0">
                <a:cs typeface="Segoe UI Semibold" panose="020B0702040204020203" pitchFamily="34" charset="0"/>
              </a:rPr>
              <a:t>form</a:t>
            </a:r>
            <a:r>
              <a:rPr lang="es-ES" sz="1600" dirty="0" smtClean="0">
                <a:cs typeface="Segoe UI Semibold" panose="020B0702040204020203" pitchFamily="34" charset="0"/>
              </a:rPr>
              <a:t>&gt; donde configuramos que hacer cuando se ejecute el </a:t>
            </a:r>
            <a:r>
              <a:rPr lang="es-ES" sz="1600" dirty="0" err="1" smtClean="0">
                <a:cs typeface="Segoe UI Semibold" panose="020B0702040204020203" pitchFamily="34" charset="0"/>
              </a:rPr>
              <a:t>submit</a:t>
            </a:r>
            <a:r>
              <a:rPr lang="es-ES" sz="1600" dirty="0" smtClean="0">
                <a:cs typeface="Segoe UI Semibold" panose="020B0702040204020203" pitchFamily="34" charset="0"/>
              </a:rPr>
              <a:t> del formulario.</a:t>
            </a: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spcAft>
                <a:spcPts val="1200"/>
              </a:spcAft>
              <a:buNone/>
            </a:pPr>
            <a:r>
              <a:rPr lang="es-ES" sz="2000" b="1" u="sng" dirty="0">
                <a:solidFill>
                  <a:srgbClr val="C00000"/>
                </a:solidFill>
                <a:effectLst>
                  <a:outerShdw blurRad="38100" dist="38100" dir="2700000" algn="tl">
                    <a:srgbClr val="000000">
                      <a:alpha val="43137"/>
                    </a:srgbClr>
                  </a:outerShdw>
                </a:effectLst>
              </a:rPr>
              <a:t>[(ngModel)]</a:t>
            </a:r>
          </a:p>
          <a:p>
            <a:pPr marL="0" lvl="1" indent="0">
              <a:lnSpc>
                <a:spcPct val="100000"/>
              </a:lnSpc>
              <a:spcBef>
                <a:spcPts val="0"/>
              </a:spcBef>
              <a:buNone/>
            </a:pPr>
            <a:r>
              <a:rPr lang="es-ES" sz="1600" dirty="0">
                <a:cs typeface="Segoe UI Semibold" panose="020B0702040204020203" pitchFamily="34" charset="0"/>
              </a:rPr>
              <a:t>Nos permite hacer el two-way data binding y trabajar con los distintos estados </a:t>
            </a:r>
            <a:r>
              <a:rPr lang="es-ES" sz="1600" dirty="0" smtClean="0">
                <a:cs typeface="Segoe UI Semibold" panose="020B0702040204020203" pitchFamily="34" charset="0"/>
              </a:rPr>
              <a:t>posibles.</a:t>
            </a:r>
            <a:endParaRPr lang="es-ES" sz="1600" dirty="0">
              <a:cs typeface="Segoe UI Semibold" panose="020B0702040204020203" pitchFamily="34" charset="0"/>
            </a:endParaRPr>
          </a:p>
          <a:p>
            <a:pPr marL="0" lvl="1" indent="0">
              <a:lnSpc>
                <a:spcPct val="100000"/>
              </a:lnSpc>
              <a:spcBef>
                <a:spcPts val="0"/>
              </a:spcBef>
              <a:buNone/>
            </a:pPr>
            <a:endParaRPr lang="es-ES" sz="18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8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a:blip r:embed="rId3"/>
          <a:stretch>
            <a:fillRect/>
          </a:stretch>
        </p:blipFill>
        <p:spPr>
          <a:xfrm>
            <a:off x="2553630" y="3285257"/>
            <a:ext cx="3333750" cy="742950"/>
          </a:xfrm>
          <a:prstGeom prst="rect">
            <a:avLst/>
          </a:prstGeom>
          <a:ln>
            <a:solidFill>
              <a:schemeClr val="bg1"/>
            </a:solid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4"/>
          <a:stretch>
            <a:fillRect/>
          </a:stretch>
        </p:blipFill>
        <p:spPr>
          <a:xfrm>
            <a:off x="1504009" y="5302891"/>
            <a:ext cx="5432992" cy="874078"/>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99404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2000" b="1" u="sng" dirty="0">
                <a:solidFill>
                  <a:srgbClr val="C00000"/>
                </a:solidFill>
                <a:effectLst>
                  <a:outerShdw blurRad="38100" dist="38100" dir="2700000" algn="tl">
                    <a:srgbClr val="000000">
                      <a:alpha val="43137"/>
                    </a:srgbClr>
                  </a:outerShdw>
                </a:effectLst>
              </a:rPr>
              <a:t>Directiva </a:t>
            </a:r>
            <a:r>
              <a:rPr lang="es-ES" sz="2000" b="1" u="sng" dirty="0" err="1" smtClean="0">
                <a:solidFill>
                  <a:srgbClr val="C00000"/>
                </a:solidFill>
                <a:effectLst>
                  <a:outerShdw blurRad="38100" dist="38100" dir="2700000" algn="tl">
                    <a:srgbClr val="000000">
                      <a:alpha val="43137"/>
                    </a:srgbClr>
                  </a:outerShdw>
                </a:effectLst>
              </a:rPr>
              <a:t>ngForm</a:t>
            </a:r>
            <a:endParaRPr lang="es-ES" sz="2000" b="1" u="sng" dirty="0" smtClean="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dirty="0">
                <a:cs typeface="Segoe UI Semibold" panose="020B0702040204020203" pitchFamily="34" charset="0"/>
              </a:rPr>
              <a:t>Para poder manejar el formulario necesitamos crear en nuestra etiqueta &lt;</a:t>
            </a:r>
            <a:r>
              <a:rPr lang="es-ES" sz="1600" dirty="0" err="1">
                <a:cs typeface="Segoe UI Semibold" panose="020B0702040204020203" pitchFamily="34" charset="0"/>
              </a:rPr>
              <a:t>form</a:t>
            </a:r>
            <a:r>
              <a:rPr lang="es-ES" sz="1600" dirty="0">
                <a:cs typeface="Segoe UI Semibold" panose="020B0702040204020203" pitchFamily="34" charset="0"/>
              </a:rPr>
              <a:t>&gt; una variable</a:t>
            </a:r>
            <a:r>
              <a:rPr lang="es-ES" sz="1600" dirty="0" smtClean="0">
                <a:cs typeface="Segoe UI Semibold" panose="020B0702040204020203" pitchFamily="34" charset="0"/>
              </a:rPr>
              <a:t>:</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r>
              <a:rPr lang="es-ES" sz="1600" dirty="0" smtClean="0">
                <a:cs typeface="Segoe UI Semibold" panose="020B0702040204020203" pitchFamily="34" charset="0"/>
              </a:rPr>
              <a:t>A </a:t>
            </a:r>
            <a:r>
              <a:rPr lang="es-ES" sz="1600" dirty="0">
                <a:cs typeface="Segoe UI Semibold" panose="020B0702040204020203" pitchFamily="34" charset="0"/>
              </a:rPr>
              <a:t>través de esta variable podremos manejar los campos del formulario, monitorizar las propiedades del mismo y validar los valores del formulario.</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8" name="Imagen 7"/>
          <p:cNvPicPr>
            <a:picLocks noChangeAspect="1"/>
          </p:cNvPicPr>
          <p:nvPr/>
        </p:nvPicPr>
        <p:blipFill>
          <a:blip r:embed="rId3"/>
          <a:stretch>
            <a:fillRect/>
          </a:stretch>
        </p:blipFill>
        <p:spPr>
          <a:xfrm>
            <a:off x="1287651" y="3487855"/>
            <a:ext cx="5865707" cy="1002367"/>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7606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2000" b="1" u="sng" dirty="0">
                <a:solidFill>
                  <a:srgbClr val="C00000"/>
                </a:solidFill>
                <a:effectLst>
                  <a:outerShdw blurRad="38100" dist="38100" dir="2700000" algn="tl">
                    <a:srgbClr val="000000">
                      <a:alpha val="43137"/>
                    </a:srgbClr>
                  </a:outerShdw>
                </a:effectLst>
              </a:rPr>
              <a:t>Estados de un campo</a:t>
            </a:r>
          </a:p>
          <a:p>
            <a:pPr marL="0" lvl="1"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lvl="1" indent="0">
              <a:lnSpc>
                <a:spcPct val="100000"/>
              </a:lnSpc>
              <a:spcBef>
                <a:spcPts val="0"/>
              </a:spcBef>
              <a:buNone/>
            </a:pPr>
            <a:r>
              <a:rPr lang="es-ES" sz="1600" b="1" i="1" dirty="0">
                <a:solidFill>
                  <a:schemeClr val="accent1">
                    <a:lumMod val="20000"/>
                    <a:lumOff val="80000"/>
                  </a:schemeClr>
                </a:solidFill>
                <a:effectLst>
                  <a:outerShdw blurRad="38100" dist="38100" dir="2700000" algn="tl">
                    <a:srgbClr val="000000">
                      <a:alpha val="43137"/>
                    </a:srgbClr>
                  </a:outerShdw>
                </a:effectLst>
                <a:cs typeface="Segoe UI Semibold" panose="020B0702040204020203" pitchFamily="34" charset="0"/>
              </a:rPr>
              <a:t>ngModel</a:t>
            </a:r>
            <a:r>
              <a:rPr lang="es-ES" sz="1600" dirty="0">
                <a:cs typeface="Segoe UI Semibold" panose="020B0702040204020203" pitchFamily="34" charset="0"/>
              </a:rPr>
              <a:t> nos permite gestionar los diferentes estados de un campo. Según estos estados, angular añade unos estilos CSS propios a cada uno</a:t>
            </a:r>
            <a:r>
              <a:rPr lang="es-ES" sz="1600" dirty="0" smtClean="0">
                <a:cs typeface="Segoe UI Semibold" panose="020B0702040204020203" pitchFamily="34" charset="0"/>
              </a:rPr>
              <a:t>.</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1600" dirty="0" smtClean="0">
                <a:cs typeface="Segoe UI Semibold" panose="020B0702040204020203" pitchFamily="34" charset="0"/>
              </a:rPr>
              <a:t>Podemos </a:t>
            </a:r>
            <a:r>
              <a:rPr lang="es-ES" sz="1600" dirty="0">
                <a:cs typeface="Segoe UI Semibold" panose="020B0702040204020203" pitchFamily="34" charset="0"/>
              </a:rPr>
              <a:t>usar temporalmente la variable </a:t>
            </a:r>
            <a:r>
              <a:rPr lang="es-ES" sz="1600" dirty="0" err="1">
                <a:cs typeface="Segoe UI Semibold" panose="020B0702040204020203" pitchFamily="34" charset="0"/>
              </a:rPr>
              <a:t>name</a:t>
            </a:r>
            <a:r>
              <a:rPr lang="es-ES" sz="1600" dirty="0">
                <a:cs typeface="Segoe UI Semibold" panose="020B0702040204020203" pitchFamily="34" charset="0"/>
              </a:rPr>
              <a:t> para mostrar el valor de las clases </a:t>
            </a:r>
            <a:r>
              <a:rPr lang="es-ES" sz="1600" dirty="0" err="1">
                <a:cs typeface="Segoe UI Semibold" panose="020B0702040204020203" pitchFamily="34" charset="0"/>
              </a:rPr>
              <a:t>css</a:t>
            </a:r>
            <a:r>
              <a:rPr lang="es-ES" sz="1600" dirty="0">
                <a:cs typeface="Segoe UI Semibold" panose="020B0702040204020203" pitchFamily="34" charset="0"/>
              </a:rPr>
              <a:t> asignadas:</a:t>
            </a:r>
          </a:p>
          <a:p>
            <a:pPr marL="0" lvl="1" indent="0">
              <a:lnSpc>
                <a:spcPct val="100000"/>
              </a:lnSpc>
              <a:spcBef>
                <a:spcPts val="0"/>
              </a:spcBef>
              <a:buNone/>
            </a:pP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29" t="929"/>
          <a:stretch/>
        </p:blipFill>
        <p:spPr>
          <a:xfrm>
            <a:off x="776265" y="3344090"/>
            <a:ext cx="6888479" cy="1085204"/>
          </a:xfrm>
          <a:prstGeom prst="rect">
            <a:avLst/>
          </a:prstGeom>
        </p:spPr>
      </p:pic>
      <p:pic>
        <p:nvPicPr>
          <p:cNvPr id="7" name="Imagen 6"/>
          <p:cNvPicPr>
            <a:picLocks noChangeAspect="1"/>
          </p:cNvPicPr>
          <p:nvPr/>
        </p:nvPicPr>
        <p:blipFill>
          <a:blip r:embed="rId4"/>
          <a:stretch>
            <a:fillRect/>
          </a:stretch>
        </p:blipFill>
        <p:spPr>
          <a:xfrm>
            <a:off x="732430" y="5341132"/>
            <a:ext cx="6890694" cy="450068"/>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1921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lvl="1" indent="0">
              <a:lnSpc>
                <a:spcPct val="100000"/>
              </a:lnSpc>
              <a:spcBef>
                <a:spcPts val="0"/>
              </a:spcBef>
              <a:buNone/>
            </a:pPr>
            <a:r>
              <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a:t>
            </a: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r>
              <a:rPr lang="es-ES" sz="2000" b="1" u="sng" dirty="0" smtClean="0">
                <a:solidFill>
                  <a:srgbClr val="C00000"/>
                </a:solidFill>
                <a:effectLst>
                  <a:outerShdw blurRad="38100" dist="38100" dir="2700000" algn="tl">
                    <a:srgbClr val="000000">
                      <a:alpha val="43137"/>
                    </a:srgbClr>
                  </a:outerShdw>
                </a:effectLst>
              </a:rPr>
              <a:t>ANGULAR FUNDAMENTALS</a:t>
            </a:r>
          </a:p>
          <a:p>
            <a:pPr marL="0" lvl="1" indent="0">
              <a:lnSpc>
                <a:spcPct val="100000"/>
              </a:lnSpc>
              <a:spcBef>
                <a:spcPts val="0"/>
              </a:spcBef>
              <a:buNone/>
            </a:pPr>
            <a:endParaRPr lang="es-ES" sz="2000" b="1" u="sng" dirty="0">
              <a:solidFill>
                <a:srgbClr val="C00000"/>
              </a:solidFill>
              <a:effectLst>
                <a:outerShdw blurRad="38100" dist="38100" dir="2700000" algn="tl">
                  <a:srgbClr val="000000">
                    <a:alpha val="43137"/>
                  </a:srgbClr>
                </a:outerShdw>
              </a:effectLst>
              <a:cs typeface="Segoe UI Semibold" panose="020B0702040204020203" pitchFamily="34" charset="0"/>
            </a:endParaRPr>
          </a:p>
          <a:p>
            <a:pPr marL="0" lvl="1" indent="0">
              <a:lnSpc>
                <a:spcPct val="100000"/>
              </a:lnSpc>
              <a:spcBef>
                <a:spcPts val="0"/>
              </a:spcBef>
              <a:buNone/>
            </a:pPr>
            <a:r>
              <a:rPr lang="es-ES" sz="2000" b="1" u="sng" dirty="0" smtClean="0">
                <a:solidFill>
                  <a:srgbClr val="C00000"/>
                </a:solidFill>
                <a:effectLst>
                  <a:outerShdw blurRad="38100" dist="38100" dir="2700000" algn="tl">
                    <a:srgbClr val="000000">
                      <a:alpha val="43137"/>
                    </a:srgbClr>
                  </a:outerShdw>
                </a:effectLst>
                <a:cs typeface="Segoe UI Semibold" panose="020B0702040204020203" pitchFamily="34" charset="0"/>
              </a:rPr>
              <a:t>FRAMEWORKS UI</a:t>
            </a:r>
            <a:endParaRPr lang="es-ES" sz="1600" dirty="0" smtClean="0">
              <a:cs typeface="Segoe UI Semibold" panose="020B0702040204020203" pitchFamily="34" charset="0"/>
            </a:endParaRPr>
          </a:p>
          <a:p>
            <a:pPr marL="0" lvl="1" indent="0">
              <a:lnSpc>
                <a:spcPct val="100000"/>
              </a:lnSpc>
              <a:spcBef>
                <a:spcPts val="0"/>
              </a:spcBef>
              <a:buNone/>
            </a:pPr>
            <a:endParaRPr lang="es-ES" sz="1600" dirty="0">
              <a:cs typeface="Segoe UI Semibold" panose="020B0702040204020203" pitchFamily="34" charset="0"/>
            </a:endParaRPr>
          </a:p>
          <a:p>
            <a:pPr marL="0" lvl="1" indent="0">
              <a:lnSpc>
                <a:spcPct val="100000"/>
              </a:lnSpc>
              <a:spcBef>
                <a:spcPts val="0"/>
              </a:spcBef>
              <a:buNone/>
            </a:pPr>
            <a:endParaRPr lang="es-ES" sz="145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Tree>
    <p:extLst>
      <p:ext uri="{BB962C8B-B14F-4D97-AF65-F5344CB8AC3E}">
        <p14:creationId xmlns:p14="http://schemas.microsoft.com/office/powerpoint/2010/main" val="31016978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¿COMO DESARROLLAR CON SCSS?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dirty="0"/>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5" name="Imagen 4"/>
          <p:cNvPicPr>
            <a:picLocks noChangeAspect="1"/>
          </p:cNvPicPr>
          <p:nvPr/>
        </p:nvPicPr>
        <p:blipFill>
          <a:blip r:embed="rId3"/>
          <a:stretch>
            <a:fillRect/>
          </a:stretch>
        </p:blipFill>
        <p:spPr>
          <a:xfrm>
            <a:off x="718457" y="2221181"/>
            <a:ext cx="2133600" cy="1333500"/>
          </a:xfrm>
          <a:prstGeom prst="rect">
            <a:avLst/>
          </a:prstGeom>
          <a:ln>
            <a:solidFill>
              <a:schemeClr val="bg1"/>
            </a:solid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4"/>
          <a:stretch>
            <a:fillRect/>
          </a:stretch>
        </p:blipFill>
        <p:spPr>
          <a:xfrm>
            <a:off x="3407228" y="2549793"/>
            <a:ext cx="4552950" cy="676275"/>
          </a:xfrm>
          <a:prstGeom prst="rect">
            <a:avLst/>
          </a:prstGeom>
          <a:ln>
            <a:solidFill>
              <a:schemeClr val="bg1"/>
            </a:solidFill>
          </a:ln>
          <a:effectLst>
            <a:outerShdw blurRad="292100" dist="139700" dir="2700000" algn="tl" rotWithShape="0">
              <a:srgbClr val="333333">
                <a:alpha val="65000"/>
              </a:srgbClr>
            </a:outerShdw>
          </a:effectLst>
        </p:spPr>
      </p:pic>
      <p:sp>
        <p:nvSpPr>
          <p:cNvPr id="8" name="Flecha a la derecha con bandas 7"/>
          <p:cNvSpPr/>
          <p:nvPr/>
        </p:nvSpPr>
        <p:spPr>
          <a:xfrm>
            <a:off x="2673531" y="2757301"/>
            <a:ext cx="733697" cy="261257"/>
          </a:xfrm>
          <a:prstGeom prst="stripedRightArrow">
            <a:avLst/>
          </a:prstGeom>
          <a:solidFill>
            <a:srgbClr val="C00000"/>
          </a:solidFill>
          <a:ln>
            <a:solidFill>
              <a:srgbClr val="6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5"/>
          <a:stretch>
            <a:fillRect/>
          </a:stretch>
        </p:blipFill>
        <p:spPr>
          <a:xfrm>
            <a:off x="696685" y="3762188"/>
            <a:ext cx="1667555" cy="2630764"/>
          </a:xfrm>
          <a:prstGeom prst="rect">
            <a:avLst/>
          </a:prstGeom>
          <a:ln>
            <a:solidFill>
              <a:schemeClr val="bg1"/>
            </a:solidFill>
          </a:ln>
          <a:effectLst>
            <a:outerShdw blurRad="292100" dist="139700" dir="2700000" algn="tl" rotWithShape="0">
              <a:srgbClr val="333333">
                <a:alpha val="65000"/>
              </a:srgbClr>
            </a:outerShdw>
          </a:effectLst>
        </p:spPr>
      </p:pic>
      <p:pic>
        <p:nvPicPr>
          <p:cNvPr id="11" name="Imagen 10"/>
          <p:cNvPicPr>
            <a:picLocks noChangeAspect="1"/>
          </p:cNvPicPr>
          <p:nvPr/>
        </p:nvPicPr>
        <p:blipFill>
          <a:blip r:embed="rId6"/>
          <a:stretch>
            <a:fillRect/>
          </a:stretch>
        </p:blipFill>
        <p:spPr>
          <a:xfrm>
            <a:off x="2528750" y="3757519"/>
            <a:ext cx="1756955" cy="2635433"/>
          </a:xfrm>
          <a:prstGeom prst="rect">
            <a:avLst/>
          </a:prstGeom>
          <a:ln>
            <a:solidFill>
              <a:schemeClr val="bg1"/>
            </a:solidFill>
          </a:ln>
          <a:effectLst>
            <a:outerShdw blurRad="292100" dist="139700" dir="2700000" algn="tl" rotWithShape="0">
              <a:srgbClr val="333333">
                <a:alpha val="65000"/>
              </a:srgbClr>
            </a:outerShdw>
          </a:effectLst>
        </p:spPr>
      </p:pic>
      <p:sp>
        <p:nvSpPr>
          <p:cNvPr id="10" name="Flecha a la derecha con bandas 9"/>
          <p:cNvSpPr/>
          <p:nvPr/>
        </p:nvSpPr>
        <p:spPr>
          <a:xfrm>
            <a:off x="1997174" y="4944606"/>
            <a:ext cx="621643" cy="261257"/>
          </a:xfrm>
          <a:prstGeom prst="stripedRightArrow">
            <a:avLst/>
          </a:prstGeom>
          <a:solidFill>
            <a:srgbClr val="C00000"/>
          </a:solidFill>
          <a:ln>
            <a:solidFill>
              <a:srgbClr val="6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rotWithShape="1">
          <a:blip r:embed="rId7"/>
          <a:srcRect r="8574"/>
          <a:stretch/>
        </p:blipFill>
        <p:spPr>
          <a:xfrm>
            <a:off x="4467759" y="3757517"/>
            <a:ext cx="1793704" cy="2635433"/>
          </a:xfrm>
          <a:prstGeom prst="rect">
            <a:avLst/>
          </a:prstGeom>
          <a:ln>
            <a:solidFill>
              <a:schemeClr val="bg1"/>
            </a:solidFill>
          </a:ln>
        </p:spPr>
      </p:pic>
      <p:pic>
        <p:nvPicPr>
          <p:cNvPr id="13" name="Imagen 12"/>
          <p:cNvPicPr>
            <a:picLocks noChangeAspect="1"/>
          </p:cNvPicPr>
          <p:nvPr/>
        </p:nvPicPr>
        <p:blipFill rotWithShape="1">
          <a:blip r:embed="rId8"/>
          <a:srcRect r="6185"/>
          <a:stretch/>
        </p:blipFill>
        <p:spPr>
          <a:xfrm>
            <a:off x="6408321" y="3757516"/>
            <a:ext cx="1956661" cy="2635433"/>
          </a:xfrm>
          <a:prstGeom prst="rect">
            <a:avLst/>
          </a:prstGeom>
          <a:ln>
            <a:solidFill>
              <a:schemeClr val="bg1"/>
            </a:solidFill>
          </a:ln>
        </p:spPr>
      </p:pic>
      <p:sp>
        <p:nvSpPr>
          <p:cNvPr id="14" name="Flecha a la derecha con bandas 13"/>
          <p:cNvSpPr/>
          <p:nvPr/>
        </p:nvSpPr>
        <p:spPr>
          <a:xfrm>
            <a:off x="5947131" y="4944603"/>
            <a:ext cx="621643" cy="261257"/>
          </a:xfrm>
          <a:prstGeom prst="stripedRightArrow">
            <a:avLst/>
          </a:prstGeom>
          <a:solidFill>
            <a:srgbClr val="C00000"/>
          </a:solidFill>
          <a:ln>
            <a:solidFill>
              <a:srgbClr val="6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527059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BOOTSTRAP?</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a:t>Bootstrap en una herramienta de código </a:t>
            </a:r>
            <a:r>
              <a:rPr lang="es-ES" dirty="0" smtClean="0"/>
              <a:t>abierto diseñada para desarrollar con HTML, CSS y JS. Nos permite realizar un prototipo de una aplicación de forma rápido o desarrollar la maquetación de una aplicación al completo. Este framework </a:t>
            </a:r>
            <a:r>
              <a:rPr lang="es-ES" b="1" dirty="0" smtClean="0">
                <a:solidFill>
                  <a:schemeClr val="accent2">
                    <a:lumMod val="20000"/>
                    <a:lumOff val="80000"/>
                  </a:schemeClr>
                </a:solidFill>
                <a:effectLst>
                  <a:outerShdw blurRad="38100" dist="38100" dir="2700000" algn="tl">
                    <a:srgbClr val="000000">
                      <a:alpha val="43137"/>
                    </a:srgbClr>
                  </a:outerShdw>
                </a:effectLst>
              </a:rPr>
              <a:t>proporciona una serie de variables de configuración</a:t>
            </a:r>
            <a:r>
              <a:rPr lang="es-ES" dirty="0" smtClean="0"/>
              <a:t> para esto.</a:t>
            </a:r>
            <a:endParaRPr lang="es-ES" dirty="0"/>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9" name="Imagen 8"/>
          <p:cNvPicPr>
            <a:picLocks noChangeAspect="1"/>
          </p:cNvPicPr>
          <p:nvPr/>
        </p:nvPicPr>
        <p:blipFill rotWithShape="1">
          <a:blip r:embed="rId3"/>
          <a:srcRect r="613"/>
          <a:stretch/>
        </p:blipFill>
        <p:spPr>
          <a:xfrm>
            <a:off x="1381414" y="3370218"/>
            <a:ext cx="5678182" cy="2453231"/>
          </a:xfrm>
          <a:prstGeom prst="rect">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9253372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INSTALANDO BOOTSTRAP</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smtClean="0"/>
              <a:t>Podemos instalar Bootstrap usando npm de la siguiente forma: </a:t>
            </a:r>
            <a:r>
              <a:rPr lang="es-ES" b="1" i="1" dirty="0" smtClean="0">
                <a:solidFill>
                  <a:schemeClr val="accent2">
                    <a:lumMod val="20000"/>
                    <a:lumOff val="80000"/>
                  </a:schemeClr>
                </a:solidFill>
                <a:effectLst>
                  <a:outerShdw blurRad="38100" dist="38100" dir="2700000" algn="tl">
                    <a:srgbClr val="000000">
                      <a:alpha val="43137"/>
                    </a:srgbClr>
                  </a:outerShdw>
                </a:effectLst>
              </a:rPr>
              <a:t>npm install Bootstrap</a:t>
            </a:r>
          </a:p>
          <a:p>
            <a:pPr marL="0" indent="0">
              <a:lnSpc>
                <a:spcPct val="100000"/>
              </a:lnSpc>
              <a:spcBef>
                <a:spcPts val="0"/>
              </a:spcBef>
              <a:buNone/>
            </a:pPr>
            <a:endParaRPr lang="es-ES" i="1" dirty="0"/>
          </a:p>
          <a:p>
            <a:pPr marL="0" indent="0">
              <a:lnSpc>
                <a:spcPct val="100000"/>
              </a:lnSpc>
              <a:spcBef>
                <a:spcPts val="0"/>
              </a:spcBef>
              <a:buNone/>
            </a:pPr>
            <a:r>
              <a:rPr lang="es-ES" dirty="0" smtClean="0"/>
              <a:t>Después de esto veremos el siguiente paquete en </a:t>
            </a:r>
            <a:r>
              <a:rPr lang="es-ES" b="1" dirty="0" err="1" smtClean="0">
                <a:solidFill>
                  <a:schemeClr val="accent2">
                    <a:lumMod val="20000"/>
                    <a:lumOff val="80000"/>
                  </a:schemeClr>
                </a:solidFill>
                <a:effectLst>
                  <a:outerShdw blurRad="38100" dist="38100" dir="2700000" algn="tl">
                    <a:srgbClr val="000000">
                      <a:alpha val="43137"/>
                    </a:srgbClr>
                  </a:outerShdw>
                </a:effectLst>
              </a:rPr>
              <a:t>node_modules</a:t>
            </a:r>
            <a:r>
              <a:rPr lang="es-ES" dirty="0" smtClean="0"/>
              <a:t>:</a:t>
            </a:r>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r>
              <a:rPr lang="es-ES" i="1" dirty="0" smtClean="0">
                <a:solidFill>
                  <a:schemeClr val="accent1">
                    <a:lumMod val="20000"/>
                    <a:lumOff val="80000"/>
                  </a:schemeClr>
                </a:solidFill>
                <a:effectLst>
                  <a:outerShdw blurRad="38100" dist="38100" dir="2700000" algn="tl">
                    <a:srgbClr val="000000">
                      <a:alpha val="43137"/>
                    </a:srgbClr>
                  </a:outerShdw>
                </a:effectLst>
              </a:rPr>
              <a:t>Como no debemos modificar archivos de </a:t>
            </a:r>
            <a:r>
              <a:rPr lang="es-ES" i="1" dirty="0" err="1" smtClean="0">
                <a:solidFill>
                  <a:schemeClr val="accent1">
                    <a:lumMod val="20000"/>
                    <a:lumOff val="80000"/>
                  </a:schemeClr>
                </a:solidFill>
                <a:effectLst>
                  <a:outerShdw blurRad="38100" dist="38100" dir="2700000" algn="tl">
                    <a:srgbClr val="000000">
                      <a:alpha val="43137"/>
                    </a:srgbClr>
                  </a:outerShdw>
                </a:effectLst>
              </a:rPr>
              <a:t>node_modules</a:t>
            </a:r>
            <a:r>
              <a:rPr lang="es-ES" i="1" dirty="0" smtClean="0">
                <a:solidFill>
                  <a:schemeClr val="accent1">
                    <a:lumMod val="20000"/>
                    <a:lumOff val="80000"/>
                  </a:schemeClr>
                </a:solidFill>
                <a:effectLst>
                  <a:outerShdw blurRad="38100" dist="38100" dir="2700000" algn="tl">
                    <a:srgbClr val="000000">
                      <a:alpha val="43137"/>
                    </a:srgbClr>
                  </a:outerShdw>
                </a:effectLst>
              </a:rPr>
              <a:t> ya que son dependencias</a:t>
            </a:r>
            <a:r>
              <a:rPr lang="es-ES" i="1" dirty="0" smtClean="0">
                <a:effectLst>
                  <a:outerShdw blurRad="38100" dist="38100" dir="2700000" algn="tl">
                    <a:srgbClr val="000000">
                      <a:alpha val="43137"/>
                    </a:srgbClr>
                  </a:outerShdw>
                </a:effectLst>
              </a:rPr>
              <a:t>. Haremos un import del código fuente en un archivo scss propio.</a:t>
            </a:r>
            <a:endParaRPr lang="es-ES" i="1" dirty="0">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6" name="Imagen 5"/>
          <p:cNvPicPr>
            <a:picLocks noChangeAspect="1"/>
          </p:cNvPicPr>
          <p:nvPr/>
        </p:nvPicPr>
        <p:blipFill>
          <a:blip r:embed="rId3"/>
          <a:stretch>
            <a:fillRect/>
          </a:stretch>
        </p:blipFill>
        <p:spPr>
          <a:xfrm>
            <a:off x="715735" y="3082423"/>
            <a:ext cx="2428875" cy="1685925"/>
          </a:xfrm>
          <a:prstGeom prst="rect">
            <a:avLst/>
          </a:prstGeom>
          <a:ln>
            <a:noFill/>
          </a:ln>
          <a:effectLst>
            <a:outerShdw blurRad="292100" dist="139700" dir="2700000" algn="tl" rotWithShape="0">
              <a:srgbClr val="333333">
                <a:alpha val="65000"/>
              </a:srgbClr>
            </a:outerShdw>
          </a:effectLst>
        </p:spPr>
      </p:pic>
      <p:cxnSp>
        <p:nvCxnSpPr>
          <p:cNvPr id="8" name="Conector recto de flecha 7"/>
          <p:cNvCxnSpPr/>
          <p:nvPr/>
        </p:nvCxnSpPr>
        <p:spPr>
          <a:xfrm>
            <a:off x="1497874" y="3344091"/>
            <a:ext cx="272263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4220505" y="3254827"/>
            <a:ext cx="2580889" cy="178527"/>
          </a:xfrm>
          <a:prstGeom prst="rect">
            <a:avLst/>
          </a:prstGeom>
        </p:spPr>
        <p:txBody>
          <a:bodyPr vert="horz" wrap="none" lIns="68580" tIns="34290" rIns="68580" bIns="34290" rtlCol="0" anchor="ctr">
            <a:noAutofit/>
          </a:bodyPr>
          <a:lstStyle/>
          <a:p>
            <a:r>
              <a:rPr lang="es-ES" sz="1100" b="1" dirty="0" smtClean="0">
                <a:solidFill>
                  <a:schemeClr val="bg1"/>
                </a:solidFill>
                <a:effectLst>
                  <a:outerShdw blurRad="38100" dist="38100" dir="2700000" algn="tl">
                    <a:srgbClr val="000000">
                      <a:alpha val="43137"/>
                    </a:srgbClr>
                  </a:outerShdw>
                </a:effectLst>
                <a:latin typeface="+mn-lt"/>
              </a:rPr>
              <a:t>Directorio con recursos CSS y JS compilados</a:t>
            </a:r>
          </a:p>
        </p:txBody>
      </p:sp>
      <p:cxnSp>
        <p:nvCxnSpPr>
          <p:cNvPr id="11" name="Conector recto de flecha 10"/>
          <p:cNvCxnSpPr/>
          <p:nvPr/>
        </p:nvCxnSpPr>
        <p:spPr>
          <a:xfrm>
            <a:off x="1497873" y="4341222"/>
            <a:ext cx="272263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220504" y="4038396"/>
            <a:ext cx="3591856" cy="605652"/>
          </a:xfrm>
          <a:prstGeom prst="rect">
            <a:avLst/>
          </a:prstGeom>
        </p:spPr>
        <p:txBody>
          <a:bodyPr vert="horz" wrap="none" lIns="68580" tIns="34290" rIns="68580" bIns="34290" rtlCol="0" anchor="ctr">
            <a:noAutofit/>
          </a:bodyPr>
          <a:lstStyle/>
          <a:p>
            <a:r>
              <a:rPr lang="es-ES" sz="1100" b="1" dirty="0" smtClean="0">
                <a:solidFill>
                  <a:schemeClr val="bg1"/>
                </a:solidFill>
                <a:effectLst>
                  <a:outerShdw blurRad="38100" dist="38100" dir="2700000" algn="tl">
                    <a:srgbClr val="000000">
                      <a:alpha val="43137"/>
                    </a:srgbClr>
                  </a:outerShdw>
                </a:effectLst>
              </a:rPr>
              <a:t>Directorio contenedor del código fuente SCSS, aquí</a:t>
            </a:r>
          </a:p>
          <a:p>
            <a:r>
              <a:rPr lang="es-ES" sz="1100" b="1" dirty="0" smtClean="0">
                <a:solidFill>
                  <a:schemeClr val="bg1"/>
                </a:solidFill>
                <a:effectLst>
                  <a:outerShdw blurRad="38100" dist="38100" dir="2700000" algn="tl">
                    <a:srgbClr val="000000">
                      <a:alpha val="43137"/>
                    </a:srgbClr>
                  </a:outerShdw>
                </a:effectLst>
              </a:rPr>
              <a:t>Encontraremos el archivo de configuración con todas</a:t>
            </a:r>
          </a:p>
          <a:p>
            <a:r>
              <a:rPr lang="es-ES" sz="1100" b="1" dirty="0" smtClean="0">
                <a:solidFill>
                  <a:schemeClr val="bg1"/>
                </a:solidFill>
                <a:effectLst>
                  <a:outerShdw blurRad="38100" dist="38100" dir="2700000" algn="tl">
                    <a:srgbClr val="000000">
                      <a:alpha val="43137"/>
                    </a:srgbClr>
                  </a:outerShdw>
                </a:effectLst>
              </a:rPr>
              <a:t>las variables.</a:t>
            </a:r>
          </a:p>
        </p:txBody>
      </p:sp>
    </p:spTree>
    <p:extLst>
      <p:ext uri="{BB962C8B-B14F-4D97-AF65-F5344CB8AC3E}">
        <p14:creationId xmlns:p14="http://schemas.microsoft.com/office/powerpoint/2010/main" val="1839127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83132957"/>
              </p:ext>
            </p:extLst>
          </p:nvPr>
        </p:nvGraphicFramePr>
        <p:xfrm>
          <a:off x="628650" y="1724296"/>
          <a:ext cx="7818664" cy="441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3"/>
          <p:cNvSpPr>
            <a:spLocks noGrp="1"/>
          </p:cNvSpPr>
          <p:nvPr>
            <p:ph type="body" sz="quarter" idx="13"/>
          </p:nvPr>
        </p:nvSpPr>
        <p:spPr/>
        <p:txBody>
          <a:bodyPr/>
          <a:lstStyle/>
          <a:p>
            <a:r>
              <a:rPr lang="es-ES" dirty="0" smtClean="0"/>
              <a:t>Hoja de ruta</a:t>
            </a:r>
            <a:endParaRPr lang="es-ES" dirty="0"/>
          </a:p>
        </p:txBody>
      </p:sp>
    </p:spTree>
    <p:extLst>
      <p:ext uri="{BB962C8B-B14F-4D97-AF65-F5344CB8AC3E}">
        <p14:creationId xmlns:p14="http://schemas.microsoft.com/office/powerpoint/2010/main" val="25513684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IMPORTANDO BOOTSTRAP</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smtClean="0"/>
              <a:t>Generamos </a:t>
            </a:r>
            <a:r>
              <a:rPr lang="es-ES" dirty="0"/>
              <a:t>un archivo </a:t>
            </a:r>
            <a:r>
              <a:rPr lang="es-ES" b="1" dirty="0">
                <a:solidFill>
                  <a:schemeClr val="accent1">
                    <a:lumMod val="20000"/>
                    <a:lumOff val="80000"/>
                  </a:schemeClr>
                </a:solidFill>
                <a:effectLst>
                  <a:outerShdw blurRad="38100" dist="38100" dir="2700000" algn="tl">
                    <a:srgbClr val="000000">
                      <a:alpha val="43137"/>
                    </a:srgbClr>
                  </a:outerShdw>
                </a:effectLst>
              </a:rPr>
              <a:t>scss</a:t>
            </a:r>
            <a:r>
              <a:rPr lang="es-ES" dirty="0">
                <a:solidFill>
                  <a:schemeClr val="accent1">
                    <a:lumMod val="20000"/>
                    <a:lumOff val="80000"/>
                  </a:schemeClr>
                </a:solidFill>
                <a:effectLst>
                  <a:outerShdw blurRad="38100" dist="38100" dir="2700000" algn="tl">
                    <a:srgbClr val="000000">
                      <a:alpha val="43137"/>
                    </a:srgbClr>
                  </a:outerShdw>
                </a:effectLst>
              </a:rPr>
              <a:t> </a:t>
            </a:r>
            <a:r>
              <a:rPr lang="es-ES" dirty="0"/>
              <a:t>en nuestro directorio /scss</a:t>
            </a:r>
            <a:r>
              <a:rPr lang="es-ES" dirty="0" smtClean="0"/>
              <a:t>. Y añadimos el </a:t>
            </a:r>
            <a:r>
              <a:rPr lang="es-ES" dirty="0" smtClean="0">
                <a:solidFill>
                  <a:schemeClr val="accent1">
                    <a:lumMod val="20000"/>
                    <a:lumOff val="80000"/>
                  </a:schemeClr>
                </a:solidFill>
                <a:effectLst>
                  <a:outerShdw blurRad="38100" dist="38100" dir="2700000" algn="tl">
                    <a:srgbClr val="000000">
                      <a:alpha val="43137"/>
                    </a:srgbClr>
                  </a:outerShdw>
                </a:effectLst>
              </a:rPr>
              <a:t>import de Bootstrap</a:t>
            </a:r>
            <a:r>
              <a:rPr lang="es-ES" dirty="0" smtClean="0"/>
              <a:t>, por encima </a:t>
            </a:r>
            <a:r>
              <a:rPr lang="es-ES" dirty="0" smtClean="0">
                <a:solidFill>
                  <a:schemeClr val="accent1">
                    <a:lumMod val="20000"/>
                    <a:lumOff val="80000"/>
                  </a:schemeClr>
                </a:solidFill>
                <a:effectLst>
                  <a:outerShdw blurRad="38100" dist="38100" dir="2700000" algn="tl">
                    <a:srgbClr val="000000">
                      <a:alpha val="43137"/>
                    </a:srgbClr>
                  </a:outerShdw>
                </a:effectLst>
              </a:rPr>
              <a:t>añadiremos todas las variables y configuraciones del tema</a:t>
            </a:r>
            <a:r>
              <a:rPr lang="es-ES" dirty="0" smtClean="0"/>
              <a:t>.</a:t>
            </a:r>
            <a:endParaRPr lang="es-ES" dirty="0"/>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5" name="Imagen 4"/>
          <p:cNvPicPr>
            <a:picLocks noChangeAspect="1"/>
          </p:cNvPicPr>
          <p:nvPr/>
        </p:nvPicPr>
        <p:blipFill>
          <a:blip r:embed="rId3"/>
          <a:stretch>
            <a:fillRect/>
          </a:stretch>
        </p:blipFill>
        <p:spPr>
          <a:xfrm>
            <a:off x="1983512" y="3044979"/>
            <a:ext cx="5187880" cy="1762154"/>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32232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CONFIGURANDO EL TEMA</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smtClean="0"/>
              <a:t>Como decíamos, añadimos todas las </a:t>
            </a:r>
            <a:r>
              <a:rPr lang="es-ES" dirty="0" smtClean="0">
                <a:solidFill>
                  <a:schemeClr val="accent1">
                    <a:lumMod val="20000"/>
                    <a:lumOff val="80000"/>
                  </a:schemeClr>
                </a:solidFill>
                <a:effectLst>
                  <a:outerShdw blurRad="38100" dist="38100" dir="2700000" algn="tl">
                    <a:srgbClr val="000000">
                      <a:alpha val="43137"/>
                    </a:srgbClr>
                  </a:outerShdw>
                </a:effectLst>
              </a:rPr>
              <a:t>variables</a:t>
            </a:r>
            <a:r>
              <a:rPr lang="es-ES" dirty="0" smtClean="0">
                <a:effectLst>
                  <a:outerShdw blurRad="38100" dist="38100" dir="2700000" algn="tl">
                    <a:srgbClr val="000000">
                      <a:alpha val="43137"/>
                    </a:srgbClr>
                  </a:outerShdw>
                </a:effectLst>
              </a:rPr>
              <a:t> </a:t>
            </a:r>
            <a:r>
              <a:rPr lang="es-ES" dirty="0" smtClean="0"/>
              <a:t>que necesitemos configurar por </a:t>
            </a:r>
            <a:r>
              <a:rPr lang="es-ES" dirty="0" smtClean="0">
                <a:solidFill>
                  <a:schemeClr val="accent1">
                    <a:lumMod val="20000"/>
                    <a:lumOff val="80000"/>
                  </a:schemeClr>
                </a:solidFill>
                <a:effectLst>
                  <a:outerShdw blurRad="38100" dist="38100" dir="2700000" algn="tl">
                    <a:srgbClr val="000000">
                      <a:alpha val="43137"/>
                    </a:srgbClr>
                  </a:outerShdw>
                </a:effectLst>
              </a:rPr>
              <a:t>encima del import</a:t>
            </a:r>
            <a:r>
              <a:rPr lang="es-ES" dirty="0" smtClean="0"/>
              <a:t>.</a:t>
            </a:r>
            <a:endParaRPr lang="es-ES" dirty="0"/>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7" name="Imagen 6"/>
          <p:cNvPicPr>
            <a:picLocks noChangeAspect="1"/>
          </p:cNvPicPr>
          <p:nvPr/>
        </p:nvPicPr>
        <p:blipFill>
          <a:blip r:embed="rId3"/>
          <a:stretch>
            <a:fillRect/>
          </a:stretch>
        </p:blipFill>
        <p:spPr>
          <a:xfrm>
            <a:off x="2629308" y="2483992"/>
            <a:ext cx="3885355" cy="3719104"/>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88177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CREANDO EL LAYOUT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a:hlinkClick r:id="rId3"/>
              </a:rPr>
              <a:t>https://getbootstrap.com/docs/4.2/getting-started/introduction/</a:t>
            </a:r>
            <a:endParaRPr lang="es-ES" sz="1600" dirty="0"/>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5" name="Imagen 4"/>
          <p:cNvPicPr>
            <a:picLocks noChangeAspect="1"/>
          </p:cNvPicPr>
          <p:nvPr/>
        </p:nvPicPr>
        <p:blipFill>
          <a:blip r:embed="rId4"/>
          <a:stretch>
            <a:fillRect/>
          </a:stretch>
        </p:blipFill>
        <p:spPr>
          <a:xfrm>
            <a:off x="1146148" y="2640775"/>
            <a:ext cx="6148714" cy="3131956"/>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57818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CREANDO EL GRID-LAYOUT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400" dirty="0">
                <a:hlinkClick r:id="rId3"/>
              </a:rPr>
              <a:t>https://</a:t>
            </a:r>
            <a:r>
              <a:rPr lang="es-ES" sz="1400" dirty="0" smtClean="0">
                <a:hlinkClick r:id="rId3"/>
              </a:rPr>
              <a:t>getbootstrap.com/docs/4.2/layout/grid/</a:t>
            </a:r>
            <a:endParaRPr lang="es-ES" sz="1400" dirty="0" smtClean="0"/>
          </a:p>
          <a:p>
            <a:pPr marL="0" indent="0">
              <a:lnSpc>
                <a:spcPct val="100000"/>
              </a:lnSpc>
              <a:spcBef>
                <a:spcPts val="0"/>
              </a:spcBef>
              <a:buNone/>
            </a:pPr>
            <a:r>
              <a:rPr lang="es-ES" sz="1400" dirty="0">
                <a:hlinkClick r:id="rId4"/>
              </a:rPr>
              <a:t>https://getbootstrap.com/docs/4.2/layout/utilities-for-layout/</a:t>
            </a:r>
            <a:endParaRPr lang="es-ES" sz="1400" dirty="0"/>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7" name="Imagen 6"/>
          <p:cNvPicPr>
            <a:picLocks noChangeAspect="1"/>
          </p:cNvPicPr>
          <p:nvPr/>
        </p:nvPicPr>
        <p:blipFill>
          <a:blip r:embed="rId5"/>
          <a:stretch>
            <a:fillRect/>
          </a:stretch>
        </p:blipFill>
        <p:spPr>
          <a:xfrm>
            <a:off x="3128111" y="3527797"/>
            <a:ext cx="5387239" cy="249584"/>
          </a:xfrm>
          <a:prstGeom prst="rect">
            <a:avLst/>
          </a:prstGeom>
          <a:ln>
            <a:solidFill>
              <a:schemeClr val="tx1"/>
            </a:solidFill>
          </a:ln>
        </p:spPr>
      </p:pic>
      <p:sp>
        <p:nvSpPr>
          <p:cNvPr id="9" name="Flecha a la derecha con bandas 8"/>
          <p:cNvSpPr/>
          <p:nvPr/>
        </p:nvSpPr>
        <p:spPr>
          <a:xfrm>
            <a:off x="2523904" y="3527797"/>
            <a:ext cx="621625" cy="261257"/>
          </a:xfrm>
          <a:prstGeom prst="stripedRightArrow">
            <a:avLst/>
          </a:prstGeom>
          <a:solidFill>
            <a:srgbClr val="C00000"/>
          </a:solidFill>
          <a:ln>
            <a:solidFill>
              <a:srgbClr val="6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6"/>
          <a:stretch>
            <a:fillRect/>
          </a:stretch>
        </p:blipFill>
        <p:spPr>
          <a:xfrm>
            <a:off x="622346" y="2830174"/>
            <a:ext cx="2194952" cy="1853844"/>
          </a:xfrm>
          <a:prstGeom prst="rect">
            <a:avLst/>
          </a:prstGeom>
          <a:ln>
            <a:solidFill>
              <a:schemeClr val="bg1"/>
            </a:solidFill>
          </a:ln>
          <a:effectLst>
            <a:outerShdw blurRad="292100" dist="139700" dir="2700000" algn="tl" rotWithShape="0">
              <a:srgbClr val="333333">
                <a:alpha val="65000"/>
              </a:srgbClr>
            </a:outerShdw>
          </a:effectLst>
        </p:spPr>
      </p:pic>
      <p:pic>
        <p:nvPicPr>
          <p:cNvPr id="10" name="Imagen 9"/>
          <p:cNvPicPr>
            <a:picLocks noChangeAspect="1"/>
          </p:cNvPicPr>
          <p:nvPr/>
        </p:nvPicPr>
        <p:blipFill>
          <a:blip r:embed="rId7"/>
          <a:stretch>
            <a:fillRect/>
          </a:stretch>
        </p:blipFill>
        <p:spPr>
          <a:xfrm>
            <a:off x="6657089" y="4133287"/>
            <a:ext cx="1788957" cy="1921762"/>
          </a:xfrm>
          <a:prstGeom prst="rect">
            <a:avLst/>
          </a:prstGeom>
          <a:ln>
            <a:solidFill>
              <a:schemeClr val="bg1"/>
            </a:solidFill>
          </a:ln>
          <a:effectLst>
            <a:outerShdw blurRad="292100" dist="139700" dir="2700000" algn="tl" rotWithShape="0">
              <a:srgbClr val="333333">
                <a:alpha val="65000"/>
              </a:srgbClr>
            </a:outerShdw>
          </a:effectLst>
        </p:spPr>
      </p:pic>
      <p:sp>
        <p:nvSpPr>
          <p:cNvPr id="11" name="CuadroTexto 10"/>
          <p:cNvSpPr txBox="1"/>
          <p:nvPr/>
        </p:nvSpPr>
        <p:spPr>
          <a:xfrm>
            <a:off x="2834716" y="4972248"/>
            <a:ext cx="3728858" cy="243840"/>
          </a:xfrm>
          <a:prstGeom prst="rect">
            <a:avLst/>
          </a:prstGeom>
        </p:spPr>
        <p:txBody>
          <a:bodyPr vert="horz" wrap="none" lIns="68580" tIns="34290" rIns="68580" bIns="34290" rtlCol="0" anchor="ctr">
            <a:noAutofit/>
          </a:bodyPr>
          <a:lstStyle/>
          <a:p>
            <a:r>
              <a:rPr lang="es-ES" sz="1600" i="1" dirty="0" smtClean="0">
                <a:solidFill>
                  <a:schemeClr val="accent1">
                    <a:lumMod val="20000"/>
                    <a:lumOff val="80000"/>
                  </a:schemeClr>
                </a:solidFill>
                <a:effectLst>
                  <a:outerShdw blurRad="38100" dist="38100" dir="2700000" algn="tl">
                    <a:srgbClr val="000000">
                      <a:alpha val="43137"/>
                    </a:srgbClr>
                  </a:outerShdw>
                </a:effectLst>
                <a:latin typeface="+mn-lt"/>
              </a:rPr>
              <a:t>Podemos </a:t>
            </a:r>
            <a:r>
              <a:rPr lang="es-ES" sz="1600" i="1" u="sng" dirty="0" smtClean="0">
                <a:solidFill>
                  <a:schemeClr val="accent1">
                    <a:lumMod val="20000"/>
                    <a:lumOff val="80000"/>
                  </a:schemeClr>
                </a:solidFill>
                <a:effectLst>
                  <a:outerShdw blurRad="38100" dist="38100" dir="2700000" algn="tl">
                    <a:srgbClr val="000000">
                      <a:alpha val="43137"/>
                    </a:srgbClr>
                  </a:outerShdw>
                </a:effectLst>
                <a:latin typeface="+mn-lt"/>
              </a:rPr>
              <a:t>configurar el grid</a:t>
            </a:r>
            <a:r>
              <a:rPr lang="es-ES" sz="1600" i="1" dirty="0" smtClean="0">
                <a:solidFill>
                  <a:schemeClr val="accent1">
                    <a:lumMod val="20000"/>
                    <a:lumOff val="80000"/>
                  </a:schemeClr>
                </a:solidFill>
                <a:effectLst>
                  <a:outerShdw blurRad="38100" dist="38100" dir="2700000" algn="tl">
                    <a:srgbClr val="000000">
                      <a:alpha val="43137"/>
                    </a:srgbClr>
                  </a:outerShdw>
                </a:effectLst>
                <a:latin typeface="+mn-lt"/>
              </a:rPr>
              <a:t> de Bootstrap así:</a:t>
            </a:r>
          </a:p>
        </p:txBody>
      </p:sp>
    </p:spTree>
    <p:extLst>
      <p:ext uri="{BB962C8B-B14F-4D97-AF65-F5344CB8AC3E}">
        <p14:creationId xmlns:p14="http://schemas.microsoft.com/office/powerpoint/2010/main" val="1327656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INSERTANDO UN COMPONENTE</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400" dirty="0"/>
              <a:t>Por ejemplo: </a:t>
            </a:r>
            <a:r>
              <a:rPr lang="es-ES" sz="1400" dirty="0">
                <a:hlinkClick r:id="rId3"/>
              </a:rPr>
              <a:t>https://getbootstrap.com/docs/4.2/components/alerts/</a:t>
            </a:r>
            <a:endParaRPr lang="es-ES" sz="1400" dirty="0"/>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5" name="Imagen 4"/>
          <p:cNvPicPr>
            <a:picLocks noChangeAspect="1"/>
          </p:cNvPicPr>
          <p:nvPr/>
        </p:nvPicPr>
        <p:blipFill>
          <a:blip r:embed="rId4"/>
          <a:stretch>
            <a:fillRect/>
          </a:stretch>
        </p:blipFill>
        <p:spPr>
          <a:xfrm>
            <a:off x="757452" y="2525486"/>
            <a:ext cx="5792666" cy="3651483"/>
          </a:xfrm>
          <a:prstGeom prst="rect">
            <a:avLst/>
          </a:prstGeom>
          <a:ln>
            <a:solidFill>
              <a:schemeClr val="tx1"/>
            </a:solidFill>
          </a:ln>
          <a:effectLst>
            <a:outerShdw blurRad="292100" dist="139700" dir="2700000" algn="tl" rotWithShape="0">
              <a:srgbClr val="333333">
                <a:alpha val="65000"/>
              </a:srgbClr>
            </a:outerShdw>
          </a:effectLst>
        </p:spPr>
      </p:pic>
      <p:sp>
        <p:nvSpPr>
          <p:cNvPr id="8" name="CuadroTexto 7"/>
          <p:cNvSpPr txBox="1"/>
          <p:nvPr/>
        </p:nvSpPr>
        <p:spPr>
          <a:xfrm>
            <a:off x="4711337" y="4781006"/>
            <a:ext cx="3474720" cy="905691"/>
          </a:xfrm>
          <a:prstGeom prst="rect">
            <a:avLst/>
          </a:prstGeom>
          <a:solidFill>
            <a:schemeClr val="bg1">
              <a:lumMod val="95000"/>
            </a:schemeClr>
          </a:solidFill>
          <a:ln>
            <a:solidFill>
              <a:srgbClr val="C00000"/>
            </a:solidFill>
          </a:ln>
          <a:effectLst>
            <a:outerShdw blurRad="50800" dist="38100" dir="8100000" algn="tr" rotWithShape="0">
              <a:prstClr val="black">
                <a:alpha val="40000"/>
              </a:prstClr>
            </a:outerShdw>
          </a:effectLst>
        </p:spPr>
        <p:txBody>
          <a:bodyPr vert="horz" wrap="none" lIns="68580" tIns="34290" rIns="68580" bIns="34290" rtlCol="0" anchor="ctr">
            <a:noAutofit/>
          </a:bodyPr>
          <a:lstStyle/>
          <a:p>
            <a:r>
              <a:rPr lang="es-ES" sz="1200" dirty="0" smtClean="0"/>
              <a:t>Como podemos ver la clase </a:t>
            </a:r>
            <a:r>
              <a:rPr lang="es-ES" sz="1200" b="1" u="sng" dirty="0" smtClean="0"/>
              <a:t>alert-primary</a:t>
            </a:r>
            <a:r>
              <a:rPr lang="es-ES" sz="1200" dirty="0" smtClean="0"/>
              <a:t>,</a:t>
            </a:r>
          </a:p>
          <a:p>
            <a:r>
              <a:rPr lang="es-ES" sz="1200" b="1" u="sng" dirty="0" smtClean="0"/>
              <a:t>alert-secondary</a:t>
            </a:r>
            <a:r>
              <a:rPr lang="es-ES" sz="1200" dirty="0" smtClean="0"/>
              <a:t>, etc. Añade un color de letra y fondo.</a:t>
            </a:r>
          </a:p>
          <a:p>
            <a:r>
              <a:rPr lang="es-ES" sz="1200" dirty="0" smtClean="0"/>
              <a:t>Estas clases serán </a:t>
            </a:r>
            <a:r>
              <a:rPr lang="es-ES" sz="1200" b="1" dirty="0" smtClean="0"/>
              <a:t>generadas con los colores del tema</a:t>
            </a:r>
            <a:r>
              <a:rPr lang="es-ES" sz="1200" dirty="0" smtClean="0"/>
              <a:t> </a:t>
            </a:r>
          </a:p>
          <a:p>
            <a:r>
              <a:rPr lang="es-ES" sz="1200" dirty="0" smtClean="0"/>
              <a:t>(Configurados anteriormente)</a:t>
            </a:r>
            <a:endParaRPr lang="es-ES" sz="1200" dirty="0"/>
          </a:p>
        </p:txBody>
      </p:sp>
    </p:spTree>
    <p:extLst>
      <p:ext uri="{BB962C8B-B14F-4D97-AF65-F5344CB8AC3E}">
        <p14:creationId xmlns:p14="http://schemas.microsoft.com/office/powerpoint/2010/main" val="8933707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UTILIDADES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400" dirty="0"/>
              <a:t>Por ejemplo: </a:t>
            </a:r>
            <a:r>
              <a:rPr lang="es-ES" sz="1400" dirty="0">
                <a:hlinkClick r:id="rId3"/>
              </a:rPr>
              <a:t>https://getbootstrap.com/docs/4.2/utilities/borders/</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Maquetando con Bootstrap</a:t>
            </a:r>
            <a:endParaRPr lang="es-ES" dirty="0"/>
          </a:p>
        </p:txBody>
      </p:sp>
      <p:pic>
        <p:nvPicPr>
          <p:cNvPr id="6" name="Imagen 5"/>
          <p:cNvPicPr>
            <a:picLocks noChangeAspect="1"/>
          </p:cNvPicPr>
          <p:nvPr/>
        </p:nvPicPr>
        <p:blipFill>
          <a:blip r:embed="rId4"/>
          <a:stretch>
            <a:fillRect/>
          </a:stretch>
        </p:blipFill>
        <p:spPr>
          <a:xfrm>
            <a:off x="722811" y="2508069"/>
            <a:ext cx="5479383" cy="3562846"/>
          </a:xfrm>
          <a:prstGeom prst="rect">
            <a:avLst/>
          </a:prstGeom>
          <a:ln>
            <a:noFill/>
          </a:ln>
          <a:effectLst>
            <a:outerShdw blurRad="292100" dist="139700" dir="2700000" algn="tl" rotWithShape="0">
              <a:srgbClr val="333333">
                <a:alpha val="65000"/>
              </a:srgbClr>
            </a:outerShdw>
          </a:effectLst>
        </p:spPr>
      </p:pic>
      <p:sp>
        <p:nvSpPr>
          <p:cNvPr id="9" name="CuadroTexto 8"/>
          <p:cNvSpPr txBox="1"/>
          <p:nvPr/>
        </p:nvSpPr>
        <p:spPr>
          <a:xfrm>
            <a:off x="4685211" y="5145780"/>
            <a:ext cx="3830139" cy="722811"/>
          </a:xfrm>
          <a:prstGeom prst="rect">
            <a:avLst/>
          </a:prstGeom>
          <a:solidFill>
            <a:schemeClr val="bg1">
              <a:lumMod val="95000"/>
            </a:schemeClr>
          </a:solidFill>
          <a:ln>
            <a:solidFill>
              <a:srgbClr val="C00000"/>
            </a:solidFill>
          </a:ln>
          <a:effectLst>
            <a:outerShdw blurRad="50800" dist="38100" dir="8100000" algn="tr" rotWithShape="0">
              <a:prstClr val="black">
                <a:alpha val="40000"/>
              </a:prstClr>
            </a:outerShdw>
          </a:effectLst>
        </p:spPr>
        <p:txBody>
          <a:bodyPr vert="horz" wrap="none" lIns="68580" tIns="34290" rIns="68580" bIns="34290" rtlCol="0" anchor="ctr">
            <a:noAutofit/>
          </a:bodyPr>
          <a:lstStyle/>
          <a:p>
            <a:r>
              <a:rPr lang="es-ES" sz="1200" dirty="0" smtClean="0"/>
              <a:t>Estas utilidades nos sirven para aplicar clases a </a:t>
            </a:r>
          </a:p>
          <a:p>
            <a:r>
              <a:rPr lang="es-ES" sz="1200" dirty="0" smtClean="0"/>
              <a:t>nuestro HTML con el fin de estilizar elementos de </a:t>
            </a:r>
          </a:p>
          <a:p>
            <a:r>
              <a:rPr lang="es-ES" sz="1200" dirty="0" smtClean="0"/>
              <a:t>forma individual. </a:t>
            </a:r>
            <a:r>
              <a:rPr lang="es-ES" sz="1200" b="1" u="sng" dirty="0" smtClean="0"/>
              <a:t>Cada clase tiene una sola responsabilidad</a:t>
            </a:r>
            <a:r>
              <a:rPr lang="es-ES" sz="1200" dirty="0" smtClean="0"/>
              <a:t>.</a:t>
            </a:r>
            <a:endParaRPr lang="es-ES" sz="1200" dirty="0"/>
          </a:p>
        </p:txBody>
      </p:sp>
    </p:spTree>
    <p:extLst>
      <p:ext uri="{BB962C8B-B14F-4D97-AF65-F5344CB8AC3E}">
        <p14:creationId xmlns:p14="http://schemas.microsoft.com/office/powerpoint/2010/main" val="42058460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976987428"/>
              </p:ext>
            </p:extLst>
          </p:nvPr>
        </p:nvGraphicFramePr>
        <p:xfrm>
          <a:off x="628650" y="2299065"/>
          <a:ext cx="7886700" cy="3248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texto 3"/>
          <p:cNvSpPr>
            <a:spLocks noGrp="1"/>
          </p:cNvSpPr>
          <p:nvPr>
            <p:ph type="body" sz="quarter" idx="13"/>
          </p:nvPr>
        </p:nvSpPr>
        <p:spPr/>
        <p:txBody>
          <a:bodyPr/>
          <a:lstStyle/>
          <a:p>
            <a:r>
              <a:rPr lang="es-ES" dirty="0"/>
              <a:t>Fundamentos y buenas practicas en JavaScript</a:t>
            </a:r>
          </a:p>
        </p:txBody>
      </p:sp>
      <p:sp>
        <p:nvSpPr>
          <p:cNvPr id="8" name="Rectángulo 7"/>
          <p:cNvSpPr/>
          <p:nvPr/>
        </p:nvSpPr>
        <p:spPr>
          <a:xfrm>
            <a:off x="628650" y="1609522"/>
            <a:ext cx="2369559" cy="334707"/>
          </a:xfrm>
          <a:prstGeom prst="rect">
            <a:avLst/>
          </a:prstGeom>
        </p:spPr>
        <p:txBody>
          <a:bodyPr wrap="none">
            <a:spAutoFit/>
          </a:bodyPr>
          <a:lstStyle/>
          <a:p>
            <a:r>
              <a:rPr lang="es-ES" sz="1575" u="sng" dirty="0" smtClean="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JAVASCRIPT?</a:t>
            </a:r>
            <a:endParaRPr lang="es-ES" sz="1575" u="sng"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712142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¿CÓMO SE EJECUTA JAVASCRIPT?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400" dirty="0"/>
              <a:t>JavaScript es aplicado a tu página en HTML de una manera similar al CSS. Donde el CSS usa el elemento </a:t>
            </a:r>
            <a:r>
              <a:rPr lang="es-ES" sz="1400" dirty="0">
                <a:solidFill>
                  <a:schemeClr val="accent1">
                    <a:lumMod val="20000"/>
                    <a:lumOff val="80000"/>
                  </a:schemeClr>
                </a:solidFill>
                <a:effectLst>
                  <a:outerShdw blurRad="38100" dist="38100" dir="2700000" algn="tl">
                    <a:srgbClr val="000000">
                      <a:alpha val="43137"/>
                    </a:srgbClr>
                  </a:outerShdw>
                </a:effectLst>
              </a:rPr>
              <a:t>&lt;link&gt; </a:t>
            </a:r>
            <a:r>
              <a:rPr lang="es-ES" sz="1400" dirty="0"/>
              <a:t>para aplicar estilos-de-hoja externos, el </a:t>
            </a:r>
            <a:r>
              <a:rPr lang="es-ES" sz="1400" dirty="0" err="1"/>
              <a:t>tag</a:t>
            </a:r>
            <a:r>
              <a:rPr lang="es-ES" sz="1400" dirty="0"/>
              <a:t> </a:t>
            </a:r>
            <a:r>
              <a:rPr lang="es-ES" sz="1400" dirty="0">
                <a:solidFill>
                  <a:schemeClr val="accent1">
                    <a:lumMod val="20000"/>
                    <a:lumOff val="80000"/>
                  </a:schemeClr>
                </a:solidFill>
                <a:effectLst>
                  <a:outerShdw blurRad="38100" dist="38100" dir="2700000" algn="tl">
                    <a:srgbClr val="000000">
                      <a:alpha val="43137"/>
                    </a:srgbClr>
                  </a:outerShdw>
                </a:effectLst>
              </a:rPr>
              <a:t>&lt;</a:t>
            </a:r>
            <a:r>
              <a:rPr lang="es-ES" sz="1400" dirty="0" err="1">
                <a:solidFill>
                  <a:schemeClr val="accent1">
                    <a:lumMod val="20000"/>
                    <a:lumOff val="80000"/>
                  </a:schemeClr>
                </a:solidFill>
                <a:effectLst>
                  <a:outerShdw blurRad="38100" dist="38100" dir="2700000" algn="tl">
                    <a:srgbClr val="000000">
                      <a:alpha val="43137"/>
                    </a:srgbClr>
                  </a:outerShdw>
                </a:effectLst>
              </a:rPr>
              <a:t>style</a:t>
            </a:r>
            <a:r>
              <a:rPr lang="es-ES" sz="1400" dirty="0">
                <a:solidFill>
                  <a:schemeClr val="accent1">
                    <a:lumMod val="20000"/>
                    <a:lumOff val="80000"/>
                  </a:schemeClr>
                </a:solidFill>
                <a:effectLst>
                  <a:outerShdw blurRad="38100" dist="38100" dir="2700000" algn="tl">
                    <a:srgbClr val="000000">
                      <a:alpha val="43137"/>
                    </a:srgbClr>
                  </a:outerShdw>
                </a:effectLst>
              </a:rPr>
              <a:t>&gt; </a:t>
            </a:r>
            <a:r>
              <a:rPr lang="es-ES" sz="1400" dirty="0"/>
              <a:t>es un elemento para aplicar estilos-de-hoja interno al HTML, JavaScript solamente necesita de un solo amigo en el mundo del HTML, que es el elemento </a:t>
            </a:r>
            <a:r>
              <a:rPr lang="es-ES" sz="1400" dirty="0">
                <a:solidFill>
                  <a:schemeClr val="accent1">
                    <a:lumMod val="20000"/>
                    <a:lumOff val="80000"/>
                  </a:schemeClr>
                </a:solidFill>
                <a:effectLst>
                  <a:outerShdw blurRad="38100" dist="38100" dir="2700000" algn="tl">
                    <a:srgbClr val="000000">
                      <a:alpha val="43137"/>
                    </a:srgbClr>
                  </a:outerShdw>
                </a:effectLst>
              </a:rPr>
              <a:t>&lt;script&gt;</a:t>
            </a:r>
            <a:r>
              <a:rPr lang="es-ES" sz="1400" dirty="0"/>
              <a: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05666" y="3159036"/>
            <a:ext cx="5276850" cy="609600"/>
          </a:xfrm>
          <a:prstGeom prst="rect">
            <a:avLst/>
          </a:prstGeom>
          <a:ln>
            <a:solidFill>
              <a:schemeClr val="bg1"/>
            </a:solid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stretch>
            <a:fillRect/>
          </a:stretch>
        </p:blipFill>
        <p:spPr>
          <a:xfrm>
            <a:off x="705666" y="4635550"/>
            <a:ext cx="7804705" cy="1541419"/>
          </a:xfrm>
          <a:prstGeom prst="rect">
            <a:avLst/>
          </a:prstGeom>
          <a:ln>
            <a:solidFill>
              <a:schemeClr val="bg1"/>
            </a:solidFill>
          </a:ln>
          <a:effectLst>
            <a:outerShdw blurRad="292100" dist="139700" dir="2700000" algn="tl" rotWithShape="0">
              <a:srgbClr val="333333">
                <a:alpha val="65000"/>
              </a:srgbClr>
            </a:outerShdw>
          </a:effectLst>
        </p:spPr>
      </p:pic>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sp>
        <p:nvSpPr>
          <p:cNvPr id="10" name="Rectángulo 9"/>
          <p:cNvSpPr/>
          <p:nvPr/>
        </p:nvSpPr>
        <p:spPr>
          <a:xfrm>
            <a:off x="593814" y="4281422"/>
            <a:ext cx="6914878" cy="307777"/>
          </a:xfrm>
          <a:prstGeom prst="rect">
            <a:avLst/>
          </a:prstGeom>
        </p:spPr>
        <p:txBody>
          <a:bodyPr wrap="square">
            <a:spAutoFit/>
          </a:bodyPr>
          <a:lstStyle/>
          <a:p>
            <a:r>
              <a:rPr lang="es-ES" sz="1400" i="1" dirty="0">
                <a:solidFill>
                  <a:schemeClr val="accent1">
                    <a:lumMod val="20000"/>
                    <a:lumOff val="80000"/>
                  </a:schemeClr>
                </a:solidFill>
                <a:effectLst>
                  <a:outerShdw blurRad="38100" dist="38100" dir="2700000" algn="tl">
                    <a:srgbClr val="000000">
                      <a:alpha val="43137"/>
                    </a:srgbClr>
                  </a:outerShdw>
                </a:effectLst>
              </a:rPr>
              <a:t>Con la herramienta para desarrolladores de Chrome, podemos ver que se están ejecutando.</a:t>
            </a:r>
          </a:p>
        </p:txBody>
      </p:sp>
    </p:spTree>
    <p:extLst>
      <p:ext uri="{BB962C8B-B14F-4D97-AF65-F5344CB8AC3E}">
        <p14:creationId xmlns:p14="http://schemas.microsoft.com/office/powerpoint/2010/main" val="1844687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CREANDO UN SCRIPT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t>Creamos un fichero en nuestra carpeta </a:t>
            </a:r>
            <a:r>
              <a:rPr lang="es-ES" sz="1600" i="1" dirty="0" err="1" smtClean="0"/>
              <a:t>js</a:t>
            </a:r>
            <a:r>
              <a:rPr lang="es-ES" sz="1600" dirty="0" smtClean="0"/>
              <a:t>, con la extensión: </a:t>
            </a:r>
            <a:r>
              <a:rPr lang="es-ES" sz="1600" dirty="0" smtClean="0">
                <a:solidFill>
                  <a:schemeClr val="accent1">
                    <a:lumMod val="20000"/>
                    <a:lumOff val="80000"/>
                  </a:schemeClr>
                </a:solidFill>
                <a:effectLst>
                  <a:outerShdw blurRad="38100" dist="38100" dir="2700000" algn="tl">
                    <a:srgbClr val="000000">
                      <a:alpha val="43137"/>
                    </a:srgbClr>
                  </a:outerShdw>
                </a:effectLst>
              </a:rPr>
              <a:t>.</a:t>
            </a:r>
            <a:r>
              <a:rPr lang="es-ES" sz="1600" dirty="0" err="1" smtClean="0">
                <a:solidFill>
                  <a:schemeClr val="accent1">
                    <a:lumMod val="20000"/>
                    <a:lumOff val="80000"/>
                  </a:schemeClr>
                </a:solidFill>
                <a:effectLst>
                  <a:outerShdw blurRad="38100" dist="38100" dir="2700000" algn="tl">
                    <a:srgbClr val="000000">
                      <a:alpha val="43137"/>
                    </a:srgbClr>
                  </a:outerShdw>
                </a:effectLst>
              </a:rPr>
              <a:t>js</a:t>
            </a: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r>
              <a:rPr lang="es-ES" sz="1600" dirty="0" smtClean="0"/>
              <a:t>Y añadimos nuestro código.</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r>
              <a:rPr lang="es-ES" sz="1600" dirty="0" smtClean="0"/>
              <a:t>Añadimos nuestro fichero JS en nuestros HTML.</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715599" y="3113994"/>
            <a:ext cx="2505075" cy="1152525"/>
          </a:xfrm>
          <a:prstGeom prst="rect">
            <a:avLst/>
          </a:prstGeom>
          <a:ln>
            <a:solidFill>
              <a:schemeClr val="bg1"/>
            </a:solidFill>
          </a:ln>
        </p:spPr>
      </p:pic>
      <p:pic>
        <p:nvPicPr>
          <p:cNvPr id="15" name="Imagen 14"/>
          <p:cNvPicPr>
            <a:picLocks noChangeAspect="1"/>
          </p:cNvPicPr>
          <p:nvPr/>
        </p:nvPicPr>
        <p:blipFill>
          <a:blip r:embed="rId4"/>
          <a:stretch>
            <a:fillRect/>
          </a:stretch>
        </p:blipFill>
        <p:spPr>
          <a:xfrm>
            <a:off x="715599" y="5002910"/>
            <a:ext cx="4723720" cy="1153169"/>
          </a:xfrm>
          <a:prstGeom prst="rect">
            <a:avLst/>
          </a:prstGeom>
          <a:ln>
            <a:solidFill>
              <a:schemeClr val="bg1"/>
            </a:solidFill>
          </a:ln>
        </p:spPr>
      </p:pic>
    </p:spTree>
    <p:extLst>
      <p:ext uri="{BB962C8B-B14F-4D97-AF65-F5344CB8AC3E}">
        <p14:creationId xmlns:p14="http://schemas.microsoft.com/office/powerpoint/2010/main" val="12036909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TIPOS EN JAVASCRIPT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44000" indent="-180000">
              <a:lnSpc>
                <a:spcPct val="100000"/>
              </a:lnSpc>
              <a:spcBef>
                <a:spcPts val="0"/>
              </a:spcBef>
            </a:pPr>
            <a:r>
              <a:rPr lang="es-ES" sz="1600" b="1" dirty="0">
                <a:solidFill>
                  <a:srgbClr val="C00000"/>
                </a:solidFill>
              </a:rPr>
              <a:t>Boolean</a:t>
            </a:r>
            <a:r>
              <a:rPr lang="es-ES" sz="1600" dirty="0">
                <a:solidFill>
                  <a:srgbClr val="C00000"/>
                </a:solidFill>
              </a:rPr>
              <a:t> </a:t>
            </a:r>
            <a:r>
              <a:rPr lang="es-ES" sz="1600" dirty="0"/>
              <a:t>representa una entidad lógica y puede tener dos valores true y false.</a:t>
            </a:r>
          </a:p>
          <a:p>
            <a:pPr marL="144000" indent="0">
              <a:lnSpc>
                <a:spcPct val="100000"/>
              </a:lnSpc>
              <a:spcBef>
                <a:spcPts val="0"/>
              </a:spcBef>
              <a:buNone/>
            </a:pP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smtClean="0">
                <a:solidFill>
                  <a:schemeClr val="accent1">
                    <a:lumMod val="20000"/>
                    <a:lumOff val="80000"/>
                  </a:schemeClr>
                </a:solidFill>
                <a:effectLst>
                  <a:outerShdw blurRad="38100" dist="38100" dir="2700000" algn="tl">
                    <a:srgbClr val="000000">
                      <a:alpha val="43137"/>
                    </a:srgbClr>
                  </a:outerShdw>
                </a:effectLst>
              </a:rPr>
              <a:t>var</a:t>
            </a: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foo</a:t>
            </a:r>
            <a:r>
              <a:rPr lang="es-ES" sz="1400" dirty="0">
                <a:solidFill>
                  <a:schemeClr val="accent1">
                    <a:lumMod val="20000"/>
                    <a:lumOff val="80000"/>
                  </a:schemeClr>
                </a:solidFill>
                <a:effectLst>
                  <a:outerShdw blurRad="38100" dist="38100" dir="2700000" algn="tl">
                    <a:srgbClr val="000000">
                      <a:alpha val="43137"/>
                    </a:srgbClr>
                  </a:outerShdw>
                </a:effectLst>
              </a:rPr>
              <a:t> = true</a:t>
            </a:r>
            <a:r>
              <a:rPr lang="es-ES" sz="1400" dirty="0" smtClean="0">
                <a:solidFill>
                  <a:schemeClr val="accent1">
                    <a:lumMod val="20000"/>
                    <a:lumOff val="80000"/>
                  </a:schemeClr>
                </a:solidFill>
                <a:effectLst>
                  <a:outerShdw blurRad="38100" dist="38100" dir="2700000" algn="tl">
                    <a:srgbClr val="000000">
                      <a:alpha val="43137"/>
                    </a:srgbClr>
                  </a:outerShdw>
                </a:effectLst>
              </a:rPr>
              <a:t>;</a:t>
            </a:r>
          </a:p>
          <a:p>
            <a:pPr marL="144000" indent="0">
              <a:lnSpc>
                <a:spcPct val="100000"/>
              </a:lnSpc>
              <a:spcBef>
                <a:spcPts val="0"/>
              </a:spcBef>
              <a:buNone/>
            </a:pPr>
            <a:endParaRPr lang="es-ES" sz="1400" dirty="0">
              <a:solidFill>
                <a:schemeClr val="accent1">
                  <a:lumMod val="20000"/>
                  <a:lumOff val="80000"/>
                </a:schemeClr>
              </a:solidFill>
              <a:effectLst>
                <a:outerShdw blurRad="38100" dist="38100" dir="2700000" algn="tl">
                  <a:srgbClr val="000000">
                    <a:alpha val="43137"/>
                  </a:srgbClr>
                </a:outerShdw>
              </a:effectLst>
            </a:endParaRPr>
          </a:p>
          <a:p>
            <a:pPr marL="144000" indent="-180000">
              <a:lnSpc>
                <a:spcPct val="100000"/>
              </a:lnSpc>
              <a:spcBef>
                <a:spcPts val="0"/>
              </a:spcBef>
            </a:pPr>
            <a:r>
              <a:rPr lang="es-ES" sz="1600" b="1" dirty="0">
                <a:solidFill>
                  <a:srgbClr val="C00000"/>
                </a:solidFill>
              </a:rPr>
              <a:t>Number</a:t>
            </a:r>
            <a:r>
              <a:rPr lang="es-ES" sz="1600" dirty="0">
                <a:solidFill>
                  <a:srgbClr val="C00000"/>
                </a:solidFill>
              </a:rPr>
              <a:t> </a:t>
            </a:r>
            <a:r>
              <a:rPr lang="es-ES" sz="1600" dirty="0"/>
              <a:t>el tipo numérico tiene tres valores +</a:t>
            </a:r>
            <a:r>
              <a:rPr lang="es-ES" sz="1600" dirty="0" err="1"/>
              <a:t>Infinity</a:t>
            </a:r>
            <a:r>
              <a:rPr lang="es-ES" sz="1600" dirty="0"/>
              <a:t>, -</a:t>
            </a:r>
            <a:r>
              <a:rPr lang="es-ES" sz="1600" dirty="0" err="1"/>
              <a:t>Infinity</a:t>
            </a:r>
            <a:r>
              <a:rPr lang="es-ES" sz="1600" dirty="0"/>
              <a:t> y </a:t>
            </a:r>
            <a:r>
              <a:rPr lang="es-ES" sz="1600" dirty="0" err="1"/>
              <a:t>NaN</a:t>
            </a:r>
            <a:r>
              <a:rPr lang="es-ES" sz="1600" dirty="0"/>
              <a:t> (</a:t>
            </a:r>
            <a:r>
              <a:rPr lang="es-ES" sz="1600" dirty="0" err="1"/>
              <a:t>Not</a:t>
            </a:r>
            <a:r>
              <a:rPr lang="es-ES" sz="1600" dirty="0"/>
              <a:t> A Number).</a:t>
            </a:r>
          </a:p>
          <a:p>
            <a:pPr marL="144000" indent="0">
              <a:lnSpc>
                <a:spcPct val="100000"/>
              </a:lnSpc>
              <a:spcBef>
                <a:spcPts val="0"/>
              </a:spcBef>
              <a:buNone/>
            </a:pP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smtClean="0">
                <a:solidFill>
                  <a:schemeClr val="accent1">
                    <a:lumMod val="20000"/>
                    <a:lumOff val="80000"/>
                  </a:schemeClr>
                </a:solidFill>
                <a:effectLst>
                  <a:outerShdw blurRad="38100" dist="38100" dir="2700000" algn="tl">
                    <a:srgbClr val="000000">
                      <a:alpha val="43137"/>
                    </a:srgbClr>
                  </a:outerShdw>
                </a:effectLst>
              </a:rPr>
              <a:t>var</a:t>
            </a: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foo</a:t>
            </a:r>
            <a:r>
              <a:rPr lang="es-ES" sz="1400" dirty="0">
                <a:solidFill>
                  <a:schemeClr val="accent1">
                    <a:lumMod val="20000"/>
                    <a:lumOff val="80000"/>
                  </a:schemeClr>
                </a:solidFill>
                <a:effectLst>
                  <a:outerShdw blurRad="38100" dist="38100" dir="2700000" algn="tl">
                    <a:srgbClr val="000000">
                      <a:alpha val="43137"/>
                    </a:srgbClr>
                  </a:outerShdw>
                </a:effectLst>
              </a:rPr>
              <a:t> = 42</a:t>
            </a:r>
            <a:r>
              <a:rPr lang="es-ES" sz="1400" dirty="0" smtClean="0">
                <a:solidFill>
                  <a:schemeClr val="accent1">
                    <a:lumMod val="20000"/>
                    <a:lumOff val="80000"/>
                  </a:schemeClr>
                </a:solidFill>
                <a:effectLst>
                  <a:outerShdw blurRad="38100" dist="38100" dir="2700000" algn="tl">
                    <a:srgbClr val="000000">
                      <a:alpha val="43137"/>
                    </a:srgbClr>
                  </a:outerShdw>
                </a:effectLst>
              </a:rPr>
              <a:t>;</a:t>
            </a:r>
          </a:p>
          <a:p>
            <a:pPr marL="144000" indent="0">
              <a:lnSpc>
                <a:spcPct val="100000"/>
              </a:lnSpc>
              <a:spcBef>
                <a:spcPts val="0"/>
              </a:spcBef>
              <a:buNone/>
            </a:pPr>
            <a:endParaRPr lang="es-ES" sz="1400" dirty="0">
              <a:solidFill>
                <a:schemeClr val="accent1">
                  <a:lumMod val="20000"/>
                  <a:lumOff val="80000"/>
                </a:schemeClr>
              </a:solidFill>
              <a:effectLst>
                <a:outerShdw blurRad="38100" dist="38100" dir="2700000" algn="tl">
                  <a:srgbClr val="000000">
                    <a:alpha val="43137"/>
                  </a:srgbClr>
                </a:outerShdw>
              </a:effectLst>
            </a:endParaRPr>
          </a:p>
          <a:p>
            <a:pPr marL="144000" indent="-180000">
              <a:lnSpc>
                <a:spcPct val="100000"/>
              </a:lnSpc>
              <a:spcBef>
                <a:spcPts val="0"/>
              </a:spcBef>
            </a:pPr>
            <a:r>
              <a:rPr lang="es-ES" sz="1600" b="1" dirty="0">
                <a:solidFill>
                  <a:srgbClr val="C00000"/>
                </a:solidFill>
              </a:rPr>
              <a:t>String</a:t>
            </a:r>
            <a:r>
              <a:rPr lang="es-ES" sz="1600" dirty="0">
                <a:solidFill>
                  <a:srgbClr val="C00000"/>
                </a:solidFill>
              </a:rPr>
              <a:t> </a:t>
            </a:r>
            <a:r>
              <a:rPr lang="es-ES" sz="1600" dirty="0"/>
              <a:t>representa datos textuales o cadenas de caracteres.</a:t>
            </a:r>
          </a:p>
          <a:p>
            <a:pPr marL="144000" indent="0">
              <a:lnSpc>
                <a:spcPct val="100000"/>
              </a:lnSpc>
              <a:spcBef>
                <a:spcPts val="0"/>
              </a:spcBef>
              <a:buNone/>
            </a:pP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smtClean="0">
                <a:solidFill>
                  <a:schemeClr val="accent1">
                    <a:lumMod val="20000"/>
                    <a:lumOff val="80000"/>
                  </a:schemeClr>
                </a:solidFill>
                <a:effectLst>
                  <a:outerShdw blurRad="38100" dist="38100" dir="2700000" algn="tl">
                    <a:srgbClr val="000000">
                      <a:alpha val="43137"/>
                    </a:srgbClr>
                  </a:outerShdw>
                </a:effectLst>
              </a:rPr>
              <a:t>var</a:t>
            </a: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foo</a:t>
            </a:r>
            <a:r>
              <a:rPr lang="es-ES" sz="1400" dirty="0">
                <a:solidFill>
                  <a:schemeClr val="accent1">
                    <a:lumMod val="20000"/>
                    <a:lumOff val="80000"/>
                  </a:schemeClr>
                </a:solidFill>
                <a:effectLst>
                  <a:outerShdw blurRad="38100" dist="38100" dir="2700000" algn="tl">
                    <a:srgbClr val="000000">
                      <a:alpha val="43137"/>
                    </a:srgbClr>
                  </a:outerShdw>
                </a:effectLst>
              </a:rPr>
              <a:t> = "bar"; </a:t>
            </a:r>
            <a:endParaRPr lang="es-ES" sz="1400" dirty="0" smtClean="0">
              <a:solidFill>
                <a:schemeClr val="accent1">
                  <a:lumMod val="20000"/>
                  <a:lumOff val="80000"/>
                </a:schemeClr>
              </a:solidFill>
              <a:effectLst>
                <a:outerShdw blurRad="38100" dist="38100" dir="2700000" algn="tl">
                  <a:srgbClr val="000000">
                    <a:alpha val="43137"/>
                  </a:srgbClr>
                </a:outerShdw>
              </a:effectLst>
            </a:endParaRPr>
          </a:p>
          <a:p>
            <a:pPr marL="144000" indent="0">
              <a:lnSpc>
                <a:spcPct val="100000"/>
              </a:lnSpc>
              <a:spcBef>
                <a:spcPts val="0"/>
              </a:spcBef>
              <a:buNone/>
            </a:pPr>
            <a:endParaRPr lang="es-ES" sz="1400" dirty="0">
              <a:solidFill>
                <a:schemeClr val="accent1">
                  <a:lumMod val="20000"/>
                  <a:lumOff val="80000"/>
                </a:schemeClr>
              </a:solidFill>
              <a:effectLst>
                <a:outerShdw blurRad="38100" dist="38100" dir="2700000" algn="tl">
                  <a:srgbClr val="000000">
                    <a:alpha val="43137"/>
                  </a:srgbClr>
                </a:outerShdw>
              </a:effectLst>
            </a:endParaRPr>
          </a:p>
          <a:p>
            <a:pPr marL="144000" indent="-180000">
              <a:lnSpc>
                <a:spcPct val="100000"/>
              </a:lnSpc>
              <a:spcBef>
                <a:spcPts val="0"/>
              </a:spcBef>
            </a:pPr>
            <a:r>
              <a:rPr lang="es-ES" sz="1600" b="1" dirty="0">
                <a:solidFill>
                  <a:srgbClr val="C00000"/>
                </a:solidFill>
              </a:rPr>
              <a:t>Symbol</a:t>
            </a:r>
            <a:r>
              <a:rPr lang="es-ES" sz="1600" dirty="0"/>
              <a:t> (&gt;=ECMAScript 6)</a:t>
            </a:r>
          </a:p>
          <a:p>
            <a:pPr marL="144000" indent="0">
              <a:lnSpc>
                <a:spcPct val="100000"/>
              </a:lnSpc>
              <a:spcBef>
                <a:spcPts val="0"/>
              </a:spcBef>
              <a:buNone/>
            </a:pPr>
            <a:r>
              <a:rPr lang="es-ES" sz="1400" dirty="0">
                <a:solidFill>
                  <a:schemeClr val="accent1">
                    <a:lumMod val="20000"/>
                    <a:lumOff val="80000"/>
                  </a:schemeClr>
                </a:solidFill>
                <a:effectLst>
                  <a:outerShdw blurRad="38100" dist="38100" dir="2700000" algn="tl">
                    <a:srgbClr val="000000">
                      <a:alpha val="43137"/>
                    </a:srgbClr>
                  </a:outerShdw>
                </a:effectLst>
              </a:rPr>
              <a:t> </a:t>
            </a:r>
            <a:r>
              <a:rPr lang="es-ES" sz="1400" dirty="0" smtClean="0">
                <a:solidFill>
                  <a:schemeClr val="accent1">
                    <a:lumMod val="20000"/>
                    <a:lumOff val="80000"/>
                  </a:schemeClr>
                </a:solidFill>
                <a:effectLst>
                  <a:outerShdw blurRad="38100" dist="38100" dir="2700000" algn="tl">
                    <a:srgbClr val="000000">
                      <a:alpha val="43137"/>
                    </a:srgbClr>
                  </a:outerShdw>
                </a:effectLst>
              </a:rPr>
              <a:t>Undefined </a:t>
            </a:r>
            <a:r>
              <a:rPr lang="es-ES" sz="1400" dirty="0">
                <a:solidFill>
                  <a:schemeClr val="accent1">
                    <a:lumMod val="20000"/>
                    <a:lumOff val="80000"/>
                  </a:schemeClr>
                </a:solidFill>
                <a:effectLst>
                  <a:outerShdw blurRad="38100" dist="38100" dir="2700000" algn="tl">
                    <a:srgbClr val="000000">
                      <a:alpha val="43137"/>
                    </a:srgbClr>
                  </a:outerShdw>
                </a:effectLst>
              </a:rPr>
              <a:t>una variable a la cual no se le ha asignado valor.</a:t>
            </a:r>
          </a:p>
          <a:p>
            <a:pPr marL="144000" indent="0">
              <a:lnSpc>
                <a:spcPct val="100000"/>
              </a:lnSpc>
              <a:spcBef>
                <a:spcPts val="0"/>
              </a:spcBef>
              <a:buNone/>
            </a:pPr>
            <a:endParaRPr lang="es-ES" sz="1600" dirty="0"/>
          </a:p>
          <a:p>
            <a:pPr marL="180000" indent="-180000">
              <a:lnSpc>
                <a:spcPct val="100000"/>
              </a:lnSpc>
              <a:spcBef>
                <a:spcPts val="0"/>
              </a:spcBef>
            </a:pPr>
            <a:r>
              <a:rPr lang="es-ES" sz="1600" b="1" dirty="0">
                <a:solidFill>
                  <a:srgbClr val="C00000"/>
                </a:solidFill>
              </a:rPr>
              <a:t>Object</a:t>
            </a:r>
            <a:r>
              <a:rPr lang="es-ES" sz="1600" dirty="0">
                <a:solidFill>
                  <a:srgbClr val="C00000"/>
                </a:solidFill>
              </a:rPr>
              <a:t> </a:t>
            </a:r>
            <a:r>
              <a:rPr lang="es-ES" sz="1600" dirty="0"/>
              <a:t>un objeto es un valor en memoria al cual es posible referirse mediante un identificador.</a:t>
            </a:r>
          </a:p>
          <a:p>
            <a:pPr marL="144000" indent="0">
              <a:lnSpc>
                <a:spcPct val="100000"/>
              </a:lnSpc>
              <a:spcBef>
                <a:spcPts val="0"/>
              </a:spcBef>
              <a:buNone/>
            </a:pPr>
            <a:r>
              <a:rPr lang="es-ES" sz="1400" dirty="0" smtClean="0">
                <a:solidFill>
                  <a:schemeClr val="accent1">
                    <a:lumMod val="20000"/>
                    <a:lumOff val="80000"/>
                  </a:schemeClr>
                </a:solidFill>
                <a:effectLst>
                  <a:outerShdw blurRad="38100" dist="38100" dir="2700000" algn="tl">
                    <a:srgbClr val="000000">
                      <a:alpha val="43137"/>
                    </a:srgbClr>
                  </a:outerShdw>
                </a:effectLst>
              </a:rPr>
              <a:t> </a:t>
            </a:r>
            <a:r>
              <a:rPr lang="es-ES" sz="1400" dirty="0" err="1" smtClean="0">
                <a:solidFill>
                  <a:schemeClr val="accent1">
                    <a:lumMod val="20000"/>
                    <a:lumOff val="80000"/>
                  </a:schemeClr>
                </a:solidFill>
                <a:effectLst>
                  <a:outerShdw blurRad="38100" dist="38100" dir="2700000" algn="tl">
                    <a:srgbClr val="000000">
                      <a:alpha val="43137"/>
                    </a:srgbClr>
                  </a:outerShdw>
                </a:effectLst>
              </a:rPr>
              <a:t>var</a:t>
            </a:r>
            <a:r>
              <a:rPr lang="es-ES" sz="1400" dirty="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person</a:t>
            </a:r>
            <a:r>
              <a:rPr lang="es-ES" sz="1400" dirty="0">
                <a:solidFill>
                  <a:schemeClr val="accent1">
                    <a:lumMod val="20000"/>
                    <a:lumOff val="80000"/>
                  </a:schemeClr>
                </a:solidFill>
                <a:effectLst>
                  <a:outerShdw blurRad="38100" dist="38100" dir="2700000" algn="tl">
                    <a:srgbClr val="000000">
                      <a:alpha val="43137"/>
                    </a:srgbClr>
                  </a:outerShdw>
                </a:effectLst>
              </a:rPr>
              <a:t> = { </a:t>
            </a:r>
            <a:r>
              <a:rPr lang="es-ES" sz="1400" dirty="0" err="1">
                <a:solidFill>
                  <a:schemeClr val="accent1">
                    <a:lumMod val="20000"/>
                    <a:lumOff val="80000"/>
                  </a:schemeClr>
                </a:solidFill>
                <a:effectLst>
                  <a:outerShdw blurRad="38100" dist="38100" dir="2700000" algn="tl">
                    <a:srgbClr val="000000">
                      <a:alpha val="43137"/>
                    </a:srgbClr>
                  </a:outerShdw>
                </a:effectLst>
              </a:rPr>
              <a:t>firstName</a:t>
            </a:r>
            <a:r>
              <a:rPr lang="es-ES" sz="1400" dirty="0">
                <a:solidFill>
                  <a:schemeClr val="accent1">
                    <a:lumMod val="20000"/>
                    <a:lumOff val="80000"/>
                  </a:schemeClr>
                </a:solidFill>
                <a:effectLst>
                  <a:outerShdw blurRad="38100" dist="38100" dir="2700000" algn="tl">
                    <a:srgbClr val="000000">
                      <a:alpha val="43137"/>
                    </a:srgbClr>
                  </a:outerShdw>
                </a:effectLst>
              </a:rPr>
              <a:t>: "John", </a:t>
            </a:r>
            <a:r>
              <a:rPr lang="es-ES" sz="1400" dirty="0" err="1">
                <a:solidFill>
                  <a:schemeClr val="accent1">
                    <a:lumMod val="20000"/>
                    <a:lumOff val="80000"/>
                  </a:schemeClr>
                </a:solidFill>
                <a:effectLst>
                  <a:outerShdw blurRad="38100" dist="38100" dir="2700000" algn="tl">
                    <a:srgbClr val="000000">
                      <a:alpha val="43137"/>
                    </a:srgbClr>
                  </a:outerShdw>
                </a:effectLst>
              </a:rPr>
              <a:t>lastName</a:t>
            </a:r>
            <a:r>
              <a:rPr lang="es-ES" sz="1400" dirty="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Doe</a:t>
            </a:r>
            <a:r>
              <a:rPr lang="es-ES" sz="1400" dirty="0">
                <a:solidFill>
                  <a:schemeClr val="accent1">
                    <a:lumMod val="20000"/>
                    <a:lumOff val="80000"/>
                  </a:schemeClr>
                </a:solidFill>
                <a:effectLst>
                  <a:outerShdw blurRad="38100" dist="38100" dir="2700000" algn="tl">
                    <a:srgbClr val="000000">
                      <a:alpha val="43137"/>
                    </a:srgbClr>
                  </a:outerShdw>
                </a:effectLst>
              </a:rPr>
              <a:t>", </a:t>
            </a:r>
            <a:r>
              <a:rPr lang="es-ES" sz="1400" dirty="0" err="1">
                <a:solidFill>
                  <a:schemeClr val="accent1">
                    <a:lumMod val="20000"/>
                    <a:lumOff val="80000"/>
                  </a:schemeClr>
                </a:solidFill>
                <a:effectLst>
                  <a:outerShdw blurRad="38100" dist="38100" dir="2700000" algn="tl">
                    <a:srgbClr val="000000">
                      <a:alpha val="43137"/>
                    </a:srgbClr>
                  </a:outerShdw>
                </a:effectLst>
              </a:rPr>
              <a:t>age</a:t>
            </a:r>
            <a:r>
              <a:rPr lang="es-ES" sz="1400" dirty="0">
                <a:solidFill>
                  <a:schemeClr val="accent1">
                    <a:lumMod val="20000"/>
                    <a:lumOff val="80000"/>
                  </a:schemeClr>
                </a:solidFill>
                <a:effectLst>
                  <a:outerShdw blurRad="38100" dist="38100" dir="2700000" algn="tl">
                    <a:srgbClr val="000000">
                      <a:alpha val="43137"/>
                    </a:srgbClr>
                  </a:outerShdw>
                </a:effectLst>
              </a:rPr>
              <a:t>: 50, </a:t>
            </a:r>
            <a:r>
              <a:rPr lang="es-ES" sz="1400" dirty="0" err="1">
                <a:solidFill>
                  <a:schemeClr val="accent1">
                    <a:lumMod val="20000"/>
                    <a:lumOff val="80000"/>
                  </a:schemeClr>
                </a:solidFill>
                <a:effectLst>
                  <a:outerShdw blurRad="38100" dist="38100" dir="2700000" algn="tl">
                    <a:srgbClr val="000000">
                      <a:alpha val="43137"/>
                    </a:srgbClr>
                  </a:outerShdw>
                </a:effectLst>
              </a:rPr>
              <a:t>eyeColor</a:t>
            </a:r>
            <a:r>
              <a:rPr lang="es-ES" sz="1400" dirty="0">
                <a:solidFill>
                  <a:schemeClr val="accent1">
                    <a:lumMod val="20000"/>
                    <a:lumOff val="80000"/>
                  </a:schemeClr>
                </a:solidFill>
                <a:effectLst>
                  <a:outerShdw blurRad="38100" dist="38100" dir="2700000" algn="tl">
                    <a:srgbClr val="000000">
                      <a:alpha val="43137"/>
                    </a:srgbClr>
                  </a:outerShdw>
                </a:effectLst>
              </a:rPr>
              <a:t>: "blue" };</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spTree>
    <p:extLst>
      <p:ext uri="{BB962C8B-B14F-4D97-AF65-F5344CB8AC3E}">
        <p14:creationId xmlns:p14="http://schemas.microsoft.com/office/powerpoint/2010/main" val="33955851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MÁS ALLÁ DE LOS DIVS</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buNone/>
            </a:pPr>
            <a:endParaRPr lang="es-ES" dirty="0"/>
          </a:p>
          <a:p>
            <a:pPr marL="0" indent="0">
              <a:buNone/>
            </a:pPr>
            <a:r>
              <a:rPr lang="es-ES" dirty="0" smtClean="0"/>
              <a:t>Una </a:t>
            </a:r>
            <a:r>
              <a:rPr lang="es-ES" dirty="0"/>
              <a:t>de las novedades que </a:t>
            </a:r>
            <a:r>
              <a:rPr lang="es-ES" dirty="0" smtClean="0"/>
              <a:t>destacan en la ultima versión de HTML son </a:t>
            </a:r>
            <a:r>
              <a:rPr lang="es-ES" dirty="0"/>
              <a:t>las etiquetas que se han </a:t>
            </a:r>
            <a:r>
              <a:rPr lang="es-ES" dirty="0" smtClean="0"/>
              <a:t>introducido. </a:t>
            </a:r>
            <a:r>
              <a:rPr lang="es-ES" dirty="0"/>
              <a:t>Existen más de 30 nuevas etiquetas semánticas que pueden ser utilizadas en nuestras páginas estáticas.</a:t>
            </a:r>
          </a:p>
        </p:txBody>
      </p:sp>
      <p:sp>
        <p:nvSpPr>
          <p:cNvPr id="4" name="Marcador de texto 3"/>
          <p:cNvSpPr>
            <a:spLocks noGrp="1"/>
          </p:cNvSpPr>
          <p:nvPr>
            <p:ph type="body" sz="quarter" idx="13"/>
          </p:nvPr>
        </p:nvSpPr>
        <p:spPr/>
        <p:txBody>
          <a:bodyPr/>
          <a:lstStyle/>
          <a:p>
            <a:r>
              <a:rPr lang="es-ES" dirty="0" smtClean="0"/>
              <a:t>Semántica web en HTML5</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420" y="2967835"/>
            <a:ext cx="3889160" cy="23342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14050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OPERADO TYPEOF</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i="1" dirty="0" smtClean="0">
                <a:solidFill>
                  <a:schemeClr val="accent1">
                    <a:lumMod val="20000"/>
                    <a:lumOff val="80000"/>
                  </a:schemeClr>
                </a:solidFill>
                <a:effectLst>
                  <a:outerShdw blurRad="38100" dist="38100" dir="2700000" algn="tl">
                    <a:srgbClr val="000000">
                      <a:alpha val="43137"/>
                    </a:srgbClr>
                  </a:outerShdw>
                </a:effectLst>
              </a:rPr>
              <a:t>Devuelve </a:t>
            </a:r>
            <a:r>
              <a:rPr lang="es-ES" sz="1600" i="1" dirty="0">
                <a:solidFill>
                  <a:schemeClr val="accent1">
                    <a:lumMod val="20000"/>
                    <a:lumOff val="80000"/>
                  </a:schemeClr>
                </a:solidFill>
                <a:effectLst>
                  <a:outerShdw blurRad="38100" dist="38100" dir="2700000" algn="tl">
                    <a:srgbClr val="000000">
                      <a:alpha val="43137"/>
                    </a:srgbClr>
                  </a:outerShdw>
                </a:effectLst>
              </a:rPr>
              <a:t>una cadena que indica el tipo del operando</a:t>
            </a:r>
            <a:r>
              <a:rPr lang="es-ES" sz="1600" dirty="0" smtClean="0"/>
              <a:t>.</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40769" y="2598828"/>
            <a:ext cx="4309937" cy="1781583"/>
          </a:xfrm>
          <a:prstGeom prst="rect">
            <a:avLst/>
          </a:prstGeom>
          <a:ln>
            <a:solidFill>
              <a:schemeClr val="bg1"/>
            </a:solidFill>
          </a:ln>
        </p:spPr>
      </p:pic>
    </p:spTree>
    <p:extLst>
      <p:ext uri="{BB962C8B-B14F-4D97-AF65-F5344CB8AC3E}">
        <p14:creationId xmlns:p14="http://schemas.microsoft.com/office/powerpoint/2010/main" val="4764374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VARIABLES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indent="-180000">
              <a:lnSpc>
                <a:spcPct val="100000"/>
              </a:lnSpc>
              <a:spcBef>
                <a:spcPts val="0"/>
              </a:spcBef>
              <a:spcAft>
                <a:spcPts val="1000"/>
              </a:spcAft>
            </a:pPr>
            <a:r>
              <a:rPr lang="es-ES" sz="1600" dirty="0"/>
              <a:t>Las variables tienen un ámbito en el que están disponibles (scope</a:t>
            </a:r>
            <a:r>
              <a:rPr lang="es-ES" sz="1600" dirty="0" smtClean="0"/>
              <a:t>).</a:t>
            </a:r>
            <a:endParaRPr lang="es-ES" sz="1600" dirty="0"/>
          </a:p>
          <a:p>
            <a:pPr lvl="2" indent="-180000">
              <a:lnSpc>
                <a:spcPct val="100000"/>
              </a:lnSpc>
              <a:buClr>
                <a:schemeClr val="tx2"/>
              </a:buClr>
            </a:pPr>
            <a:r>
              <a:rPr lang="es-ES" sz="1600" b="1" dirty="0">
                <a:solidFill>
                  <a:srgbClr val="C00000"/>
                </a:solidFill>
                <a:effectLst>
                  <a:outerShdw blurRad="38100" dist="38100" dir="2700000" algn="tl">
                    <a:srgbClr val="000000">
                      <a:alpha val="43137"/>
                    </a:srgbClr>
                  </a:outerShdw>
                </a:effectLst>
              </a:rPr>
              <a:t>Global: </a:t>
            </a:r>
            <a:r>
              <a:rPr lang="es-ES" sz="1600" dirty="0"/>
              <a:t>Disponibles durante toda la ejecución de la aplicación.</a:t>
            </a:r>
          </a:p>
          <a:p>
            <a:pPr lvl="2" indent="-180000">
              <a:lnSpc>
                <a:spcPct val="100000"/>
              </a:lnSpc>
              <a:buClr>
                <a:schemeClr val="tx2"/>
              </a:buClr>
            </a:pPr>
            <a:r>
              <a:rPr lang="es-ES" sz="1600" b="1" dirty="0">
                <a:solidFill>
                  <a:srgbClr val="C00000"/>
                </a:solidFill>
                <a:effectLst>
                  <a:outerShdw blurRad="38100" dist="38100" dir="2700000" algn="tl">
                    <a:srgbClr val="000000">
                      <a:alpha val="43137"/>
                    </a:srgbClr>
                  </a:outerShdw>
                </a:effectLst>
              </a:rPr>
              <a:t>Local: </a:t>
            </a:r>
            <a:r>
              <a:rPr lang="es-ES" sz="1600" dirty="0"/>
              <a:t>Disponibles solo dentro de una función</a:t>
            </a:r>
            <a:r>
              <a:rPr lang="es-ES" sz="1600" dirty="0" smtClean="0"/>
              <a:t>.</a:t>
            </a:r>
          </a:p>
          <a:p>
            <a:pPr marL="514350" lvl="2" indent="0">
              <a:lnSpc>
                <a:spcPct val="100000"/>
              </a:lnSpc>
              <a:spcBef>
                <a:spcPts val="0"/>
              </a:spcBef>
              <a:buClr>
                <a:schemeClr val="tx2"/>
              </a:buClr>
              <a:buNone/>
            </a:pPr>
            <a:endParaRPr lang="es-ES" sz="1600" dirty="0"/>
          </a:p>
          <a:p>
            <a:pPr marL="180000" indent="-180000">
              <a:lnSpc>
                <a:spcPct val="100000"/>
              </a:lnSpc>
              <a:spcBef>
                <a:spcPts val="0"/>
              </a:spcBef>
            </a:pPr>
            <a:r>
              <a:rPr lang="es-ES" sz="1600" dirty="0"/>
              <a:t>El intérprete de JavaScript mueve la declaración de sus variables al principio, pero no su inicialización</a:t>
            </a:r>
            <a:r>
              <a:rPr lang="es-ES" sz="1600" dirty="0" smtClean="0"/>
              <a:t>.</a:t>
            </a:r>
          </a:p>
          <a:p>
            <a:pPr marL="342900" indent="-342900">
              <a:lnSpc>
                <a:spcPct val="100000"/>
              </a:lnSpc>
              <a:spcBef>
                <a:spcPts val="0"/>
              </a:spcBef>
            </a:pPr>
            <a:endParaRPr lang="es-ES" sz="1600" dirty="0"/>
          </a:p>
          <a:p>
            <a:pPr marL="342900" indent="-342900">
              <a:lnSpc>
                <a:spcPct val="100000"/>
              </a:lnSpc>
              <a:spcBef>
                <a:spcPts val="0"/>
              </a:spcBef>
            </a:pPr>
            <a:endParaRPr lang="es-ES" sz="1600" dirty="0" smtClean="0"/>
          </a:p>
          <a:p>
            <a:pPr marL="342900" indent="-342900">
              <a:lnSpc>
                <a:spcPct val="100000"/>
              </a:lnSpc>
              <a:spcBef>
                <a:spcPts val="0"/>
              </a:spcBef>
            </a:pPr>
            <a:endParaRPr lang="es-ES_tradnl" sz="1600" dirty="0" smtClean="0"/>
          </a:p>
          <a:p>
            <a:pPr marL="342900" indent="-342900">
              <a:lnSpc>
                <a:spcPct val="100000"/>
              </a:lnSpc>
              <a:spcBef>
                <a:spcPts val="0"/>
              </a:spcBef>
            </a:pPr>
            <a:endParaRPr lang="es-ES_tradnl" sz="1600" dirty="0"/>
          </a:p>
          <a:p>
            <a:pPr marL="342900" indent="-342900">
              <a:lnSpc>
                <a:spcPct val="100000"/>
              </a:lnSpc>
              <a:spcBef>
                <a:spcPts val="0"/>
              </a:spcBef>
            </a:pPr>
            <a:endParaRPr lang="es-ES_tradnl" sz="1600" dirty="0" smtClean="0"/>
          </a:p>
          <a:p>
            <a:pPr marL="0" indent="0">
              <a:lnSpc>
                <a:spcPct val="100000"/>
              </a:lnSpc>
              <a:spcBef>
                <a:spcPts val="0"/>
              </a:spcBef>
              <a:buNone/>
            </a:pPr>
            <a:endParaRPr lang="es-ES_tradnl" sz="1600" dirty="0"/>
          </a:p>
          <a:p>
            <a:pPr marL="180000" indent="-180000">
              <a:lnSpc>
                <a:spcPct val="100000"/>
              </a:lnSpc>
              <a:spcBef>
                <a:spcPts val="0"/>
              </a:spcBef>
            </a:pPr>
            <a:r>
              <a:rPr lang="es-ES_tradnl" sz="1600" dirty="0" smtClean="0"/>
              <a:t>Se </a:t>
            </a:r>
            <a:r>
              <a:rPr lang="es-ES_tradnl" sz="1600" dirty="0"/>
              <a:t>imprimiría primero undefined y luego 10, en vez de 5 y 10.</a:t>
            </a: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sp>
        <p:nvSpPr>
          <p:cNvPr id="6" name="Rectangle 1"/>
          <p:cNvSpPr>
            <a:spLocks noChangeArrowheads="1"/>
          </p:cNvSpPr>
          <p:nvPr/>
        </p:nvSpPr>
        <p:spPr bwMode="auto">
          <a:xfrm>
            <a:off x="2006102" y="4022794"/>
            <a:ext cx="1944216" cy="936000"/>
          </a:xfrm>
          <a:prstGeom prst="rect">
            <a:avLst/>
          </a:prstGeom>
          <a:ln>
            <a:solidFill>
              <a:srgbClr val="C00000"/>
            </a:solidFill>
          </a:ln>
          <a:extLst/>
        </p:spPr>
        <p:style>
          <a:lnRef idx="2">
            <a:schemeClr val="accent5"/>
          </a:lnRef>
          <a:fillRef idx="1">
            <a:schemeClr val="lt1"/>
          </a:fillRef>
          <a:effectRef idx="0">
            <a:schemeClr val="accent5"/>
          </a:effectRef>
          <a:fontRef idx="minor">
            <a:schemeClr val="dk1"/>
          </a:fontRef>
        </p:style>
        <p:txBody>
          <a:bodyPr vert="horz" wrap="square" lIns="0" tIns="0" rIns="0" bIns="0" numCol="1" anchor="ctr" anchorCtr="0" compatLnSpc="1">
            <a:prstTxWarp prst="textNoShape">
              <a:avLst/>
            </a:prstTxWarp>
            <a:spAutoFit/>
          </a:bodyPr>
          <a:lstStyle/>
          <a:p>
            <a:pPr lvl="1" eaLnBrk="0" hangingPunct="0"/>
            <a:r>
              <a:rPr kumimoji="0" lang="es-AR" altLang="es-AR" sz="900" b="0" i="0" u="none" strike="noStrike" cap="none" normalizeH="0" baseline="0" dirty="0" err="1" smtClean="0">
                <a:ln>
                  <a:noFill/>
                </a:ln>
                <a:solidFill>
                  <a:srgbClr val="101094"/>
                </a:solidFill>
                <a:effectLst/>
                <a:latin typeface="inherit"/>
              </a:rPr>
              <a:t>var</a:t>
            </a:r>
            <a:r>
              <a:rPr kumimoji="0" lang="es-AR" altLang="es-AR" sz="900" b="0" i="0" u="none" strike="noStrike" cap="none" normalizeH="0" baseline="0" dirty="0" smtClean="0">
                <a:ln>
                  <a:noFill/>
                </a:ln>
                <a:solidFill>
                  <a:srgbClr val="303336"/>
                </a:solidFill>
                <a:effectLst/>
                <a:latin typeface="inherit"/>
              </a:rPr>
              <a:t> x = </a:t>
            </a:r>
            <a:r>
              <a:rPr kumimoji="0" lang="es-AR" altLang="es-AR" sz="900" b="0" i="0" u="none" strike="noStrike" cap="none" normalizeH="0" baseline="0" dirty="0" smtClean="0">
                <a:ln>
                  <a:noFill/>
                </a:ln>
                <a:solidFill>
                  <a:srgbClr val="7D2727"/>
                </a:solidFill>
                <a:effectLst/>
                <a:latin typeface="inherit"/>
              </a:rPr>
              <a:t>5</a:t>
            </a:r>
            <a:r>
              <a:rPr kumimoji="0" lang="es-AR" altLang="es-AR" sz="900" b="0" i="0" u="none" strike="noStrike" cap="none" normalizeH="0" baseline="0" dirty="0" smtClean="0">
                <a:ln>
                  <a:noFill/>
                </a:ln>
                <a:solidFill>
                  <a:srgbClr val="303336"/>
                </a:solidFill>
                <a:effectLst/>
                <a:latin typeface="inherit"/>
              </a:rPr>
              <a:t>;</a:t>
            </a:r>
          </a:p>
          <a:p>
            <a:pPr lvl="1" eaLnBrk="0" hangingPunct="0"/>
            <a:r>
              <a:rPr kumimoji="0" lang="es-AR" altLang="es-AR" sz="900" b="0" i="0" u="none" strike="noStrike" cap="none" normalizeH="0" baseline="0" dirty="0" smtClean="0">
                <a:ln>
                  <a:noFill/>
                </a:ln>
                <a:solidFill>
                  <a:srgbClr val="303336"/>
                </a:solidFill>
                <a:effectLst/>
                <a:latin typeface="inherit"/>
              </a:rPr>
              <a:t> (</a:t>
            </a:r>
            <a:r>
              <a:rPr kumimoji="0" lang="es-AR" altLang="es-AR" sz="900" b="0" i="0" u="none" strike="noStrike" cap="none" normalizeH="0" baseline="0" dirty="0" err="1" smtClean="0">
                <a:ln>
                  <a:noFill/>
                </a:ln>
                <a:solidFill>
                  <a:srgbClr val="101094"/>
                </a:solidFill>
                <a:effectLst/>
                <a:latin typeface="inherit"/>
              </a:rPr>
              <a:t>function</a:t>
            </a:r>
            <a:r>
              <a:rPr kumimoji="0" lang="es-AR" altLang="es-AR" sz="900" b="0" i="0" u="none" strike="noStrike" cap="none" normalizeH="0" baseline="0" dirty="0" smtClean="0">
                <a:ln>
                  <a:noFill/>
                </a:ln>
                <a:solidFill>
                  <a:srgbClr val="303336"/>
                </a:solidFill>
                <a:effectLst/>
                <a:latin typeface="inherit"/>
              </a:rPr>
              <a:t> () { </a:t>
            </a:r>
          </a:p>
          <a:p>
            <a:pPr lvl="1" eaLnBrk="0" hangingPunct="0"/>
            <a:r>
              <a:rPr lang="es-AR" altLang="es-AR" sz="900" dirty="0" smtClean="0">
                <a:solidFill>
                  <a:srgbClr val="303336"/>
                </a:solidFill>
                <a:latin typeface="inherit"/>
              </a:rPr>
              <a:t>        </a:t>
            </a:r>
            <a:r>
              <a:rPr kumimoji="0" lang="es-AR" altLang="es-AR" sz="900" b="0" i="0" u="none" strike="noStrike" cap="none" normalizeH="0" baseline="0" dirty="0" smtClean="0">
                <a:ln>
                  <a:noFill/>
                </a:ln>
                <a:solidFill>
                  <a:srgbClr val="303336"/>
                </a:solidFill>
                <a:effectLst/>
                <a:latin typeface="inherit"/>
              </a:rPr>
              <a:t>console.log(x);</a:t>
            </a:r>
          </a:p>
          <a:p>
            <a:pPr lvl="1" eaLnBrk="0" hangingPunct="0"/>
            <a:r>
              <a:rPr kumimoji="0" lang="es-AR" altLang="es-AR" sz="900" b="0" i="0" u="none" strike="noStrike" cap="none" normalizeH="0" baseline="0" dirty="0" smtClean="0">
                <a:ln>
                  <a:noFill/>
                </a:ln>
                <a:solidFill>
                  <a:srgbClr val="303336"/>
                </a:solidFill>
                <a:effectLst/>
                <a:latin typeface="inherit"/>
              </a:rPr>
              <a:t>         </a:t>
            </a:r>
            <a:r>
              <a:rPr kumimoji="0" lang="es-AR" altLang="es-AR" sz="900" b="0" i="0" u="none" strike="noStrike" cap="none" normalizeH="0" baseline="0" dirty="0" err="1" smtClean="0">
                <a:ln>
                  <a:noFill/>
                </a:ln>
                <a:solidFill>
                  <a:srgbClr val="101094"/>
                </a:solidFill>
                <a:effectLst/>
                <a:latin typeface="inherit"/>
              </a:rPr>
              <a:t>var</a:t>
            </a:r>
            <a:r>
              <a:rPr kumimoji="0" lang="es-AR" altLang="es-AR" sz="900" b="0" i="0" u="none" strike="noStrike" cap="none" normalizeH="0" baseline="0" dirty="0" smtClean="0">
                <a:ln>
                  <a:noFill/>
                </a:ln>
                <a:solidFill>
                  <a:srgbClr val="303336"/>
                </a:solidFill>
                <a:effectLst/>
                <a:latin typeface="inherit"/>
              </a:rPr>
              <a:t> x = </a:t>
            </a:r>
            <a:r>
              <a:rPr kumimoji="0" lang="es-AR" altLang="es-AR" sz="900" b="0" i="0" u="none" strike="noStrike" cap="none" normalizeH="0" baseline="0" dirty="0" smtClean="0">
                <a:ln>
                  <a:noFill/>
                </a:ln>
                <a:solidFill>
                  <a:srgbClr val="7D2727"/>
                </a:solidFill>
                <a:effectLst/>
                <a:latin typeface="inherit"/>
              </a:rPr>
              <a:t>10</a:t>
            </a:r>
            <a:r>
              <a:rPr kumimoji="0" lang="es-AR" altLang="es-AR" sz="900" b="0" i="0" u="none" strike="noStrike" cap="none" normalizeH="0" baseline="0" dirty="0" smtClean="0">
                <a:ln>
                  <a:noFill/>
                </a:ln>
                <a:solidFill>
                  <a:srgbClr val="303336"/>
                </a:solidFill>
                <a:effectLst/>
                <a:latin typeface="inherit"/>
              </a:rPr>
              <a:t>; </a:t>
            </a:r>
          </a:p>
          <a:p>
            <a:pPr lvl="1" eaLnBrk="0" hangingPunct="0"/>
            <a:r>
              <a:rPr kumimoji="0" lang="es-AR" altLang="es-AR" sz="900" b="0" i="0" u="none" strike="noStrike" cap="none" normalizeH="0" baseline="0" dirty="0" smtClean="0">
                <a:ln>
                  <a:noFill/>
                </a:ln>
                <a:solidFill>
                  <a:srgbClr val="303336"/>
                </a:solidFill>
                <a:effectLst/>
                <a:latin typeface="inherit"/>
              </a:rPr>
              <a:t>         console.log(x);</a:t>
            </a:r>
          </a:p>
          <a:p>
            <a:pPr lvl="1" eaLnBrk="0" hangingPunct="0"/>
            <a:r>
              <a:rPr kumimoji="0" lang="es-AR" altLang="es-AR" sz="900" b="0" i="0" u="none" strike="noStrike" cap="none" normalizeH="0" baseline="0" dirty="0" smtClean="0">
                <a:ln>
                  <a:noFill/>
                </a:ln>
                <a:solidFill>
                  <a:srgbClr val="303336"/>
                </a:solidFill>
                <a:effectLst/>
                <a:latin typeface="inherit"/>
              </a:rPr>
              <a:t> })();</a:t>
            </a:r>
            <a:r>
              <a:rPr kumimoji="0" lang="es-AR" altLang="es-AR" sz="600" b="0" i="0" u="none" strike="noStrike" cap="none" normalizeH="0" baseline="0" dirty="0" smtClean="0">
                <a:ln>
                  <a:noFill/>
                </a:ln>
                <a:solidFill>
                  <a:schemeClr val="tx1"/>
                </a:solidFill>
                <a:effectLst/>
              </a:rPr>
              <a:t> </a:t>
            </a:r>
            <a:endParaRPr kumimoji="0" lang="es-AR" altLang="es-AR"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5068444" y="3950794"/>
            <a:ext cx="1800200" cy="1080000"/>
          </a:xfrm>
          <a:prstGeom prst="rect">
            <a:avLst/>
          </a:prstGeom>
          <a:ln>
            <a:solidFill>
              <a:srgbClr val="C00000"/>
            </a:solidFill>
          </a:ln>
          <a:effectLst>
            <a:outerShdw blurRad="63500" sx="102000" sy="102000" algn="ctr" rotWithShape="0">
              <a:prstClr val="black">
                <a:alpha val="40000"/>
              </a:prstClr>
            </a:outerShdw>
          </a:effectLst>
          <a:extLst/>
        </p:spPr>
        <p:style>
          <a:lnRef idx="2">
            <a:schemeClr val="accent5"/>
          </a:lnRef>
          <a:fillRef idx="1">
            <a:schemeClr val="lt1"/>
          </a:fillRef>
          <a:effectRef idx="0">
            <a:schemeClr val="accent5"/>
          </a:effectRef>
          <a:fontRef idx="minor">
            <a:schemeClr val="dk1"/>
          </a:fontRef>
        </p:style>
        <p:txBody>
          <a:bodyPr vert="horz" wrap="square" lIns="0" tIns="0" rIns="0" bIns="0" numCol="1" anchor="ctr" anchorCtr="0" compatLnSpc="1">
            <a:prstTxWarp prst="textNoShape">
              <a:avLst/>
            </a:prstTxWarp>
            <a:spAutoFit/>
          </a:bodyPr>
          <a:lstStyle/>
          <a:p>
            <a:pPr lvl="1" eaLnBrk="0" hangingPunct="0"/>
            <a:r>
              <a:rPr kumimoji="0" lang="es-AR" altLang="es-AR" sz="900" b="0" i="0" u="none" strike="noStrike" cap="none" normalizeH="0" baseline="0" dirty="0" err="1" smtClean="0">
                <a:ln>
                  <a:noFill/>
                </a:ln>
                <a:solidFill>
                  <a:srgbClr val="101094"/>
                </a:solidFill>
                <a:effectLst/>
                <a:latin typeface="inherit"/>
              </a:rPr>
              <a:t>var</a:t>
            </a:r>
            <a:r>
              <a:rPr kumimoji="0" lang="es-AR" altLang="es-AR" sz="900" b="0" i="0" u="none" strike="noStrike" cap="none" normalizeH="0" baseline="0" dirty="0" smtClean="0">
                <a:ln>
                  <a:noFill/>
                </a:ln>
                <a:solidFill>
                  <a:srgbClr val="303336"/>
                </a:solidFill>
                <a:effectLst/>
                <a:latin typeface="inherit"/>
              </a:rPr>
              <a:t> x = </a:t>
            </a:r>
            <a:r>
              <a:rPr kumimoji="0" lang="es-AR" altLang="es-AR" sz="900" b="0" i="0" u="none" strike="noStrike" cap="none" normalizeH="0" baseline="0" dirty="0" smtClean="0">
                <a:ln>
                  <a:noFill/>
                </a:ln>
                <a:solidFill>
                  <a:srgbClr val="7D2727"/>
                </a:solidFill>
                <a:effectLst/>
                <a:latin typeface="inherit"/>
              </a:rPr>
              <a:t>5</a:t>
            </a:r>
            <a:r>
              <a:rPr kumimoji="0" lang="es-AR" altLang="es-AR" sz="900" b="0" i="0" u="none" strike="noStrike" cap="none" normalizeH="0" baseline="0" dirty="0" smtClean="0">
                <a:ln>
                  <a:noFill/>
                </a:ln>
                <a:solidFill>
                  <a:srgbClr val="303336"/>
                </a:solidFill>
                <a:effectLst/>
                <a:latin typeface="inherit"/>
              </a:rPr>
              <a:t>; </a:t>
            </a:r>
            <a:endParaRPr lang="es-AR" altLang="es-AR" sz="900" dirty="0">
              <a:solidFill>
                <a:srgbClr val="303336"/>
              </a:solidFill>
              <a:latin typeface="inherit"/>
            </a:endParaRPr>
          </a:p>
          <a:p>
            <a:pPr lvl="1" eaLnBrk="0" hangingPunct="0"/>
            <a:r>
              <a:rPr kumimoji="0" lang="es-AR" altLang="es-AR" sz="900" b="0" i="0" u="none" strike="noStrike" cap="none" normalizeH="0" baseline="0" dirty="0" smtClean="0">
                <a:ln>
                  <a:noFill/>
                </a:ln>
                <a:solidFill>
                  <a:srgbClr val="303336"/>
                </a:solidFill>
                <a:effectLst/>
                <a:latin typeface="inherit"/>
              </a:rPr>
              <a:t>(</a:t>
            </a:r>
            <a:r>
              <a:rPr kumimoji="0" lang="es-AR" altLang="es-AR" sz="900" b="0" i="0" u="none" strike="noStrike" cap="none" normalizeH="0" baseline="0" dirty="0" err="1" smtClean="0">
                <a:ln>
                  <a:noFill/>
                </a:ln>
                <a:solidFill>
                  <a:srgbClr val="101094"/>
                </a:solidFill>
                <a:effectLst/>
                <a:latin typeface="inherit"/>
              </a:rPr>
              <a:t>function</a:t>
            </a:r>
            <a:r>
              <a:rPr kumimoji="0" lang="es-AR" altLang="es-AR" sz="900" b="0" i="0" u="none" strike="noStrike" cap="none" normalizeH="0" baseline="0" dirty="0" smtClean="0">
                <a:ln>
                  <a:noFill/>
                </a:ln>
                <a:solidFill>
                  <a:srgbClr val="303336"/>
                </a:solidFill>
                <a:effectLst/>
                <a:latin typeface="inherit"/>
              </a:rPr>
              <a:t> () {</a:t>
            </a:r>
          </a:p>
          <a:p>
            <a:pPr lvl="1" eaLnBrk="0" hangingPunct="0"/>
            <a:r>
              <a:rPr kumimoji="0" lang="es-AR" altLang="es-AR" sz="900" b="0" i="0" u="none" strike="noStrike" cap="none" normalizeH="0" baseline="0" dirty="0" smtClean="0">
                <a:ln>
                  <a:noFill/>
                </a:ln>
                <a:solidFill>
                  <a:srgbClr val="303336"/>
                </a:solidFill>
                <a:effectLst/>
                <a:latin typeface="inherit"/>
              </a:rPr>
              <a:t>      </a:t>
            </a:r>
            <a:r>
              <a:rPr kumimoji="0" lang="es-AR" altLang="es-AR" sz="900" b="0" i="0" u="none" strike="noStrike" cap="none" normalizeH="0" baseline="0" dirty="0" err="1" smtClean="0">
                <a:ln>
                  <a:noFill/>
                </a:ln>
                <a:solidFill>
                  <a:srgbClr val="101094"/>
                </a:solidFill>
                <a:effectLst/>
                <a:latin typeface="inherit"/>
              </a:rPr>
              <a:t>var</a:t>
            </a:r>
            <a:r>
              <a:rPr kumimoji="0" lang="es-AR" altLang="es-AR" sz="900" b="0" i="0" u="none" strike="noStrike" cap="none" normalizeH="0" baseline="0" dirty="0" smtClean="0">
                <a:ln>
                  <a:noFill/>
                </a:ln>
                <a:solidFill>
                  <a:srgbClr val="303336"/>
                </a:solidFill>
                <a:effectLst/>
                <a:latin typeface="inherit"/>
              </a:rPr>
              <a:t> x;</a:t>
            </a:r>
          </a:p>
          <a:p>
            <a:pPr lvl="1" eaLnBrk="0" hangingPunct="0"/>
            <a:r>
              <a:rPr kumimoji="0" lang="es-AR" altLang="es-AR" sz="900" b="0" i="0" u="none" strike="noStrike" cap="none" normalizeH="0" baseline="0" dirty="0" smtClean="0">
                <a:ln>
                  <a:noFill/>
                </a:ln>
                <a:solidFill>
                  <a:srgbClr val="303336"/>
                </a:solidFill>
                <a:effectLst/>
                <a:latin typeface="inherit"/>
              </a:rPr>
              <a:t>      console.log(x); </a:t>
            </a:r>
          </a:p>
          <a:p>
            <a:pPr lvl="1" eaLnBrk="0" hangingPunct="0"/>
            <a:r>
              <a:rPr kumimoji="0" lang="es-AR" altLang="es-AR" sz="900" b="0" i="0" u="none" strike="noStrike" cap="none" normalizeH="0" baseline="0" dirty="0" smtClean="0">
                <a:ln>
                  <a:noFill/>
                </a:ln>
                <a:solidFill>
                  <a:srgbClr val="303336"/>
                </a:solidFill>
                <a:effectLst/>
                <a:latin typeface="inherit"/>
              </a:rPr>
              <a:t>       x = </a:t>
            </a:r>
            <a:r>
              <a:rPr kumimoji="0" lang="es-AR" altLang="es-AR" sz="900" b="0" i="0" u="none" strike="noStrike" cap="none" normalizeH="0" baseline="0" dirty="0" smtClean="0">
                <a:ln>
                  <a:noFill/>
                </a:ln>
                <a:solidFill>
                  <a:srgbClr val="7D2727"/>
                </a:solidFill>
                <a:effectLst/>
                <a:latin typeface="inherit"/>
              </a:rPr>
              <a:t>10</a:t>
            </a:r>
            <a:r>
              <a:rPr kumimoji="0" lang="es-AR" altLang="es-AR" sz="900" b="0" i="0" u="none" strike="noStrike" cap="none" normalizeH="0" baseline="0" dirty="0" smtClean="0">
                <a:ln>
                  <a:noFill/>
                </a:ln>
                <a:solidFill>
                  <a:srgbClr val="303336"/>
                </a:solidFill>
                <a:effectLst/>
                <a:latin typeface="inherit"/>
              </a:rPr>
              <a:t>; </a:t>
            </a:r>
          </a:p>
          <a:p>
            <a:pPr lvl="1" eaLnBrk="0" hangingPunct="0"/>
            <a:r>
              <a:rPr kumimoji="0" lang="es-AR" altLang="es-AR" sz="900" b="0" i="0" u="none" strike="noStrike" cap="none" normalizeH="0" baseline="0" dirty="0" smtClean="0">
                <a:ln>
                  <a:noFill/>
                </a:ln>
                <a:solidFill>
                  <a:srgbClr val="303336"/>
                </a:solidFill>
                <a:effectLst/>
                <a:latin typeface="inherit"/>
              </a:rPr>
              <a:t>       console.log(x); </a:t>
            </a:r>
          </a:p>
          <a:p>
            <a:pPr lvl="1" eaLnBrk="0" hangingPunct="0"/>
            <a:r>
              <a:rPr kumimoji="0" lang="es-AR" altLang="es-AR" sz="900" b="0" i="0" u="none" strike="noStrike" cap="none" normalizeH="0" baseline="0" dirty="0" smtClean="0">
                <a:ln>
                  <a:noFill/>
                </a:ln>
                <a:solidFill>
                  <a:srgbClr val="303336"/>
                </a:solidFill>
                <a:effectLst/>
                <a:latin typeface="inherit"/>
              </a:rPr>
              <a:t>})();</a:t>
            </a:r>
            <a:r>
              <a:rPr kumimoji="0" lang="es-AR" altLang="es-AR" sz="600" b="0" i="0" u="none" strike="noStrike" cap="none" normalizeH="0" baseline="0" dirty="0" smtClean="0">
                <a:ln>
                  <a:noFill/>
                </a:ln>
                <a:solidFill>
                  <a:schemeClr val="tx1"/>
                </a:solidFill>
                <a:effectLst/>
              </a:rPr>
              <a:t> </a:t>
            </a:r>
            <a:endParaRPr kumimoji="0" lang="es-AR" altLang="es-AR"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recto de flecha 7"/>
          <p:cNvCxnSpPr>
            <a:stCxn id="6" idx="3"/>
            <a:endCxn id="7" idx="1"/>
          </p:cNvCxnSpPr>
          <p:nvPr/>
        </p:nvCxnSpPr>
        <p:spPr bwMode="auto">
          <a:xfrm>
            <a:off x="3950318" y="4490794"/>
            <a:ext cx="1118126" cy="0"/>
          </a:xfrm>
          <a:prstGeom prst="straightConnector1">
            <a:avLst/>
          </a:prstGeom>
          <a:solidFill>
            <a:schemeClr val="accent2"/>
          </a:solidFill>
          <a:ln w="952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4479072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VARIABLES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Uso de </a:t>
            </a:r>
            <a:r>
              <a:rPr lang="es-ES" sz="1600" b="1" u="sng" dirty="0" err="1">
                <a:solidFill>
                  <a:srgbClr val="C00000"/>
                </a:solidFill>
                <a:effectLst>
                  <a:outerShdw blurRad="38100" dist="38100" dir="2700000" algn="tl">
                    <a:srgbClr val="000000">
                      <a:alpha val="43137"/>
                    </a:srgbClr>
                  </a:outerShdw>
                </a:effectLst>
              </a:rPr>
              <a:t>var</a:t>
            </a:r>
            <a:r>
              <a:rPr lang="es-ES" sz="1600" b="1" u="sng" dirty="0">
                <a:solidFill>
                  <a:srgbClr val="C00000"/>
                </a:solidFill>
                <a:effectLst>
                  <a:outerShdw blurRad="38100" dist="38100" dir="2700000" algn="tl">
                    <a:srgbClr val="000000">
                      <a:alpha val="43137"/>
                    </a:srgbClr>
                  </a:outerShdw>
                </a:effectLst>
              </a:rPr>
              <a:t> y </a:t>
            </a:r>
            <a:r>
              <a:rPr lang="es-ES" sz="1600" b="1" u="sng" dirty="0" err="1">
                <a:solidFill>
                  <a:srgbClr val="C00000"/>
                </a:solidFill>
                <a:effectLst>
                  <a:outerShdw blurRad="38100" dist="38100" dir="2700000" algn="tl">
                    <a:srgbClr val="000000">
                      <a:alpha val="43137"/>
                    </a:srgbClr>
                  </a:outerShdw>
                </a:effectLst>
              </a:rPr>
              <a:t>let</a:t>
            </a:r>
            <a:r>
              <a:rPr lang="es-ES" sz="1600" b="1" dirty="0">
                <a:solidFill>
                  <a:srgbClr val="C00000"/>
                </a:solidFill>
                <a:effectLst>
                  <a:outerShdw blurRad="38100" dist="38100" dir="2700000" algn="tl">
                    <a:srgbClr val="000000">
                      <a:alpha val="43137"/>
                    </a:srgbClr>
                  </a:outerShdw>
                </a:effectLst>
              </a:rPr>
              <a:t>: </a:t>
            </a:r>
            <a:r>
              <a:rPr lang="es-ES" sz="1600" dirty="0" err="1"/>
              <a:t>let</a:t>
            </a:r>
            <a:r>
              <a:rPr lang="es-ES" sz="1600" dirty="0"/>
              <a:t> permite declarar variables limitando su alcance (</a:t>
            </a:r>
            <a:r>
              <a:rPr lang="es-ES" sz="1600" dirty="0" err="1"/>
              <a:t>scope</a:t>
            </a:r>
            <a:r>
              <a:rPr lang="es-ES" sz="1600" dirty="0"/>
              <a:t>) al bloque, declaración, o expresión donde se está usando. Lo anterior diferencia la expresión </a:t>
            </a:r>
            <a:r>
              <a:rPr lang="es-ES" sz="1600" dirty="0" err="1"/>
              <a:t>let</a:t>
            </a:r>
            <a:r>
              <a:rPr lang="es-ES" sz="1600" dirty="0"/>
              <a:t> de la palabra reservada </a:t>
            </a:r>
            <a:r>
              <a:rPr lang="es-ES" sz="1600" dirty="0" err="1"/>
              <a:t>var</a:t>
            </a:r>
            <a:r>
              <a:rPr lang="es-ES" sz="1600" dirty="0"/>
              <a:t> , la cual define una variable global o local en una función sin importar el ámbito del bloque</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9" name="Picture 2" descr="Resultado de imagen de let vs v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29" y="3441849"/>
            <a:ext cx="7805541" cy="2735120"/>
          </a:xfrm>
          <a:prstGeom prst="rect">
            <a:avLst/>
          </a:prstGeom>
          <a:ln>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526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VARIABLES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Uso </a:t>
            </a:r>
            <a:r>
              <a:rPr lang="es-ES" sz="1600" b="1" u="sng" dirty="0" smtClean="0">
                <a:solidFill>
                  <a:srgbClr val="C00000"/>
                </a:solidFill>
                <a:effectLst>
                  <a:outerShdw blurRad="38100" dist="38100" dir="2700000" algn="tl">
                    <a:srgbClr val="000000">
                      <a:alpha val="43137"/>
                    </a:srgbClr>
                  </a:outerShdw>
                </a:effectLst>
              </a:rPr>
              <a:t>de const</a:t>
            </a:r>
            <a:r>
              <a:rPr lang="es-ES" sz="1600" b="1" dirty="0" smtClean="0">
                <a:solidFill>
                  <a:srgbClr val="C00000"/>
                </a:solidFill>
                <a:effectLst>
                  <a:outerShdw blurRad="38100" dist="38100" dir="2700000" algn="tl">
                    <a:srgbClr val="000000">
                      <a:alpha val="43137"/>
                    </a:srgbClr>
                  </a:outerShdw>
                </a:effectLst>
              </a:rPr>
              <a:t>: </a:t>
            </a:r>
            <a:r>
              <a:rPr lang="es-ES" sz="1600" dirty="0" smtClean="0"/>
              <a:t>Las </a:t>
            </a:r>
            <a:r>
              <a:rPr lang="es-ES" sz="1600" dirty="0"/>
              <a:t>variables constantes presentan un ámbito de bloque (block </a:t>
            </a:r>
            <a:r>
              <a:rPr lang="es-ES" sz="1600" dirty="0" err="1"/>
              <a:t>scope</a:t>
            </a:r>
            <a:r>
              <a:rPr lang="es-ES" sz="1600" dirty="0"/>
              <a:t>) tal y como lo hacen las variables definidas usando la instrucción </a:t>
            </a:r>
            <a:r>
              <a:rPr lang="es-ES" sz="1600" dirty="0" err="1"/>
              <a:t>let</a:t>
            </a:r>
            <a:r>
              <a:rPr lang="es-ES" sz="1600" dirty="0"/>
              <a:t>, con la particularidad de que el valor de una constante no puede cambiarse a través de la reasignación. Las constantes no se pueden re declarar.</a:t>
            </a: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6" name="Picture 2" descr="Resultado de imagen de const var 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248" y="3418568"/>
            <a:ext cx="5056237" cy="26277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9807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Declaraciones de función</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Las funciones son uno de los pilares fundamentales en JavaScript. Una función es un procedimiento en JavaScript—un conjunto de sentencias que realizan una tarea o calculan un valor. Consiste en la palabra clave (reservada)  </a:t>
            </a:r>
            <a:r>
              <a:rPr lang="es-ES" sz="1600" dirty="0" err="1"/>
              <a:t>function</a:t>
            </a:r>
            <a:r>
              <a:rPr lang="es-ES" sz="1600" dirty="0"/>
              <a:t>, seguida por:</a:t>
            </a:r>
          </a:p>
          <a:p>
            <a:pPr marL="0" indent="0">
              <a:lnSpc>
                <a:spcPct val="100000"/>
              </a:lnSpc>
              <a:spcBef>
                <a:spcPts val="0"/>
              </a:spcBef>
              <a:buNone/>
            </a:pPr>
            <a:endParaRPr lang="es-ES" sz="1550" dirty="0"/>
          </a:p>
          <a:p>
            <a:pPr>
              <a:lnSpc>
                <a:spcPct val="100000"/>
              </a:lnSpc>
              <a:spcBef>
                <a:spcPts val="0"/>
              </a:spcBef>
              <a:spcAft>
                <a:spcPts val="600"/>
              </a:spcAft>
            </a:pPr>
            <a:r>
              <a:rPr lang="es-ES" dirty="0"/>
              <a:t>El nombre de la función (opcional).</a:t>
            </a:r>
          </a:p>
          <a:p>
            <a:pPr>
              <a:lnSpc>
                <a:spcPct val="100000"/>
              </a:lnSpc>
              <a:spcBef>
                <a:spcPts val="0"/>
              </a:spcBef>
              <a:spcAft>
                <a:spcPts val="600"/>
              </a:spcAft>
            </a:pPr>
            <a:r>
              <a:rPr lang="es-ES" dirty="0"/>
              <a:t>Una lista de argumentos para la función, encerrados entre paréntesis y separados por comas (,).</a:t>
            </a:r>
          </a:p>
          <a:p>
            <a:pPr>
              <a:lnSpc>
                <a:spcPct val="100000"/>
              </a:lnSpc>
              <a:spcBef>
                <a:spcPts val="0"/>
              </a:spcBef>
            </a:pPr>
            <a:r>
              <a:rPr lang="es-ES" dirty="0"/>
              <a:t>Las sentencias JavaScript que definen la función, encerradas por llaves, { </a:t>
            </a:r>
            <a:r>
              <a:rPr lang="es-ES" dirty="0" smtClean="0"/>
              <a:t>}.</a:t>
            </a:r>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rotWithShape="1">
          <a:blip r:embed="rId3"/>
          <a:srcRect b="5096"/>
          <a:stretch/>
        </p:blipFill>
        <p:spPr>
          <a:xfrm>
            <a:off x="2803875" y="4753139"/>
            <a:ext cx="3536249" cy="1005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3646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Declaraciones de función</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6" name="Imagen 5"/>
          <p:cNvPicPr>
            <a:picLocks noChangeAspect="1"/>
          </p:cNvPicPr>
          <p:nvPr/>
        </p:nvPicPr>
        <p:blipFill rotWithShape="1">
          <a:blip r:embed="rId3"/>
          <a:srcRect l="208" t="1084"/>
          <a:stretch/>
        </p:blipFill>
        <p:spPr>
          <a:xfrm>
            <a:off x="1064606" y="3082834"/>
            <a:ext cx="6311798" cy="3008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p:cNvSpPr txBox="1"/>
          <p:nvPr/>
        </p:nvSpPr>
        <p:spPr>
          <a:xfrm>
            <a:off x="977223" y="2706802"/>
            <a:ext cx="1156917" cy="376032"/>
          </a:xfrm>
          <a:prstGeom prst="rect">
            <a:avLst/>
          </a:prstGeom>
        </p:spPr>
        <p:txBody>
          <a:bodyPr vert="horz" wrap="none" lIns="68580" tIns="34290" rIns="68580" bIns="34290" rtlCol="0" anchor="ctr">
            <a:noAutofit/>
          </a:bodyPr>
          <a:lstStyle/>
          <a:p>
            <a:r>
              <a:rPr lang="es-ES" sz="1400" dirty="0" smtClean="0">
                <a:solidFill>
                  <a:schemeClr val="accent1">
                    <a:lumMod val="20000"/>
                    <a:lumOff val="80000"/>
                  </a:schemeClr>
                </a:solidFill>
                <a:effectLst>
                  <a:outerShdw blurRad="38100" dist="38100" dir="2700000" algn="tl">
                    <a:srgbClr val="000000">
                      <a:alpha val="43137"/>
                    </a:srgbClr>
                  </a:outerShdw>
                </a:effectLst>
              </a:rPr>
              <a:t>Ejemplos:</a:t>
            </a:r>
            <a:endParaRPr lang="es-ES" sz="140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62882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Expresiones de función</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Si bien la declaración de la función anterior es sintácticamente una sentencia, las funciones pueden también ser creadas por una expresión de función. Tal función puede ser anónima; no debe tener un nombre. </a:t>
            </a:r>
            <a:r>
              <a:rPr lang="es-ES" sz="1600" i="1" dirty="0"/>
              <a:t>Por ejemplo, la función </a:t>
            </a:r>
            <a:r>
              <a:rPr lang="es-ES" sz="1600" i="1" dirty="0" err="1"/>
              <a:t>square</a:t>
            </a:r>
            <a:r>
              <a:rPr lang="es-ES" sz="1600" i="1" dirty="0"/>
              <a:t> podría haber sido definida como:</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706138" y="3569753"/>
            <a:ext cx="4729628" cy="637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rotWithShape="1">
          <a:blip r:embed="rId4"/>
          <a:srcRect l="406" t="1938" b="1"/>
          <a:stretch/>
        </p:blipFill>
        <p:spPr>
          <a:xfrm>
            <a:off x="706138" y="4502338"/>
            <a:ext cx="4093028" cy="66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7410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Expresión de función flecha</a:t>
            </a:r>
            <a:r>
              <a:rPr lang="es-ES" sz="1600" b="1" dirty="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La expresión de función flecha tiene una sintaxis más corta que una expresión de función convencional y no vincula sus propios </a:t>
            </a:r>
            <a:r>
              <a:rPr lang="es-ES" sz="1600" i="1" dirty="0" err="1">
                <a:solidFill>
                  <a:schemeClr val="accent1">
                    <a:lumMod val="20000"/>
                    <a:lumOff val="80000"/>
                  </a:schemeClr>
                </a:solidFill>
                <a:effectLst>
                  <a:outerShdw blurRad="38100" dist="38100" dir="2700000" algn="tl">
                    <a:srgbClr val="000000">
                      <a:alpha val="43137"/>
                    </a:srgbClr>
                  </a:outerShdw>
                </a:effectLst>
              </a:rPr>
              <a:t>this</a:t>
            </a:r>
            <a:r>
              <a:rPr lang="es-ES" sz="1600" i="1" dirty="0">
                <a:solidFill>
                  <a:schemeClr val="accent1">
                    <a:lumMod val="20000"/>
                    <a:lumOff val="80000"/>
                  </a:schemeClr>
                </a:solidFill>
                <a:effectLst>
                  <a:outerShdw blurRad="38100" dist="38100" dir="2700000" algn="tl">
                    <a:srgbClr val="000000">
                      <a:alpha val="43137"/>
                    </a:srgbClr>
                  </a:outerShdw>
                </a:effectLst>
              </a:rPr>
              <a:t>, </a:t>
            </a:r>
            <a:r>
              <a:rPr lang="es-ES" sz="1600" i="1" dirty="0" err="1">
                <a:solidFill>
                  <a:schemeClr val="accent1">
                    <a:lumMod val="20000"/>
                    <a:lumOff val="80000"/>
                  </a:schemeClr>
                </a:solidFill>
                <a:effectLst>
                  <a:outerShdw blurRad="38100" dist="38100" dir="2700000" algn="tl">
                    <a:srgbClr val="000000">
                      <a:alpha val="43137"/>
                    </a:srgbClr>
                  </a:outerShdw>
                </a:effectLst>
              </a:rPr>
              <a:t>arguments</a:t>
            </a:r>
            <a:r>
              <a:rPr lang="es-ES" sz="1600" i="1" dirty="0">
                <a:solidFill>
                  <a:schemeClr val="accent1">
                    <a:lumMod val="20000"/>
                    <a:lumOff val="80000"/>
                  </a:schemeClr>
                </a:solidFill>
                <a:effectLst>
                  <a:outerShdw blurRad="38100" dist="38100" dir="2700000" algn="tl">
                    <a:srgbClr val="000000">
                      <a:alpha val="43137"/>
                    </a:srgbClr>
                  </a:outerShdw>
                </a:effectLst>
              </a:rPr>
              <a:t>, super, o </a:t>
            </a:r>
            <a:r>
              <a:rPr lang="es-ES" sz="1600" i="1" dirty="0" err="1">
                <a:solidFill>
                  <a:schemeClr val="accent1">
                    <a:lumMod val="20000"/>
                    <a:lumOff val="80000"/>
                  </a:schemeClr>
                </a:solidFill>
                <a:effectLst>
                  <a:outerShdw blurRad="38100" dist="38100" dir="2700000" algn="tl">
                    <a:srgbClr val="000000">
                      <a:alpha val="43137"/>
                    </a:srgbClr>
                  </a:outerShdw>
                </a:effectLst>
              </a:rPr>
              <a:t>new.target</a:t>
            </a:r>
            <a:r>
              <a:rPr lang="es-ES" sz="1600" dirty="0"/>
              <a:t>. Las funciones flecha siempre son anónimas. Estas funciones son funciones no relacionadas con métodos y no pueden ser usadas como </a:t>
            </a:r>
            <a:r>
              <a:rPr lang="es-ES" sz="1600" dirty="0" smtClean="0"/>
              <a:t>constructores.</a:t>
            </a:r>
          </a:p>
          <a:p>
            <a:pPr marL="0" indent="0">
              <a:lnSpc>
                <a:spcPct val="100000"/>
              </a:lnSpc>
              <a:spcBef>
                <a:spcPts val="0"/>
              </a:spcBef>
              <a:buNone/>
            </a:pPr>
            <a:endParaRPr lang="es-ES" sz="1600" b="1" dirty="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sz="1400" dirty="0">
                <a:solidFill>
                  <a:schemeClr val="accent1">
                    <a:lumMod val="20000"/>
                    <a:lumOff val="80000"/>
                  </a:schemeClr>
                </a:solidFill>
                <a:effectLst>
                  <a:outerShdw blurRad="38100" dist="38100" dir="2700000" algn="tl">
                    <a:srgbClr val="000000">
                      <a:alpha val="43137"/>
                    </a:srgbClr>
                  </a:outerShdw>
                </a:effectLst>
              </a:rPr>
              <a:t> </a:t>
            </a:r>
            <a:r>
              <a:rPr lang="es-ES" sz="1400" dirty="0" smtClean="0">
                <a:solidFill>
                  <a:schemeClr val="accent1">
                    <a:lumMod val="20000"/>
                    <a:lumOff val="80000"/>
                  </a:schemeClr>
                </a:solidFill>
                <a:effectLst>
                  <a:outerShdw blurRad="38100" dist="38100" dir="2700000" algn="tl">
                    <a:srgbClr val="000000">
                      <a:alpha val="43137"/>
                    </a:srgbClr>
                  </a:outerShdw>
                </a:effectLst>
              </a:rPr>
              <a:t>        	     </a:t>
            </a:r>
          </a:p>
          <a:p>
            <a:pPr marL="0" indent="0">
              <a:lnSpc>
                <a:spcPct val="100000"/>
              </a:lnSpc>
              <a:spcBef>
                <a:spcPts val="0"/>
              </a:spcBef>
              <a:buNone/>
            </a:pPr>
            <a:endParaRPr lang="es-ES" sz="1400" dirty="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400" dirty="0" smtClean="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400" dirty="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9" name="Imagen 8"/>
          <p:cNvPicPr>
            <a:picLocks noChangeAspect="1"/>
          </p:cNvPicPr>
          <p:nvPr/>
        </p:nvPicPr>
        <p:blipFill rotWithShape="1">
          <a:blip r:embed="rId3"/>
          <a:srcRect l="399" t="1458" r="1"/>
          <a:stretch/>
        </p:blipFill>
        <p:spPr>
          <a:xfrm>
            <a:off x="2316012" y="3790061"/>
            <a:ext cx="4511976" cy="2386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p:cNvSpPr txBox="1"/>
          <p:nvPr/>
        </p:nvSpPr>
        <p:spPr>
          <a:xfrm>
            <a:off x="6070350" y="3440153"/>
            <a:ext cx="757174" cy="315072"/>
          </a:xfrm>
          <a:prstGeom prst="rect">
            <a:avLst/>
          </a:prstGeom>
        </p:spPr>
        <p:txBody>
          <a:bodyPr vert="horz" wrap="none" lIns="68580" tIns="34290" rIns="68580" bIns="34290" rtlCol="0" anchor="ctr">
            <a:noAutofit/>
          </a:bodyPr>
          <a:lstStyle/>
          <a:p>
            <a:r>
              <a:rPr lang="es-ES" sz="1600"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600"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18605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3769179"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Clousure y </a:t>
            </a:r>
            <a:r>
              <a:rPr lang="es-ES" sz="1600" b="1" u="sng" dirty="0" err="1" smtClean="0">
                <a:solidFill>
                  <a:srgbClr val="C00000"/>
                </a:solidFill>
                <a:effectLst>
                  <a:outerShdw blurRad="38100" dist="38100" dir="2700000" algn="tl">
                    <a:srgbClr val="000000">
                      <a:alpha val="43137"/>
                    </a:srgbClr>
                  </a:outerShdw>
                </a:effectLst>
              </a:rPr>
              <a:t>Scope</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spcAft>
                <a:spcPts val="1200"/>
              </a:spcAft>
              <a:buNone/>
            </a:pPr>
            <a:r>
              <a:rPr lang="es-ES" dirty="0"/>
              <a:t>Un </a:t>
            </a:r>
            <a:r>
              <a:rPr lang="es-ES" b="1" dirty="0" err="1">
                <a:solidFill>
                  <a:schemeClr val="accent1">
                    <a:lumMod val="20000"/>
                    <a:lumOff val="80000"/>
                  </a:schemeClr>
                </a:solidFill>
                <a:effectLst>
                  <a:outerShdw blurRad="38100" dist="38100" dir="2700000" algn="tl">
                    <a:srgbClr val="000000">
                      <a:alpha val="43137"/>
                    </a:srgbClr>
                  </a:outerShdw>
                </a:effectLst>
              </a:rPr>
              <a:t>closure</a:t>
            </a:r>
            <a:r>
              <a:rPr lang="es-ES" dirty="0">
                <a:solidFill>
                  <a:schemeClr val="accent1">
                    <a:lumMod val="20000"/>
                    <a:lumOff val="80000"/>
                  </a:schemeClr>
                </a:solidFill>
                <a:effectLst>
                  <a:outerShdw blurRad="38100" dist="38100" dir="2700000" algn="tl">
                    <a:srgbClr val="000000">
                      <a:alpha val="43137"/>
                    </a:srgbClr>
                  </a:outerShdw>
                </a:effectLst>
              </a:rPr>
              <a:t> </a:t>
            </a:r>
            <a:r>
              <a:rPr lang="es-ES" dirty="0"/>
              <a:t>es cuando una función es capaz de recordar y acceder a un lexical </a:t>
            </a:r>
            <a:r>
              <a:rPr lang="es-ES" b="1" dirty="0" err="1">
                <a:solidFill>
                  <a:schemeClr val="accent1">
                    <a:lumMod val="20000"/>
                    <a:lumOff val="80000"/>
                  </a:schemeClr>
                </a:solidFill>
                <a:effectLst>
                  <a:outerShdw blurRad="38100" dist="38100" dir="2700000" algn="tl">
                    <a:srgbClr val="000000">
                      <a:alpha val="43137"/>
                    </a:srgbClr>
                  </a:outerShdw>
                </a:effectLst>
              </a:rPr>
              <a:t>scope</a:t>
            </a:r>
            <a:r>
              <a:rPr lang="es-ES" dirty="0"/>
              <a:t>, incluso cuando la función es ejecutada por fuera del lexical </a:t>
            </a:r>
            <a:r>
              <a:rPr lang="es-ES" b="1" dirty="0" err="1">
                <a:solidFill>
                  <a:schemeClr val="accent1">
                    <a:lumMod val="20000"/>
                    <a:lumOff val="80000"/>
                  </a:schemeClr>
                </a:solidFill>
                <a:effectLst>
                  <a:outerShdw blurRad="38100" dist="38100" dir="2700000" algn="tl">
                    <a:srgbClr val="000000">
                      <a:alpha val="43137"/>
                    </a:srgbClr>
                  </a:outerShdw>
                </a:effectLst>
              </a:rPr>
              <a:t>scope</a:t>
            </a:r>
            <a:r>
              <a:rPr lang="es-ES" dirty="0" smtClean="0"/>
              <a:t>.</a:t>
            </a:r>
            <a:endParaRPr lang="es-ES" dirty="0"/>
          </a:p>
          <a:p>
            <a:pPr marL="0" indent="0">
              <a:lnSpc>
                <a:spcPct val="100000"/>
              </a:lnSpc>
              <a:spcBef>
                <a:spcPts val="0"/>
              </a:spcBef>
              <a:buNone/>
            </a:pPr>
            <a:r>
              <a:rPr lang="es-ES" dirty="0"/>
              <a:t>Una característica importante es que el </a:t>
            </a:r>
            <a:r>
              <a:rPr lang="es-ES" b="1" dirty="0" err="1">
                <a:solidFill>
                  <a:schemeClr val="accent1">
                    <a:lumMod val="20000"/>
                    <a:lumOff val="80000"/>
                  </a:schemeClr>
                </a:solidFill>
                <a:effectLst>
                  <a:outerShdw blurRad="38100" dist="38100" dir="2700000" algn="tl">
                    <a:srgbClr val="000000">
                      <a:alpha val="43137"/>
                    </a:srgbClr>
                  </a:outerShdw>
                </a:effectLst>
              </a:rPr>
              <a:t>scope</a:t>
            </a:r>
            <a:r>
              <a:rPr lang="es-ES" dirty="0">
                <a:solidFill>
                  <a:schemeClr val="accent1">
                    <a:lumMod val="20000"/>
                    <a:lumOff val="80000"/>
                  </a:schemeClr>
                </a:solidFill>
                <a:effectLst>
                  <a:outerShdw blurRad="38100" dist="38100" dir="2700000" algn="tl">
                    <a:srgbClr val="000000">
                      <a:alpha val="43137"/>
                    </a:srgbClr>
                  </a:outerShdw>
                </a:effectLst>
              </a:rPr>
              <a:t> </a:t>
            </a:r>
            <a:r>
              <a:rPr lang="es-ES" dirty="0"/>
              <a:t>interno de la función </a:t>
            </a:r>
            <a:r>
              <a:rPr lang="es-ES" b="1" dirty="0" err="1">
                <a:solidFill>
                  <a:schemeClr val="accent1">
                    <a:lumMod val="20000"/>
                    <a:lumOff val="80000"/>
                  </a:schemeClr>
                </a:solidFill>
                <a:effectLst>
                  <a:outerShdw blurRad="38100" dist="38100" dir="2700000" algn="tl">
                    <a:srgbClr val="000000">
                      <a:alpha val="43137"/>
                    </a:srgbClr>
                  </a:outerShdw>
                </a:effectLst>
              </a:rPr>
              <a:t>clousure</a:t>
            </a:r>
            <a:r>
              <a:rPr lang="es-ES" dirty="0">
                <a:solidFill>
                  <a:schemeClr val="accent1">
                    <a:lumMod val="20000"/>
                    <a:lumOff val="80000"/>
                  </a:schemeClr>
                </a:solidFill>
                <a:effectLst>
                  <a:outerShdw blurRad="38100" dist="38100" dir="2700000" algn="tl">
                    <a:srgbClr val="000000">
                      <a:alpha val="43137"/>
                    </a:srgbClr>
                  </a:outerShdw>
                </a:effectLst>
              </a:rPr>
              <a:t> </a:t>
            </a:r>
            <a:r>
              <a:rPr lang="es-ES" dirty="0"/>
              <a:t>no se pierde después de ser ejecutado.</a:t>
            </a:r>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6" name="Imagen 5"/>
          <p:cNvPicPr>
            <a:picLocks noChangeAspect="1"/>
          </p:cNvPicPr>
          <p:nvPr/>
        </p:nvPicPr>
        <p:blipFill>
          <a:blip r:embed="rId3"/>
          <a:stretch>
            <a:fillRect/>
          </a:stretch>
        </p:blipFill>
        <p:spPr>
          <a:xfrm>
            <a:off x="4659086" y="2454252"/>
            <a:ext cx="3536685" cy="24660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815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567121"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gn="ctr">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Clousure, un ejemplo visual</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2371084" y="2772507"/>
            <a:ext cx="4082251" cy="340446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592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ALGUNAS ETIQUETAS HTML5</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dirty="0" smtClean="0">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&lt;section&gt;&lt;/section&gt;</a:t>
            </a:r>
            <a:r>
              <a:rPr lang="es-ES" sz="1600" b="1" dirty="0">
                <a:solidFill>
                  <a:schemeClr val="accent6">
                    <a:lumMod val="20000"/>
                    <a:lumOff val="80000"/>
                  </a:schemeClr>
                </a:solidFill>
                <a:effectLst>
                  <a:outerShdw blurRad="38100" dist="38100" dir="2700000" algn="tl">
                    <a:srgbClr val="000000">
                      <a:alpha val="43137"/>
                    </a:srgbClr>
                  </a:outerShdw>
                </a:effectLst>
              </a:rPr>
              <a:t>:</a:t>
            </a:r>
            <a:r>
              <a:rPr lang="es-ES" b="1" dirty="0">
                <a:solidFill>
                  <a:srgbClr val="C00000"/>
                </a:solidFill>
                <a:effectLst>
                  <a:outerShdw blurRad="38100" dist="38100" dir="2700000" algn="tl">
                    <a:srgbClr val="000000">
                      <a:alpha val="43137"/>
                    </a:srgbClr>
                  </a:outerShdw>
                </a:effectLst>
              </a:rPr>
              <a:t> </a:t>
            </a:r>
            <a:r>
              <a:rPr lang="es-ES" i="1" dirty="0" smtClean="0"/>
              <a:t>Se </a:t>
            </a:r>
            <a:r>
              <a:rPr lang="es-ES" i="1" dirty="0"/>
              <a:t>utiliza para representar una sección "general" dentro de </a:t>
            </a:r>
            <a:r>
              <a:rPr lang="es-ES" i="1" dirty="0" smtClean="0"/>
              <a:t>una aplicación.</a:t>
            </a:r>
          </a:p>
          <a:p>
            <a:pPr marL="0" indent="0">
              <a:lnSpc>
                <a:spcPct val="100000"/>
              </a:lnSpc>
              <a:spcBef>
                <a:spcPts val="0"/>
              </a:spcBef>
              <a:buNone/>
            </a:pPr>
            <a:endParaRPr lang="es-ES" i="1" dirty="0" smtClean="0"/>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&lt;article&gt;&lt;/article&gt;</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i="1" dirty="0" smtClean="0"/>
              <a:t>Representa </a:t>
            </a:r>
            <a:r>
              <a:rPr lang="es-ES" i="1" dirty="0"/>
              <a:t>un componente de una página que consiste en una composición autónoma en un documento, página, aplicación, o sitio web con la intención de que pueda ser reutilizado y </a:t>
            </a:r>
            <a:r>
              <a:rPr lang="es-ES" i="1" dirty="0" smtClean="0"/>
              <a:t>repetido.</a:t>
            </a:r>
          </a:p>
          <a:p>
            <a:pPr marL="0" indent="0">
              <a:lnSpc>
                <a:spcPct val="100000"/>
              </a:lnSpc>
              <a:spcBef>
                <a:spcPts val="0"/>
              </a:spcBef>
              <a:buNone/>
            </a:pPr>
            <a:endParaRPr lang="es-ES" i="1" dirty="0"/>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&lt;aside&gt;&lt;/aside&gt;</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i="1" dirty="0" smtClean="0"/>
              <a:t>Representa </a:t>
            </a:r>
            <a:r>
              <a:rPr lang="es-ES" i="1" dirty="0"/>
              <a:t>una sección de la página que abarca un contenido relacionado con el contenido que lo rodea, por lo que se le puede considerar un contenido independiente. Este elemento puede utilizarse para efectos tipográficos, barras laterales, elementos </a:t>
            </a:r>
            <a:r>
              <a:rPr lang="es-ES" i="1" dirty="0" smtClean="0"/>
              <a:t>publicitarios…</a:t>
            </a:r>
          </a:p>
          <a:p>
            <a:pPr marL="0" indent="0">
              <a:lnSpc>
                <a:spcPct val="100000"/>
              </a:lnSpc>
              <a:spcBef>
                <a:spcPts val="0"/>
              </a:spcBef>
              <a:buNone/>
            </a:pPr>
            <a:endParaRPr lang="es-ES" i="1" dirty="0" smtClean="0"/>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&lt;header&gt;&lt;/header&gt;</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i="1" dirty="0"/>
              <a:t>Representa un grupo de artículos introductorios o de navegación. Está destinado a contener por lo general la cabecera de la </a:t>
            </a:r>
            <a:r>
              <a:rPr lang="es-ES" i="1" dirty="0" smtClean="0"/>
              <a:t>sección.</a:t>
            </a:r>
            <a:endParaRPr lang="es-ES" i="1" dirty="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spTree>
    <p:extLst>
      <p:ext uri="{BB962C8B-B14F-4D97-AF65-F5344CB8AC3E}">
        <p14:creationId xmlns:p14="http://schemas.microsoft.com/office/powerpoint/2010/main" val="2047222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567121"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IIFE (</a:t>
            </a:r>
            <a:r>
              <a:rPr lang="es-ES" sz="1600" b="1" u="sng" dirty="0" err="1">
                <a:solidFill>
                  <a:srgbClr val="C00000"/>
                </a:solidFill>
                <a:effectLst>
                  <a:outerShdw blurRad="38100" dist="38100" dir="2700000" algn="tl">
                    <a:srgbClr val="000000">
                      <a:alpha val="43137"/>
                    </a:srgbClr>
                  </a:outerShdw>
                </a:effectLst>
              </a:rPr>
              <a:t>Immediately-Invoked-Function-Expressions</a:t>
            </a:r>
            <a:r>
              <a:rPr lang="es-ES" sz="1600" b="1" u="sng" dirty="0">
                <a:solidFill>
                  <a:srgbClr val="C00000"/>
                </a:solidFill>
                <a:effectLst>
                  <a:outerShdw blurRad="38100" dist="38100" dir="2700000" algn="tl">
                    <a:srgbClr val="000000">
                      <a:alpha val="43137"/>
                    </a:srgbClr>
                  </a:outerShdw>
                </a:effectLst>
              </a:rPr>
              <a:t>)</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dirty="0" smtClean="0"/>
              <a:t>Como </a:t>
            </a:r>
            <a:r>
              <a:rPr lang="es-ES" dirty="0"/>
              <a:t>su nombre lo dice es una función que se ejecuta de manera </a:t>
            </a:r>
            <a:r>
              <a:rPr lang="es-ES" dirty="0" smtClean="0"/>
              <a:t>inmediata.</a:t>
            </a:r>
          </a:p>
          <a:p>
            <a:pPr marL="0" indent="0">
              <a:lnSpc>
                <a:spcPct val="100000"/>
              </a:lnSpc>
              <a:spcBef>
                <a:spcPts val="0"/>
              </a:spcBef>
              <a:buNone/>
            </a:pPr>
            <a:r>
              <a:rPr lang="es-ES" dirty="0" smtClean="0"/>
              <a:t>Esta </a:t>
            </a:r>
            <a:r>
              <a:rPr lang="es-ES" dirty="0"/>
              <a:t>función crea un nuevo scope y genera “</a:t>
            </a:r>
            <a:r>
              <a:rPr lang="es-ES" dirty="0" smtClean="0"/>
              <a:t>privacidad”, aunque JavaScript </a:t>
            </a:r>
            <a:r>
              <a:rPr lang="es-ES" dirty="0"/>
              <a:t>no </a:t>
            </a:r>
            <a:r>
              <a:rPr lang="es-ES" dirty="0" smtClean="0"/>
              <a:t>entienda de este concepto, al </a:t>
            </a:r>
            <a:r>
              <a:rPr lang="es-ES" dirty="0"/>
              <a:t>generar un </a:t>
            </a:r>
            <a:r>
              <a:rPr lang="es-ES" b="1" i="1" dirty="0">
                <a:solidFill>
                  <a:schemeClr val="tx2">
                    <a:lumMod val="20000"/>
                    <a:lumOff val="80000"/>
                  </a:schemeClr>
                </a:solidFill>
                <a:effectLst>
                  <a:outerShdw blurRad="38100" dist="38100" dir="2700000" algn="tl">
                    <a:srgbClr val="000000">
                      <a:alpha val="43137"/>
                    </a:srgbClr>
                  </a:outerShdw>
                </a:effectLst>
              </a:rPr>
              <a:t>nuevo scope </a:t>
            </a:r>
            <a:r>
              <a:rPr lang="es-ES" dirty="0"/>
              <a:t>podemos </a:t>
            </a:r>
            <a:r>
              <a:rPr lang="es-ES" dirty="0" smtClean="0"/>
              <a:t>simularlo.</a:t>
            </a:r>
          </a:p>
          <a:p>
            <a:pPr marL="0" indent="0">
              <a:lnSpc>
                <a:spcPct val="100000"/>
              </a:lnSpc>
              <a:spcBef>
                <a:spcPts val="0"/>
              </a:spcBef>
              <a:buNone/>
            </a:pPr>
            <a:endParaRPr lang="es-ES" dirty="0" smtClean="0"/>
          </a:p>
          <a:p>
            <a:pPr marL="0" indent="0">
              <a:lnSpc>
                <a:spcPct val="100000"/>
              </a:lnSpc>
              <a:spcBef>
                <a:spcPts val="0"/>
              </a:spcBef>
              <a:buNone/>
            </a:pPr>
            <a:r>
              <a:rPr lang="es-ES" dirty="0" smtClean="0"/>
              <a:t>Esto </a:t>
            </a:r>
            <a:r>
              <a:rPr lang="es-ES" dirty="0"/>
              <a:t>se logra envolviendo toda la lógica del aplicativo dentro de un contenedor. La idea es solo retornar las partes que nosotros necesitamos, y dejar las otras partes del código </a:t>
            </a:r>
            <a:r>
              <a:rPr lang="es-ES" b="1" i="1" dirty="0">
                <a:solidFill>
                  <a:schemeClr val="tx2">
                    <a:lumMod val="20000"/>
                    <a:lumOff val="80000"/>
                  </a:schemeClr>
                </a:solidFill>
                <a:effectLst>
                  <a:outerShdw blurRad="38100" dist="38100" dir="2700000" algn="tl">
                    <a:srgbClr val="000000">
                      <a:alpha val="43137"/>
                    </a:srgbClr>
                  </a:outerShdw>
                </a:effectLst>
              </a:rPr>
              <a:t>fuera del scope global</a:t>
            </a:r>
            <a:r>
              <a:rPr lang="es-ES" dirty="0"/>
              <a:t>.</a:t>
            </a:r>
            <a:endParaRPr lang="es-ES" dirty="0" smtClean="0"/>
          </a:p>
          <a:p>
            <a:pPr marL="0" indent="0">
              <a:lnSpc>
                <a:spcPct val="100000"/>
              </a:lnSpc>
              <a:spcBef>
                <a:spcPts val="0"/>
              </a:spcBef>
              <a:buNone/>
            </a:pPr>
            <a:endParaRPr lang="es-ES" dirty="0" smtClean="0"/>
          </a:p>
          <a:p>
            <a:pPr marL="0" indent="0">
              <a:lnSpc>
                <a:spcPct val="100000"/>
              </a:lnSpc>
              <a:spcBef>
                <a:spcPts val="0"/>
              </a:spcBef>
              <a:buNone/>
            </a:pPr>
            <a:endParaRPr lang="es-ES" dirty="0" smtClean="0"/>
          </a:p>
          <a:p>
            <a:pPr>
              <a:lnSpc>
                <a:spcPct val="100000"/>
              </a:lnSpc>
              <a:spcBef>
                <a:spcPts val="0"/>
              </a:spcBef>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2521497" y="4523286"/>
            <a:ext cx="3781425" cy="108585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94762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567121"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ARRAYS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a:t>El objeto Array de JavaScript es un objeto global que es usado en la construcción de arrays, que son objetos tipo lista de alto nivel</a:t>
            </a:r>
            <a:r>
              <a:rPr lang="es-ES" dirty="0" smtClean="0"/>
              <a:t>.</a:t>
            </a:r>
          </a:p>
          <a:p>
            <a:pPr marL="0" indent="0">
              <a:lnSpc>
                <a:spcPct val="100000"/>
              </a:lnSpc>
              <a:spcBef>
                <a:spcPts val="0"/>
              </a:spcBef>
              <a:buNone/>
            </a:pPr>
            <a:endParaRPr lang="es-ES" dirty="0" smtClean="0"/>
          </a:p>
          <a:p>
            <a:pPr marL="0" indent="0">
              <a:lnSpc>
                <a:spcPct val="100000"/>
              </a:lnSpc>
              <a:spcBef>
                <a:spcPts val="0"/>
              </a:spcBef>
              <a:buNone/>
            </a:pPr>
            <a:r>
              <a:rPr lang="es-ES" i="1" dirty="0" smtClean="0">
                <a:solidFill>
                  <a:schemeClr val="tx2">
                    <a:lumMod val="20000"/>
                    <a:lumOff val="80000"/>
                  </a:schemeClr>
                </a:solidFill>
                <a:effectLst>
                  <a:outerShdw blurRad="38100" dist="38100" dir="2700000" algn="tl">
                    <a:srgbClr val="000000">
                      <a:alpha val="43137"/>
                    </a:srgbClr>
                  </a:outerShdw>
                </a:effectLst>
              </a:rPr>
              <a:t>¿</a:t>
            </a:r>
            <a:r>
              <a:rPr lang="es-ES" i="1" dirty="0">
                <a:solidFill>
                  <a:schemeClr val="tx2">
                    <a:lumMod val="20000"/>
                    <a:lumOff val="80000"/>
                  </a:schemeClr>
                </a:solidFill>
                <a:effectLst>
                  <a:outerShdw blurRad="38100" dist="38100" dir="2700000" algn="tl">
                    <a:srgbClr val="000000">
                      <a:alpha val="43137"/>
                    </a:srgbClr>
                  </a:outerShdw>
                </a:effectLst>
              </a:rPr>
              <a:t>Como creamos un Array?</a:t>
            </a:r>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r>
              <a:rPr lang="es-ES" i="1" dirty="0">
                <a:solidFill>
                  <a:schemeClr val="tx2">
                    <a:lumMod val="20000"/>
                    <a:lumOff val="80000"/>
                  </a:schemeClr>
                </a:solidFill>
                <a:effectLst>
                  <a:outerShdw blurRad="38100" dist="38100" dir="2700000" algn="tl">
                    <a:srgbClr val="000000">
                      <a:alpha val="43137"/>
                    </a:srgbClr>
                  </a:outerShdw>
                </a:effectLst>
              </a:rPr>
              <a:t>Acceder (por índice) a un elemento Array:</a:t>
            </a:r>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15735" y="3254529"/>
            <a:ext cx="2971800" cy="542925"/>
          </a:xfrm>
          <a:prstGeom prst="rect">
            <a:avLst/>
          </a:prstGeom>
          <a:ln>
            <a:solidFill>
              <a:schemeClr val="bg1"/>
            </a:solid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4"/>
          <a:stretch>
            <a:fillRect/>
          </a:stretch>
        </p:blipFill>
        <p:spPr>
          <a:xfrm>
            <a:off x="715735" y="4391846"/>
            <a:ext cx="3848100" cy="49530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43521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567121"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ARRAYS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i="1" dirty="0" smtClean="0">
                <a:solidFill>
                  <a:schemeClr val="tx2">
                    <a:lumMod val="20000"/>
                    <a:lumOff val="80000"/>
                  </a:schemeClr>
                </a:solidFill>
                <a:effectLst>
                  <a:outerShdw blurRad="38100" dist="38100" dir="2700000" algn="tl">
                    <a:srgbClr val="000000">
                      <a:alpha val="43137"/>
                    </a:srgbClr>
                  </a:outerShdw>
                </a:effectLst>
              </a:rPr>
              <a:t>Bucles sobre un Array</a:t>
            </a:r>
            <a:endParaRPr lang="es-ES"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i="1" dirty="0" smtClean="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i="1" dirty="0" smtClean="0">
                <a:solidFill>
                  <a:schemeClr val="tx2">
                    <a:lumMod val="20000"/>
                    <a:lumOff val="80000"/>
                  </a:schemeClr>
                </a:solidFill>
                <a:effectLst>
                  <a:outerShdw blurRad="38100" dist="38100" dir="2700000" algn="tl">
                    <a:srgbClr val="000000">
                      <a:alpha val="43137"/>
                    </a:srgbClr>
                  </a:outerShdw>
                </a:effectLst>
              </a:rPr>
              <a:t>Añadir </a:t>
            </a:r>
            <a:r>
              <a:rPr lang="es-ES" i="1" dirty="0">
                <a:solidFill>
                  <a:schemeClr val="tx2">
                    <a:lumMod val="20000"/>
                    <a:lumOff val="80000"/>
                  </a:schemeClr>
                </a:solidFill>
                <a:effectLst>
                  <a:outerShdw blurRad="38100" dist="38100" dir="2700000" algn="tl">
                    <a:srgbClr val="000000">
                      <a:alpha val="43137"/>
                    </a:srgbClr>
                  </a:outerShdw>
                </a:effectLst>
              </a:rPr>
              <a:t>elemento al final de un </a:t>
            </a:r>
            <a:r>
              <a:rPr lang="es-ES" i="1" dirty="0" smtClean="0">
                <a:solidFill>
                  <a:schemeClr val="tx2">
                    <a:lumMod val="20000"/>
                    <a:lumOff val="80000"/>
                  </a:schemeClr>
                </a:solidFill>
                <a:effectLst>
                  <a:outerShdw blurRad="38100" dist="38100" dir="2700000" algn="tl">
                    <a:srgbClr val="000000">
                      <a:alpha val="43137"/>
                    </a:srgbClr>
                  </a:outerShdw>
                </a:effectLst>
              </a:rPr>
              <a:t>Array:</a:t>
            </a:r>
            <a:endParaRPr lang="es-ES"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spcAft>
                <a:spcPts val="600"/>
              </a:spcAft>
              <a:buNone/>
            </a:pPr>
            <a:endParaRPr lang="es-ES" sz="1600" dirty="0" smtClean="0"/>
          </a:p>
          <a:p>
            <a:pPr marL="0" indent="0">
              <a:lnSpc>
                <a:spcPct val="100000"/>
              </a:lnSpc>
              <a:spcBef>
                <a:spcPts val="0"/>
              </a:spcBef>
              <a:spcAft>
                <a:spcPts val="600"/>
              </a:spcAft>
              <a:buNone/>
            </a:pPr>
            <a:endParaRPr lang="es-ES" sz="1600" dirty="0"/>
          </a:p>
          <a:p>
            <a:pPr marL="0" indent="0">
              <a:lnSpc>
                <a:spcPct val="100000"/>
              </a:lnSpc>
              <a:spcBef>
                <a:spcPts val="0"/>
              </a:spcBef>
              <a:spcAft>
                <a:spcPts val="600"/>
              </a:spcAft>
              <a:buNone/>
            </a:pPr>
            <a:r>
              <a:rPr lang="es-ES" sz="1600" dirty="0" smtClean="0"/>
              <a:t>Aquí </a:t>
            </a:r>
            <a:r>
              <a:rPr lang="es-ES" sz="1600" dirty="0"/>
              <a:t>puedes encontrar todos los métodos del objeto Array:</a:t>
            </a:r>
          </a:p>
          <a:p>
            <a:pPr marL="0" indent="0">
              <a:lnSpc>
                <a:spcPct val="100000"/>
              </a:lnSpc>
              <a:spcBef>
                <a:spcPts val="0"/>
              </a:spcBef>
              <a:buNone/>
            </a:pPr>
            <a:r>
              <a:rPr lang="es-ES" sz="1400" dirty="0">
                <a:hlinkClick r:id="rId3"/>
              </a:rPr>
              <a:t>https://developer.mozilla.org/es/docs/Web/JavaScript/Referencia/Objetos_globales/Array</a:t>
            </a:r>
            <a:endParaRPr lang="es-ES" sz="1400" dirty="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4"/>
          <a:stretch>
            <a:fillRect/>
          </a:stretch>
        </p:blipFill>
        <p:spPr>
          <a:xfrm>
            <a:off x="697502" y="2522763"/>
            <a:ext cx="3638550" cy="1028700"/>
          </a:xfrm>
          <a:prstGeom prst="rect">
            <a:avLst/>
          </a:prstGeom>
          <a:ln>
            <a:solidFill>
              <a:schemeClr val="bg1"/>
            </a:solidFill>
          </a:ln>
          <a:effectLst>
            <a:outerShdw blurRad="292100" dist="139700" dir="2700000" algn="tl" rotWithShape="0">
              <a:srgbClr val="333333">
                <a:alpha val="65000"/>
              </a:srgbClr>
            </a:outerShdw>
          </a:effectLst>
        </p:spPr>
      </p:pic>
      <p:pic>
        <p:nvPicPr>
          <p:cNvPr id="8" name="Imagen 7"/>
          <p:cNvPicPr>
            <a:picLocks noChangeAspect="1"/>
          </p:cNvPicPr>
          <p:nvPr/>
        </p:nvPicPr>
        <p:blipFill>
          <a:blip r:embed="rId5"/>
          <a:stretch>
            <a:fillRect/>
          </a:stretch>
        </p:blipFill>
        <p:spPr>
          <a:xfrm>
            <a:off x="697502" y="4143577"/>
            <a:ext cx="3286125" cy="495300"/>
          </a:xfrm>
          <a:prstGeom prst="rect">
            <a:avLst/>
          </a:prstGeom>
          <a:ln>
            <a:solidFill>
              <a:schemeClr val="bg1"/>
            </a:solidFill>
          </a:ln>
        </p:spPr>
      </p:pic>
    </p:spTree>
    <p:extLst>
      <p:ext uri="{BB962C8B-B14F-4D97-AF65-F5344CB8AC3E}">
        <p14:creationId xmlns:p14="http://schemas.microsoft.com/office/powerpoint/2010/main" val="10786819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567121"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OPERADORES LÓGICOS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16009" y="2195362"/>
            <a:ext cx="6248942" cy="3395766"/>
          </a:xfrm>
          <a:prstGeom prst="rect">
            <a:avLst/>
          </a:prstGeom>
          <a:ln>
            <a:solidFill>
              <a:schemeClr val="tx1"/>
            </a:solidFill>
          </a:ln>
          <a:effectLst>
            <a:outerShdw blurRad="292100" dist="139700" dir="2700000" algn="tl" rotWithShape="0">
              <a:srgbClr val="333333">
                <a:alpha val="65000"/>
              </a:srgbClr>
            </a:outerShdw>
          </a:effectLst>
        </p:spPr>
      </p:pic>
      <p:cxnSp>
        <p:nvCxnSpPr>
          <p:cNvPr id="23" name="Conector angular 22"/>
          <p:cNvCxnSpPr/>
          <p:nvPr/>
        </p:nvCxnSpPr>
        <p:spPr>
          <a:xfrm rot="10800000" flipV="1">
            <a:off x="6618514" y="3077214"/>
            <a:ext cx="1193846" cy="658762"/>
          </a:xfrm>
          <a:prstGeom prst="bentConnector3">
            <a:avLst>
              <a:gd name="adj1" fmla="val -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p:nvPr/>
        </p:nvCxnSpPr>
        <p:spPr>
          <a:xfrm rot="10800000">
            <a:off x="6618514" y="4393292"/>
            <a:ext cx="1275902" cy="579847"/>
          </a:xfrm>
          <a:prstGeom prst="bentConnector3">
            <a:avLst>
              <a:gd name="adj1" fmla="val -50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4"/>
          <a:stretch>
            <a:fillRect/>
          </a:stretch>
        </p:blipFill>
        <p:spPr>
          <a:xfrm>
            <a:off x="6470534" y="4868649"/>
            <a:ext cx="1562100" cy="962025"/>
          </a:xfrm>
          <a:prstGeom prst="rect">
            <a:avLst/>
          </a:prstGeom>
          <a:ln>
            <a:solidFill>
              <a:schemeClr val="accent1">
                <a:lumMod val="20000"/>
                <a:lumOff val="80000"/>
              </a:schemeClr>
            </a:solidFill>
          </a:ln>
        </p:spPr>
      </p:pic>
      <p:pic>
        <p:nvPicPr>
          <p:cNvPr id="6" name="Imagen 5"/>
          <p:cNvPicPr>
            <a:picLocks noChangeAspect="1"/>
          </p:cNvPicPr>
          <p:nvPr/>
        </p:nvPicPr>
        <p:blipFill rotWithShape="1">
          <a:blip r:embed="rId5"/>
          <a:srcRect l="1131" r="-1"/>
          <a:stretch/>
        </p:blipFill>
        <p:spPr>
          <a:xfrm>
            <a:off x="5991497" y="1609521"/>
            <a:ext cx="2231909" cy="1581150"/>
          </a:xfrm>
          <a:prstGeom prst="rect">
            <a:avLst/>
          </a:prstGeom>
          <a:ln>
            <a:solidFill>
              <a:schemeClr val="accent1">
                <a:lumMod val="20000"/>
                <a:lumOff val="8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71345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CONDICIONALES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Estructura de un condicional</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724852" y="2962819"/>
            <a:ext cx="2695575" cy="1628775"/>
          </a:xfrm>
          <a:prstGeom prst="rect">
            <a:avLst/>
          </a:prstGeom>
          <a:ln>
            <a:solidFill>
              <a:schemeClr val="bg1"/>
            </a:solidFill>
          </a:ln>
          <a:effectLst>
            <a:outerShdw blurRad="292100" dist="139700" dir="2700000" algn="tl" rotWithShape="0">
              <a:srgbClr val="333333">
                <a:alpha val="65000"/>
              </a:srgbClr>
            </a:outerShdw>
          </a:effectLst>
        </p:spPr>
      </p:pic>
      <p:pic>
        <p:nvPicPr>
          <p:cNvPr id="8" name="Imagen 7"/>
          <p:cNvPicPr>
            <a:picLocks noChangeAspect="1"/>
          </p:cNvPicPr>
          <p:nvPr/>
        </p:nvPicPr>
        <p:blipFill>
          <a:blip r:embed="rId4"/>
          <a:stretch>
            <a:fillRect/>
          </a:stretch>
        </p:blipFill>
        <p:spPr>
          <a:xfrm>
            <a:off x="4602435" y="2710407"/>
            <a:ext cx="3209925" cy="2133600"/>
          </a:xfrm>
          <a:prstGeom prst="rect">
            <a:avLst/>
          </a:prstGeom>
          <a:ln>
            <a:solidFill>
              <a:schemeClr val="bg1"/>
            </a:solidFill>
          </a:ln>
        </p:spPr>
      </p:pic>
    </p:spTree>
    <p:extLst>
      <p:ext uri="{BB962C8B-B14F-4D97-AF65-F5344CB8AC3E}">
        <p14:creationId xmlns:p14="http://schemas.microsoft.com/office/powerpoint/2010/main" val="20954953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CONDICIONALES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Estructura de un condicional ternario</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12607" y="2711495"/>
            <a:ext cx="7099753" cy="2632773"/>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01196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BUCLES E ITERACIONES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Estructura de un condicional ternario</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dirty="0"/>
              <a:t>Los bucles ofrecen una manera rápida y sencilla de hacer algo repetidamente.</a:t>
            </a:r>
          </a:p>
          <a:p>
            <a:pPr marL="0" indent="0">
              <a:lnSpc>
                <a:spcPct val="100000"/>
              </a:lnSpc>
              <a:spcBef>
                <a:spcPts val="0"/>
              </a:spcBef>
              <a:buNone/>
            </a:pPr>
            <a:r>
              <a:rPr lang="es-ES" dirty="0"/>
              <a:t>Hay muchas clases diferentes de bucles, pero todos ellos hacen en esencia lo mismo: repetir una acción un numero de veces (y de hecho es posible que este número sea cero</a:t>
            </a:r>
            <a:r>
              <a:rPr lang="es-ES" dirty="0" smtClean="0"/>
              <a:t>).</a:t>
            </a:r>
          </a:p>
          <a:p>
            <a:pPr marL="0" indent="0">
              <a:lnSpc>
                <a:spcPct val="100000"/>
              </a:lnSpc>
              <a:spcBef>
                <a:spcPts val="0"/>
              </a:spcBef>
              <a:buNone/>
            </a:pPr>
            <a:endParaRPr lang="es-ES" dirty="0"/>
          </a:p>
          <a:p>
            <a:pPr marL="0" indent="0">
              <a:lnSpc>
                <a:spcPct val="100000"/>
              </a:lnSpc>
              <a:spcBef>
                <a:spcPts val="0"/>
              </a:spcBef>
              <a:buNone/>
            </a:pPr>
            <a:r>
              <a:rPr lang="es-ES" dirty="0"/>
              <a:t>Los diferentes bucles ofrecen también diferentes formas de determinar sus puntos de inicio y final. Hay determinadas situaciones que se resuelven más fácilmente con un tipo de bucles que otros.</a:t>
            </a:r>
          </a:p>
          <a:p>
            <a:pPr marL="0" indent="0">
              <a:lnSpc>
                <a:spcPct val="100000"/>
              </a:lnSpc>
              <a:spcBef>
                <a:spcPts val="0"/>
              </a:spcBef>
              <a:buNone/>
            </a:pPr>
            <a:endParaRPr lang="es-ES" dirty="0"/>
          </a:p>
          <a:p>
            <a:pPr marL="0" indent="0">
              <a:lnSpc>
                <a:spcPct val="100000"/>
              </a:lnSpc>
              <a:spcBef>
                <a:spcPts val="0"/>
              </a:spcBef>
              <a:buNone/>
            </a:pPr>
            <a:r>
              <a:rPr lang="es-ES" dirty="0"/>
              <a:t>Los principales bucles que encontramos en JavaScript son</a:t>
            </a:r>
            <a:r>
              <a:rPr lang="es-ES" dirty="0" smtClean="0"/>
              <a:t>:</a:t>
            </a:r>
          </a:p>
          <a:p>
            <a:pPr marL="0" indent="0">
              <a:lnSpc>
                <a:spcPct val="100000"/>
              </a:lnSpc>
              <a:spcBef>
                <a:spcPts val="0"/>
              </a:spcBef>
              <a:buNone/>
            </a:pPr>
            <a:endParaRPr lang="es-ES" dirty="0"/>
          </a:p>
          <a:p>
            <a:pPr>
              <a:lnSpc>
                <a:spcPct val="100000"/>
              </a:lnSpc>
              <a:spcBef>
                <a:spcPts val="0"/>
              </a:spcBef>
            </a:pPr>
            <a:r>
              <a:rPr lang="es-ES" dirty="0" smtClean="0"/>
              <a:t>Sentencia </a:t>
            </a:r>
            <a:r>
              <a:rPr lang="es-ES" b="1" dirty="0" smtClean="0">
                <a:solidFill>
                  <a:schemeClr val="tx2">
                    <a:lumMod val="20000"/>
                    <a:lumOff val="80000"/>
                  </a:schemeClr>
                </a:solidFill>
                <a:effectLst>
                  <a:outerShdw blurRad="38100" dist="38100" dir="2700000" algn="tl">
                    <a:srgbClr val="000000">
                      <a:alpha val="43137"/>
                    </a:srgbClr>
                  </a:outerShdw>
                </a:effectLst>
              </a:rPr>
              <a:t>for</a:t>
            </a:r>
            <a:endParaRPr lang="es-ES" b="1" dirty="0">
              <a:solidFill>
                <a:schemeClr val="tx2">
                  <a:lumMod val="20000"/>
                  <a:lumOff val="80000"/>
                </a:schemeClr>
              </a:solidFill>
              <a:effectLst>
                <a:outerShdw blurRad="38100" dist="38100" dir="2700000" algn="tl">
                  <a:srgbClr val="000000">
                    <a:alpha val="43137"/>
                  </a:srgbClr>
                </a:outerShdw>
              </a:effectLst>
            </a:endParaRPr>
          </a:p>
          <a:p>
            <a:pPr>
              <a:lnSpc>
                <a:spcPct val="100000"/>
              </a:lnSpc>
              <a:spcBef>
                <a:spcPts val="0"/>
              </a:spcBef>
            </a:pPr>
            <a:r>
              <a:rPr lang="es-ES" dirty="0"/>
              <a:t>Sentencia </a:t>
            </a:r>
            <a:r>
              <a:rPr lang="es-ES" b="1" dirty="0" smtClean="0">
                <a:solidFill>
                  <a:schemeClr val="tx2">
                    <a:lumMod val="20000"/>
                    <a:lumOff val="80000"/>
                  </a:schemeClr>
                </a:solidFill>
                <a:effectLst>
                  <a:outerShdw blurRad="38100" dist="38100" dir="2700000" algn="tl">
                    <a:srgbClr val="000000">
                      <a:alpha val="43137"/>
                    </a:srgbClr>
                  </a:outerShdw>
                </a:effectLst>
              </a:rPr>
              <a:t>while</a:t>
            </a:r>
            <a:endParaRPr lang="es-ES" b="1" dirty="0">
              <a:solidFill>
                <a:schemeClr val="tx2">
                  <a:lumMod val="20000"/>
                  <a:lumOff val="80000"/>
                </a:schemeClr>
              </a:solidFill>
              <a:effectLst>
                <a:outerShdw blurRad="38100" dist="38100" dir="2700000" algn="tl">
                  <a:srgbClr val="000000">
                    <a:alpha val="43137"/>
                  </a:srgbClr>
                </a:outerShdw>
              </a:effectLst>
            </a:endParaRPr>
          </a:p>
          <a:p>
            <a:pPr>
              <a:lnSpc>
                <a:spcPct val="100000"/>
              </a:lnSpc>
              <a:spcBef>
                <a:spcPts val="0"/>
              </a:spcBef>
            </a:pPr>
            <a:r>
              <a:rPr lang="es-ES" dirty="0"/>
              <a:t>Sentencia </a:t>
            </a:r>
            <a:r>
              <a:rPr lang="es-ES" b="1" dirty="0">
                <a:solidFill>
                  <a:schemeClr val="tx2">
                    <a:lumMod val="20000"/>
                    <a:lumOff val="80000"/>
                  </a:schemeClr>
                </a:solidFill>
                <a:effectLst>
                  <a:outerShdw blurRad="38100" dist="38100" dir="2700000" algn="tl">
                    <a:srgbClr val="000000">
                      <a:alpha val="43137"/>
                    </a:srgbClr>
                  </a:outerShdw>
                </a:effectLst>
              </a:rPr>
              <a:t>do…</a:t>
            </a:r>
            <a:r>
              <a:rPr lang="es-ES" b="1" dirty="0" err="1">
                <a:solidFill>
                  <a:schemeClr val="tx2">
                    <a:lumMod val="20000"/>
                    <a:lumOff val="80000"/>
                  </a:schemeClr>
                </a:solidFill>
                <a:effectLst>
                  <a:outerShdw blurRad="38100" dist="38100" dir="2700000" algn="tl">
                    <a:srgbClr val="000000">
                      <a:alpha val="43137"/>
                    </a:srgbClr>
                  </a:outerShdw>
                </a:effectLst>
              </a:rPr>
              <a:t>while</a:t>
            </a:r>
            <a:endParaRPr lang="es-ES" b="1" dirty="0">
              <a:solidFill>
                <a:schemeClr val="tx2">
                  <a:lumMod val="20000"/>
                  <a:lumOff val="80000"/>
                </a:schemeClr>
              </a:solidFill>
              <a:effectLst>
                <a:outerShdw blurRad="38100" dist="38100" dir="2700000" algn="tl">
                  <a:srgbClr val="000000">
                    <a:alpha val="43137"/>
                  </a:srgbClr>
                </a:outerShdw>
              </a:effectLst>
            </a:endParaRPr>
          </a:p>
          <a:p>
            <a:pPr>
              <a:lnSpc>
                <a:spcPct val="100000"/>
              </a:lnSpc>
              <a:spcBef>
                <a:spcPts val="0"/>
              </a:spcBef>
            </a:pPr>
            <a:r>
              <a:rPr lang="es-ES" dirty="0"/>
              <a:t>Sentencia </a:t>
            </a:r>
            <a:r>
              <a:rPr lang="es-ES" b="1" dirty="0" err="1">
                <a:solidFill>
                  <a:schemeClr val="tx2">
                    <a:lumMod val="20000"/>
                    <a:lumOff val="80000"/>
                  </a:schemeClr>
                </a:solidFill>
                <a:effectLst>
                  <a:outerShdw blurRad="38100" dist="38100" dir="2700000" algn="tl">
                    <a:srgbClr val="000000">
                      <a:alpha val="43137"/>
                    </a:srgbClr>
                  </a:outerShdw>
                </a:effectLst>
              </a:rPr>
              <a:t>for</a:t>
            </a:r>
            <a:r>
              <a:rPr lang="es-ES" b="1" dirty="0">
                <a:solidFill>
                  <a:schemeClr val="tx2">
                    <a:lumMod val="20000"/>
                    <a:lumOff val="80000"/>
                  </a:schemeClr>
                </a:solidFill>
                <a:effectLst>
                  <a:outerShdw blurRad="38100" dist="38100" dir="2700000" algn="tl">
                    <a:srgbClr val="000000">
                      <a:alpha val="43137"/>
                    </a:srgbClr>
                  </a:outerShdw>
                </a:effectLst>
              </a:rPr>
              <a:t>…in</a:t>
            </a: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spTree>
    <p:extLst>
      <p:ext uri="{BB962C8B-B14F-4D97-AF65-F5344CB8AC3E}">
        <p14:creationId xmlns:p14="http://schemas.microsoft.com/office/powerpoint/2010/main" val="3524898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BUCLES E ITERACIONES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Sentencia for</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Sentencia while</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696414" y="2632846"/>
            <a:ext cx="5086350" cy="1000125"/>
          </a:xfrm>
          <a:prstGeom prst="rect">
            <a:avLst/>
          </a:prstGeom>
          <a:ln>
            <a:solidFill>
              <a:schemeClr val="bg1"/>
            </a:solidFill>
          </a:ln>
        </p:spPr>
      </p:pic>
      <p:pic>
        <p:nvPicPr>
          <p:cNvPr id="6" name="Imagen 5"/>
          <p:cNvPicPr>
            <a:picLocks noChangeAspect="1"/>
          </p:cNvPicPr>
          <p:nvPr/>
        </p:nvPicPr>
        <p:blipFill>
          <a:blip r:embed="rId4"/>
          <a:stretch>
            <a:fillRect/>
          </a:stretch>
        </p:blipFill>
        <p:spPr>
          <a:xfrm>
            <a:off x="696414" y="4266657"/>
            <a:ext cx="3162300" cy="1181100"/>
          </a:xfrm>
          <a:prstGeom prst="rect">
            <a:avLst/>
          </a:prstGeom>
          <a:ln>
            <a:solidFill>
              <a:schemeClr val="bg1"/>
            </a:solidFill>
          </a:ln>
        </p:spPr>
      </p:pic>
    </p:spTree>
    <p:extLst>
      <p:ext uri="{BB962C8B-B14F-4D97-AF65-F5344CB8AC3E}">
        <p14:creationId xmlns:p14="http://schemas.microsoft.com/office/powerpoint/2010/main" val="3701282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BUCLES E ITERACIONES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Sentencia do while</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Sentencia for…in</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696414" y="2642095"/>
            <a:ext cx="2124075" cy="895350"/>
          </a:xfrm>
          <a:prstGeom prst="rect">
            <a:avLst/>
          </a:prstGeom>
          <a:ln>
            <a:solidFill>
              <a:schemeClr val="bg1"/>
            </a:solidFill>
          </a:ln>
        </p:spPr>
      </p:pic>
      <p:pic>
        <p:nvPicPr>
          <p:cNvPr id="8" name="Imagen 7"/>
          <p:cNvPicPr>
            <a:picLocks noChangeAspect="1"/>
          </p:cNvPicPr>
          <p:nvPr/>
        </p:nvPicPr>
        <p:blipFill>
          <a:blip r:embed="rId4"/>
          <a:stretch>
            <a:fillRect/>
          </a:stretch>
        </p:blipFill>
        <p:spPr>
          <a:xfrm>
            <a:off x="696414" y="4320675"/>
            <a:ext cx="5410200" cy="1647825"/>
          </a:xfrm>
          <a:prstGeom prst="rect">
            <a:avLst/>
          </a:prstGeom>
          <a:ln>
            <a:solidFill>
              <a:schemeClr val="bg1"/>
            </a:solidFill>
          </a:ln>
        </p:spPr>
      </p:pic>
    </p:spTree>
    <p:extLst>
      <p:ext uri="{BB962C8B-B14F-4D97-AF65-F5344CB8AC3E}">
        <p14:creationId xmlns:p14="http://schemas.microsoft.com/office/powerpoint/2010/main" val="3609116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OBJETOS NATIVOS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a:t>Un objeto nativo en JavaScript no es más que una interface con una serie de atributos y métodos ya configurados desde el </a:t>
            </a:r>
            <a:r>
              <a:rPr lang="es-ES" u="sng" dirty="0">
                <a:solidFill>
                  <a:schemeClr val="tx2">
                    <a:lumMod val="20000"/>
                    <a:lumOff val="80000"/>
                  </a:schemeClr>
                </a:solidFill>
                <a:effectLst>
                  <a:outerShdw blurRad="38100" dist="38100" dir="2700000" algn="tl">
                    <a:srgbClr val="000000">
                      <a:alpha val="43137"/>
                    </a:srgbClr>
                  </a:outerShdw>
                </a:effectLst>
              </a:rPr>
              <a:t>PROPIO lenguaje</a:t>
            </a:r>
            <a:r>
              <a:rPr lang="es-ES" dirty="0"/>
              <a:t>.</a:t>
            </a:r>
          </a:p>
          <a:p>
            <a:pPr marL="0" indent="0">
              <a:lnSpc>
                <a:spcPct val="100000"/>
              </a:lnSpc>
              <a:spcBef>
                <a:spcPts val="0"/>
              </a:spcBef>
              <a:buNone/>
            </a:pPr>
            <a:r>
              <a:rPr lang="es-ES" dirty="0"/>
              <a:t>Se denominan APIs</a:t>
            </a:r>
            <a:r>
              <a:rPr lang="es-ES" dirty="0" smtClean="0"/>
              <a:t>.</a:t>
            </a:r>
          </a:p>
          <a:p>
            <a:pPr marL="0" indent="0">
              <a:lnSpc>
                <a:spcPct val="100000"/>
              </a:lnSpc>
              <a:spcBef>
                <a:spcPts val="0"/>
              </a:spcBef>
              <a:buNone/>
            </a:pPr>
            <a:endParaRPr lang="es-ES" dirty="0"/>
          </a:p>
          <a:p>
            <a:pPr marL="0" indent="0">
              <a:lnSpc>
                <a:spcPct val="100000"/>
              </a:lnSpc>
              <a:spcBef>
                <a:spcPts val="0"/>
              </a:spcBef>
              <a:buNone/>
            </a:pPr>
            <a:r>
              <a:rPr lang="es-ES" dirty="0"/>
              <a:t>Tenemos un listado de APIs en: </a:t>
            </a:r>
            <a:r>
              <a:rPr lang="es-ES" dirty="0">
                <a:hlinkClick r:id="rId3"/>
              </a:rPr>
              <a:t>https://developer.mozilla.org/es/docs/Web/API</a:t>
            </a:r>
            <a:endParaRPr lang="es-ES" dirty="0"/>
          </a:p>
          <a:p>
            <a:pPr marL="0" indent="0">
              <a:lnSpc>
                <a:spcPct val="100000"/>
              </a:lnSpc>
              <a:spcBef>
                <a:spcPts val="0"/>
              </a:spcBef>
              <a:buNone/>
            </a:pPr>
            <a:endParaRPr lang="es-ES" dirty="0"/>
          </a:p>
          <a:p>
            <a:pPr marL="0" indent="0">
              <a:lnSpc>
                <a:spcPct val="100000"/>
              </a:lnSpc>
              <a:spcBef>
                <a:spcPts val="0"/>
              </a:spcBef>
              <a:buNone/>
            </a:pPr>
            <a:r>
              <a:rPr lang="es-ES" dirty="0"/>
              <a:t>Algunos ejemplos son: Document, Window, Location, Navigator, Node y Element, etc</a:t>
            </a:r>
            <a:r>
              <a:rPr lang="es-ES" dirty="0" smtClean="0"/>
              <a:t>.</a:t>
            </a:r>
          </a:p>
          <a:p>
            <a:pPr marL="0" indent="0">
              <a:lnSpc>
                <a:spcPct val="100000"/>
              </a:lnSpc>
              <a:spcBef>
                <a:spcPts val="0"/>
              </a:spcBef>
              <a:buNone/>
            </a:pPr>
            <a:endParaRPr lang="es-ES" dirty="0"/>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Document </a:t>
            </a:r>
            <a:r>
              <a:rPr lang="es-ES" sz="1600" b="1" u="sng" dirty="0" smtClean="0">
                <a:solidFill>
                  <a:srgbClr val="C00000"/>
                </a:solidFill>
                <a:effectLst>
                  <a:outerShdw blurRad="38100" dist="38100" dir="2700000" algn="tl">
                    <a:srgbClr val="000000">
                      <a:alpha val="43137"/>
                    </a:srgbClr>
                  </a:outerShdw>
                </a:effectLst>
              </a:rPr>
              <a:t>interface</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dirty="0"/>
              <a:t>La interfaz </a:t>
            </a:r>
            <a:r>
              <a:rPr lang="es-ES" b="1" i="1" dirty="0">
                <a:solidFill>
                  <a:schemeClr val="tx2">
                    <a:lumMod val="20000"/>
                    <a:lumOff val="80000"/>
                  </a:schemeClr>
                </a:solidFill>
                <a:effectLst>
                  <a:outerShdw blurRad="38100" dist="38100" dir="2700000" algn="tl">
                    <a:srgbClr val="000000">
                      <a:alpha val="43137"/>
                    </a:srgbClr>
                  </a:outerShdw>
                </a:effectLst>
              </a:rPr>
              <a:t>document</a:t>
            </a:r>
            <a:r>
              <a:rPr lang="es-ES" dirty="0">
                <a:solidFill>
                  <a:schemeClr val="tx2">
                    <a:lumMod val="20000"/>
                    <a:lumOff val="80000"/>
                  </a:schemeClr>
                </a:solidFill>
                <a:effectLst>
                  <a:outerShdw blurRad="38100" dist="38100" dir="2700000" algn="tl">
                    <a:srgbClr val="000000">
                      <a:alpha val="43137"/>
                    </a:srgbClr>
                  </a:outerShdw>
                </a:effectLst>
              </a:rPr>
              <a:t> </a:t>
            </a:r>
            <a:r>
              <a:rPr lang="es-ES" dirty="0"/>
              <a:t>representa a la página que es cargada y </a:t>
            </a:r>
            <a:r>
              <a:rPr lang="es-ES" dirty="0" err="1"/>
              <a:t>renderizada</a:t>
            </a:r>
            <a:r>
              <a:rPr lang="es-ES" dirty="0"/>
              <a:t> en el navegador y es el inicio del árbol </a:t>
            </a:r>
            <a:r>
              <a:rPr lang="es-ES" b="1" dirty="0" smtClean="0">
                <a:solidFill>
                  <a:schemeClr val="tx2">
                    <a:lumMod val="20000"/>
                    <a:lumOff val="80000"/>
                  </a:schemeClr>
                </a:solidFill>
                <a:effectLst>
                  <a:outerShdw blurRad="38100" dist="38100" dir="2700000" algn="tl">
                    <a:srgbClr val="000000">
                      <a:alpha val="43137"/>
                    </a:srgbClr>
                  </a:outerShdw>
                </a:effectLst>
              </a:rPr>
              <a:t>DOM</a:t>
            </a:r>
            <a:r>
              <a:rPr lang="es-ES" dirty="0" smtClean="0"/>
              <a:t>.</a:t>
            </a:r>
          </a:p>
          <a:p>
            <a:pPr marL="0" indent="0">
              <a:lnSpc>
                <a:spcPct val="100000"/>
              </a:lnSpc>
              <a:spcBef>
                <a:spcPts val="0"/>
              </a:spcBef>
              <a:buNone/>
            </a:pPr>
            <a:endParaRPr lang="es-ES" dirty="0"/>
          </a:p>
          <a:p>
            <a:pPr marL="0" indent="0">
              <a:lnSpc>
                <a:spcPct val="100000"/>
              </a:lnSpc>
              <a:spcBef>
                <a:spcPts val="0"/>
              </a:spcBef>
              <a:buNone/>
            </a:pPr>
            <a:r>
              <a:rPr lang="es-ES" dirty="0"/>
              <a:t>Para mas información: </a:t>
            </a:r>
            <a:r>
              <a:rPr lang="es-ES" dirty="0">
                <a:hlinkClick r:id="rId4"/>
              </a:rPr>
              <a:t>https://developer.mozilla.org/es/docs/Web/API/Document</a:t>
            </a:r>
            <a:endParaRPr lang="es-ES" dirty="0"/>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spTree>
    <p:extLst>
      <p:ext uri="{BB962C8B-B14F-4D97-AF65-F5344CB8AC3E}">
        <p14:creationId xmlns:p14="http://schemas.microsoft.com/office/powerpoint/2010/main" val="26712489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p:txBody>
          <a:bodyPr/>
          <a:lstStyle/>
          <a:p>
            <a:pPr marL="0" indent="0">
              <a:lnSpc>
                <a:spcPct val="100000"/>
              </a:lnSpc>
              <a:spcBef>
                <a:spcPts val="0"/>
              </a:spcBef>
              <a:buNone/>
            </a:pPr>
            <a:r>
              <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ALGUNAS ETIQUETAS HTML5</a:t>
            </a:r>
          </a:p>
          <a:p>
            <a:pPr marL="0" indent="0">
              <a:lnSpc>
                <a:spcPct val="100000"/>
              </a:lnSpc>
              <a:spcBef>
                <a:spcPts val="0"/>
              </a:spcBef>
              <a:buNone/>
            </a:pPr>
            <a:endParaRPr lang="es-ES" i="1" dirty="0"/>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&lt;nav&gt;&lt;/nav&gt;</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i="1" dirty="0" smtClean="0"/>
              <a:t>Representa </a:t>
            </a:r>
            <a:r>
              <a:rPr lang="es-ES" i="1" dirty="0"/>
              <a:t>una sección de una página que enlaza a otras páginas o a otras partes dentro de la página. No todos los grupos de enlaces en una página necesita estar en un elemento nav, sólo las secciones que constan de bloques de navegación principales son apropiados para el elemento de navegación</a:t>
            </a:r>
            <a:r>
              <a:rPr lang="es-ES" i="1" dirty="0" smtClean="0"/>
              <a:t>.</a:t>
            </a:r>
          </a:p>
          <a:p>
            <a:pPr marL="0" indent="0">
              <a:lnSpc>
                <a:spcPct val="100000"/>
              </a:lnSpc>
              <a:spcBef>
                <a:spcPts val="0"/>
              </a:spcBef>
              <a:buNone/>
            </a:pPr>
            <a:endParaRPr lang="es-ES" i="1" dirty="0"/>
          </a:p>
          <a:p>
            <a:pPr marL="0" indent="0">
              <a:lnSpc>
                <a:spcPct val="100000"/>
              </a:lnSpc>
              <a:spcBef>
                <a:spcPts val="0"/>
              </a:spcBef>
              <a:buNone/>
            </a:pPr>
            <a:r>
              <a:rPr lang="es-ES" sz="1600" b="1" u="sng" dirty="0">
                <a:solidFill>
                  <a:schemeClr val="accent6">
                    <a:lumMod val="20000"/>
                    <a:lumOff val="80000"/>
                  </a:schemeClr>
                </a:solidFill>
                <a:effectLst>
                  <a:outerShdw blurRad="38100" dist="38100" dir="2700000" algn="tl">
                    <a:srgbClr val="000000">
                      <a:alpha val="43137"/>
                    </a:srgbClr>
                  </a:outerShdw>
                </a:effectLst>
              </a:rPr>
              <a:t>&lt;footer&gt;&lt;/footer&gt;</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i="1" dirty="0" smtClean="0"/>
              <a:t>Representa </a:t>
            </a:r>
            <a:r>
              <a:rPr lang="es-ES" i="1" dirty="0"/>
              <a:t>el pie de una sección, con información acerca de la página/sección que poco tiene que ver con el contenido de la página, como el autor, el copyright o el año.</a:t>
            </a:r>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spTree>
    <p:extLst>
      <p:ext uri="{BB962C8B-B14F-4D97-AF65-F5344CB8AC3E}">
        <p14:creationId xmlns:p14="http://schemas.microsoft.com/office/powerpoint/2010/main" val="35676938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843045499"/>
              </p:ext>
            </p:extLst>
          </p:nvPr>
        </p:nvGraphicFramePr>
        <p:xfrm>
          <a:off x="628650" y="2142308"/>
          <a:ext cx="7183710" cy="3213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texto 3"/>
          <p:cNvSpPr>
            <a:spLocks noGrp="1"/>
          </p:cNvSpPr>
          <p:nvPr>
            <p:ph type="body" sz="quarter" idx="13"/>
          </p:nvPr>
        </p:nvSpPr>
        <p:spPr/>
        <p:txBody>
          <a:bodyPr/>
          <a:lstStyle/>
          <a:p>
            <a:r>
              <a:rPr lang="es-ES" dirty="0"/>
              <a:t>Fundamentos y buenas practicas en JavaScript</a:t>
            </a:r>
          </a:p>
        </p:txBody>
      </p:sp>
      <p:sp>
        <p:nvSpPr>
          <p:cNvPr id="6" name="CuadroTexto 5"/>
          <p:cNvSpPr txBox="1"/>
          <p:nvPr/>
        </p:nvSpPr>
        <p:spPr>
          <a:xfrm>
            <a:off x="628650" y="1609522"/>
            <a:ext cx="914400" cy="322217"/>
          </a:xfrm>
          <a:prstGeom prst="rect">
            <a:avLst/>
          </a:prstGeom>
        </p:spPr>
        <p:txBody>
          <a:bodyPr vert="horz" wrap="none" lIns="68580" tIns="34290" rIns="68580" bIns="34290" rtlCol="0" anchor="ctr">
            <a:noAutofit/>
          </a:bodyPr>
          <a:lstStyle/>
          <a:p>
            <a:pPr lvl="0"/>
            <a:r>
              <a:rPr lang="es-ES" sz="1575" u="sng"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DOM</a:t>
            </a:r>
          </a:p>
        </p:txBody>
      </p:sp>
    </p:spTree>
    <p:extLst>
      <p:ext uri="{BB962C8B-B14F-4D97-AF65-F5344CB8AC3E}">
        <p14:creationId xmlns:p14="http://schemas.microsoft.com/office/powerpoint/2010/main" val="7160493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DOM</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Para trabajar con el DOM contamos con los siguientes objetos</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Marcador de contenido 3"/>
          <p:cNvPicPr>
            <a:picLocks noChangeAspect="1"/>
          </p:cNvPicPr>
          <p:nvPr/>
        </p:nvPicPr>
        <p:blipFill>
          <a:blip r:embed="rId3"/>
          <a:stretch>
            <a:fillRect/>
          </a:stretch>
        </p:blipFill>
        <p:spPr>
          <a:xfrm>
            <a:off x="722810" y="2711619"/>
            <a:ext cx="7089549" cy="1781710"/>
          </a:xfrm>
          <a:prstGeom prst="rect">
            <a:avLst/>
          </a:prstGeom>
        </p:spPr>
      </p:pic>
    </p:spTree>
    <p:extLst>
      <p:ext uri="{BB962C8B-B14F-4D97-AF65-F5344CB8AC3E}">
        <p14:creationId xmlns:p14="http://schemas.microsoft.com/office/powerpoint/2010/main" val="16667730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DOM</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Representación gráfica el DOM:</a:t>
            </a: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6"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99" y="2565368"/>
            <a:ext cx="7086061" cy="3516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3978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DOM</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Gestión de nodos</a:t>
            </a:r>
            <a:r>
              <a:rPr lang="es-ES" sz="16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7" name="Imagen 6"/>
          <p:cNvPicPr>
            <a:picLocks noChangeAspect="1"/>
          </p:cNvPicPr>
          <p:nvPr/>
        </p:nvPicPr>
        <p:blipFill>
          <a:blip r:embed="rId3"/>
          <a:stretch>
            <a:fillRect/>
          </a:stretch>
        </p:blipFill>
        <p:spPr>
          <a:xfrm>
            <a:off x="739343" y="2682243"/>
            <a:ext cx="7073017" cy="3435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99227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EVENTOS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1200"/>
              </a:spcAft>
              <a:buClr>
                <a:schemeClr val="tx2"/>
              </a:buClr>
              <a:buNone/>
            </a:pPr>
            <a:r>
              <a:rPr lang="es-ES" sz="1600" kern="0" dirty="0"/>
              <a:t>Los eventos </a:t>
            </a:r>
            <a:r>
              <a:rPr lang="es-ES" sz="1600" kern="0" dirty="0" smtClean="0"/>
              <a:t>son </a:t>
            </a:r>
            <a:r>
              <a:rPr lang="es-ES" sz="1600" kern="0" dirty="0"/>
              <a:t>reacciones que responden a acciones del usuario sobre elementos HTML o acciones que ocurren en el navegador.</a:t>
            </a:r>
          </a:p>
          <a:p>
            <a:pPr marL="0" indent="0">
              <a:lnSpc>
                <a:spcPct val="100000"/>
              </a:lnSpc>
              <a:spcBef>
                <a:spcPts val="0"/>
              </a:spcBef>
              <a:buClr>
                <a:schemeClr val="tx2"/>
              </a:buClr>
              <a:buNone/>
            </a:pPr>
            <a:r>
              <a:rPr lang="es-ES" sz="1600" kern="0" dirty="0"/>
              <a:t>En este modelo, cada elemento o etiqueta HTML define su propia lista de posibles eventos que se le pueden asignar. Un mismo tipo </a:t>
            </a:r>
            <a:endParaRPr lang="es-ES" sz="1600" kern="0" dirty="0" smtClean="0"/>
          </a:p>
          <a:p>
            <a:pPr marL="0" indent="0">
              <a:lnSpc>
                <a:spcPct val="100000"/>
              </a:lnSpc>
              <a:spcBef>
                <a:spcPts val="0"/>
              </a:spcBef>
              <a:buClr>
                <a:schemeClr val="tx2"/>
              </a:buClr>
              <a:buNone/>
            </a:pPr>
            <a:r>
              <a:rPr lang="es-ES" sz="1600" kern="0" dirty="0" smtClean="0"/>
              <a:t>de evento </a:t>
            </a:r>
            <a:r>
              <a:rPr lang="es-ES" sz="1600" kern="0" dirty="0"/>
              <a:t>puede estar definido para </a:t>
            </a:r>
            <a:r>
              <a:rPr lang="es-ES" sz="1600" kern="0" dirty="0" smtClean="0"/>
              <a:t>varios </a:t>
            </a:r>
          </a:p>
          <a:p>
            <a:pPr marL="0" indent="0">
              <a:lnSpc>
                <a:spcPct val="100000"/>
              </a:lnSpc>
              <a:spcBef>
                <a:spcPts val="0"/>
              </a:spcBef>
              <a:buClr>
                <a:schemeClr val="tx2"/>
              </a:buClr>
              <a:buNone/>
            </a:pPr>
            <a:r>
              <a:rPr lang="es-ES" sz="1600" kern="0" dirty="0" smtClean="0"/>
              <a:t>elementos HTML </a:t>
            </a:r>
            <a:r>
              <a:rPr lang="es-ES" sz="1600" kern="0" dirty="0"/>
              <a:t>diferentes y un </a:t>
            </a:r>
            <a:r>
              <a:rPr lang="es-ES" sz="1600" kern="0" dirty="0" smtClean="0"/>
              <a:t>mismo </a:t>
            </a:r>
          </a:p>
          <a:p>
            <a:pPr marL="0" indent="0">
              <a:lnSpc>
                <a:spcPct val="100000"/>
              </a:lnSpc>
              <a:spcBef>
                <a:spcPts val="0"/>
              </a:spcBef>
              <a:buClr>
                <a:schemeClr val="tx2"/>
              </a:buClr>
              <a:buNone/>
            </a:pPr>
            <a:r>
              <a:rPr lang="es-ES" sz="1600" kern="0" dirty="0" smtClean="0"/>
              <a:t>elemento HTML puede </a:t>
            </a:r>
            <a:r>
              <a:rPr lang="es-ES" sz="1600" kern="0" dirty="0"/>
              <a:t>tener asociados </a:t>
            </a:r>
            <a:r>
              <a:rPr lang="es-ES" sz="1600" kern="0" dirty="0" smtClean="0"/>
              <a:t>varios </a:t>
            </a:r>
          </a:p>
          <a:p>
            <a:pPr marL="0" indent="0">
              <a:lnSpc>
                <a:spcPct val="100000"/>
              </a:lnSpc>
              <a:spcBef>
                <a:spcPts val="0"/>
              </a:spcBef>
              <a:buClr>
                <a:schemeClr val="tx2"/>
              </a:buClr>
              <a:buNone/>
            </a:pPr>
            <a:r>
              <a:rPr lang="es-ES" sz="1600" kern="0" dirty="0" smtClean="0"/>
              <a:t>eventos diferentes</a:t>
            </a:r>
            <a:r>
              <a:rPr lang="es-ES" sz="1600" kern="0" dirty="0"/>
              <a:t>.</a:t>
            </a:r>
          </a:p>
          <a:p>
            <a:pPr marL="0" indent="0">
              <a:lnSpc>
                <a:spcPct val="100000"/>
              </a:lnSpc>
              <a:spcBef>
                <a:spcPts val="0"/>
              </a:spcBef>
              <a:buClr>
                <a:schemeClr val="tx2"/>
              </a:buClr>
              <a:buNone/>
            </a:pPr>
            <a:endParaRPr lang="es-ES" sz="1600" kern="0" dirty="0"/>
          </a:p>
          <a:p>
            <a:pPr marL="0" indent="0">
              <a:lnSpc>
                <a:spcPct val="100000"/>
              </a:lnSpc>
              <a:spcBef>
                <a:spcPts val="0"/>
              </a:spcBef>
              <a:buClr>
                <a:schemeClr val="tx2"/>
              </a:buClr>
              <a:buNone/>
            </a:pPr>
            <a:r>
              <a:rPr lang="es-ES" sz="1600" kern="0" dirty="0" smtClean="0"/>
              <a:t>El </a:t>
            </a:r>
            <a:r>
              <a:rPr lang="es-ES" sz="1600" kern="0" dirty="0"/>
              <a:t>nombre de cada evento se construye </a:t>
            </a:r>
            <a:endParaRPr lang="es-ES" sz="1600" kern="0" dirty="0" smtClean="0"/>
          </a:p>
          <a:p>
            <a:pPr marL="0" indent="0">
              <a:lnSpc>
                <a:spcPct val="100000"/>
              </a:lnSpc>
              <a:spcBef>
                <a:spcPts val="0"/>
              </a:spcBef>
              <a:buClr>
                <a:schemeClr val="tx2"/>
              </a:buClr>
              <a:buNone/>
            </a:pPr>
            <a:r>
              <a:rPr lang="es-ES" sz="1600" kern="0" dirty="0" smtClean="0"/>
              <a:t>mediante </a:t>
            </a:r>
            <a:r>
              <a:rPr lang="es-ES" sz="1600" kern="0" dirty="0"/>
              <a:t>el prefijo </a:t>
            </a:r>
            <a:r>
              <a:rPr lang="es-ES" sz="1600" b="1" i="1" u="sng" kern="0" dirty="0">
                <a:solidFill>
                  <a:schemeClr val="tx2">
                    <a:lumMod val="20000"/>
                    <a:lumOff val="80000"/>
                  </a:schemeClr>
                </a:solidFill>
                <a:effectLst>
                  <a:outerShdw blurRad="38100" dist="38100" dir="2700000" algn="tl">
                    <a:srgbClr val="000000">
                      <a:alpha val="43137"/>
                    </a:srgbClr>
                  </a:outerShdw>
                </a:effectLst>
              </a:rPr>
              <a:t>on</a:t>
            </a:r>
            <a:r>
              <a:rPr lang="es-ES" sz="1600" kern="0" dirty="0"/>
              <a:t>, seguido del nombre en </a:t>
            </a:r>
            <a:endParaRPr lang="es-ES" sz="1600" kern="0" dirty="0" smtClean="0"/>
          </a:p>
          <a:p>
            <a:pPr marL="0" indent="0">
              <a:lnSpc>
                <a:spcPct val="100000"/>
              </a:lnSpc>
              <a:spcBef>
                <a:spcPts val="0"/>
              </a:spcBef>
              <a:buClr>
                <a:schemeClr val="tx2"/>
              </a:buClr>
              <a:buNone/>
            </a:pPr>
            <a:r>
              <a:rPr lang="es-ES" sz="1600" kern="0" dirty="0" smtClean="0"/>
              <a:t>inglés </a:t>
            </a:r>
            <a:r>
              <a:rPr lang="es-ES" sz="1600" kern="0" dirty="0"/>
              <a:t>de la acción asociada al evento. </a:t>
            </a:r>
            <a:r>
              <a:rPr lang="es-ES" sz="1600" kern="0" dirty="0" smtClean="0"/>
              <a:t>Así</a:t>
            </a:r>
            <a:r>
              <a:rPr lang="es-ES" sz="1600" kern="0" dirty="0"/>
              <a:t>, el </a:t>
            </a:r>
            <a:r>
              <a:rPr lang="es-ES" sz="1600" kern="0" dirty="0" smtClean="0"/>
              <a:t>evento </a:t>
            </a:r>
            <a:r>
              <a:rPr lang="es-ES" sz="1600" kern="0" dirty="0"/>
              <a:t>de pinchar un elemento con el </a:t>
            </a:r>
            <a:r>
              <a:rPr lang="es-ES" sz="1600" kern="0" dirty="0" smtClean="0"/>
              <a:t>ratón </a:t>
            </a:r>
            <a:r>
              <a:rPr lang="es-ES" sz="1600" kern="0" dirty="0"/>
              <a:t>se </a:t>
            </a:r>
            <a:r>
              <a:rPr lang="es-ES" sz="1600" kern="0" dirty="0" smtClean="0"/>
              <a:t>denomina </a:t>
            </a:r>
            <a:r>
              <a:rPr lang="es-ES" sz="1600" b="1" i="1" u="sng" kern="0" dirty="0">
                <a:solidFill>
                  <a:schemeClr val="tx2">
                    <a:lumMod val="20000"/>
                    <a:lumOff val="80000"/>
                  </a:schemeClr>
                </a:solidFill>
                <a:effectLst>
                  <a:outerShdw blurRad="38100" dist="38100" dir="2700000" algn="tl">
                    <a:srgbClr val="000000">
                      <a:alpha val="43137"/>
                    </a:srgbClr>
                  </a:outerShdw>
                </a:effectLst>
              </a:rPr>
              <a:t>onclick</a:t>
            </a:r>
            <a:r>
              <a:rPr lang="es-ES" sz="1600" kern="0" dirty="0">
                <a:solidFill>
                  <a:srgbClr val="D6FB47"/>
                </a:solidFill>
              </a:rPr>
              <a:t> </a:t>
            </a:r>
            <a:r>
              <a:rPr lang="es-ES" sz="1600" kern="0" dirty="0"/>
              <a:t>y el evento asociado </a:t>
            </a:r>
            <a:r>
              <a:rPr lang="es-ES" sz="1600" kern="0" dirty="0" smtClean="0"/>
              <a:t>a </a:t>
            </a:r>
            <a:r>
              <a:rPr lang="es-ES" sz="1600" kern="0" dirty="0"/>
              <a:t>la acción </a:t>
            </a:r>
            <a:r>
              <a:rPr lang="es-ES" sz="1600" kern="0" dirty="0" smtClean="0"/>
              <a:t>de </a:t>
            </a:r>
            <a:r>
              <a:rPr lang="es-ES" sz="1600" kern="0" dirty="0"/>
              <a:t>mover el ratón se </a:t>
            </a:r>
            <a:r>
              <a:rPr lang="es-ES" sz="1600" kern="0" dirty="0" smtClean="0"/>
              <a:t>denomina </a:t>
            </a:r>
            <a:r>
              <a:rPr lang="es-ES" sz="1600" b="1" i="1" u="sng" kern="0" dirty="0" smtClean="0">
                <a:solidFill>
                  <a:schemeClr val="tx2">
                    <a:lumMod val="20000"/>
                    <a:lumOff val="80000"/>
                  </a:schemeClr>
                </a:solidFill>
                <a:effectLst>
                  <a:outerShdw blurRad="38100" dist="38100" dir="2700000" algn="tl">
                    <a:srgbClr val="000000">
                      <a:alpha val="43137"/>
                    </a:srgbClr>
                  </a:outerShdw>
                </a:effectLst>
              </a:rPr>
              <a:t>onmousemove</a:t>
            </a:r>
            <a:r>
              <a:rPr lang="es-ES" sz="1600" kern="0" dirty="0" smtClean="0"/>
              <a:t>.</a:t>
            </a: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6" name="Picture 2" descr="Resultado de imagen de eventos javascri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3752" y="3308475"/>
            <a:ext cx="2718608" cy="1343706"/>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31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EVENTOS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Gestión de nodos</a:t>
            </a:r>
            <a:r>
              <a:rPr lang="es-ES" sz="1600" b="1" dirty="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dirty="0"/>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5" name="Imagen 4"/>
          <p:cNvPicPr>
            <a:picLocks noChangeAspect="1"/>
          </p:cNvPicPr>
          <p:nvPr/>
        </p:nvPicPr>
        <p:blipFill>
          <a:blip r:embed="rId3"/>
          <a:stretch>
            <a:fillRect/>
          </a:stretch>
        </p:blipFill>
        <p:spPr>
          <a:xfrm>
            <a:off x="724446" y="2648970"/>
            <a:ext cx="7087914" cy="3669359"/>
          </a:xfrm>
          <a:prstGeom prst="rect">
            <a:avLst/>
          </a:prstGeom>
          <a:ln>
            <a:solidFill>
              <a:schemeClr val="tx1"/>
            </a:solidFill>
          </a:ln>
          <a:effectLst>
            <a:outerShdw blurRad="292100" dist="139700" dir="2700000" algn="tl" rotWithShape="0">
              <a:srgbClr val="333333">
                <a:alpha val="65000"/>
              </a:srgbClr>
            </a:outerShdw>
          </a:effectLst>
        </p:spPr>
      </p:pic>
      <p:sp>
        <p:nvSpPr>
          <p:cNvPr id="7" name="Rectángulo 6"/>
          <p:cNvSpPr/>
          <p:nvPr/>
        </p:nvSpPr>
        <p:spPr>
          <a:xfrm>
            <a:off x="3531325" y="2340383"/>
            <a:ext cx="4572000" cy="246221"/>
          </a:xfrm>
          <a:prstGeom prst="rect">
            <a:avLst/>
          </a:prstGeom>
        </p:spPr>
        <p:txBody>
          <a:bodyPr>
            <a:spAutoFit/>
          </a:bodyPr>
          <a:lstStyle/>
          <a:p>
            <a:r>
              <a:rPr lang="es-ES" sz="1000" i="1" kern="0" dirty="0">
                <a:solidFill>
                  <a:schemeClr val="tx2">
                    <a:lumMod val="20000"/>
                    <a:lumOff val="80000"/>
                  </a:schemeClr>
                </a:solidFill>
                <a:hlinkClick r:id="rId4"/>
              </a:rPr>
              <a:t>https://librosweb.es/libro/javascript/capitulo-6/modelo-basico-de-eventos-2.html</a:t>
            </a:r>
            <a:endParaRPr lang="es-ES" sz="1000" i="1" kern="0" dirty="0">
              <a:solidFill>
                <a:schemeClr val="tx2">
                  <a:lumMod val="20000"/>
                  <a:lumOff val="80000"/>
                </a:schemeClr>
              </a:solidFill>
            </a:endParaRPr>
          </a:p>
        </p:txBody>
      </p:sp>
    </p:spTree>
    <p:extLst>
      <p:ext uri="{BB962C8B-B14F-4D97-AF65-F5344CB8AC3E}">
        <p14:creationId xmlns:p14="http://schemas.microsoft.com/office/powerpoint/2010/main" val="21071266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EVENTOS</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Manejadores de eventos</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r>
              <a:rPr lang="es-ES" sz="1600" kern="0" dirty="0"/>
              <a:t>Para que los eventos resulten útiles, se deben asociar funciones o código JavaScript a cada evento. De esta forma, cuando se produce un evento se ejecuta el código indicado, por lo que la aplicación puede responder ante cualquier evento que se produzca durante su ejecución.</a:t>
            </a:r>
          </a:p>
          <a:p>
            <a:pPr marL="0" indent="0">
              <a:lnSpc>
                <a:spcPct val="100000"/>
              </a:lnSpc>
              <a:spcBef>
                <a:spcPts val="0"/>
              </a:spcBef>
              <a:buNone/>
            </a:pP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r>
              <a:rPr lang="es-ES" sz="1600" dirty="0" smtClean="0"/>
              <a:t>La </a:t>
            </a:r>
            <a:r>
              <a:rPr lang="es-ES" sz="1600" dirty="0"/>
              <a:t>mejor manera de asignar un manejador de eventos es a través del método </a:t>
            </a:r>
            <a:r>
              <a:rPr lang="es-ES" sz="1600" b="1" i="1" u="sng" dirty="0">
                <a:solidFill>
                  <a:schemeClr val="tx2">
                    <a:lumMod val="20000"/>
                    <a:lumOff val="80000"/>
                  </a:schemeClr>
                </a:solidFill>
              </a:rPr>
              <a:t>addEventListener</a:t>
            </a:r>
            <a:r>
              <a:rPr lang="es-ES" sz="1600" dirty="0"/>
              <a:t>.</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Fundamentos y buenas practicas en JavaScript</a:t>
            </a:r>
          </a:p>
        </p:txBody>
      </p:sp>
      <p:pic>
        <p:nvPicPr>
          <p:cNvPr id="8" name="Imagen 7"/>
          <p:cNvPicPr>
            <a:picLocks noChangeAspect="1"/>
          </p:cNvPicPr>
          <p:nvPr/>
        </p:nvPicPr>
        <p:blipFill>
          <a:blip r:embed="rId3"/>
          <a:stretch>
            <a:fillRect/>
          </a:stretch>
        </p:blipFill>
        <p:spPr>
          <a:xfrm>
            <a:off x="702779" y="3778123"/>
            <a:ext cx="6296025" cy="371475"/>
          </a:xfrm>
          <a:prstGeom prst="rect">
            <a:avLst/>
          </a:prstGeom>
          <a:ln>
            <a:solidFill>
              <a:schemeClr val="bg1"/>
            </a:solidFill>
          </a:ln>
          <a:effectLst>
            <a:outerShdw blurRad="292100" dist="139700" dir="2700000" algn="tl" rotWithShape="0">
              <a:srgbClr val="333333">
                <a:alpha val="65000"/>
              </a:srgbClr>
            </a:outerShdw>
          </a:effectLst>
        </p:spPr>
      </p:pic>
      <p:pic>
        <p:nvPicPr>
          <p:cNvPr id="9" name="Imagen 8"/>
          <p:cNvPicPr>
            <a:picLocks noChangeAspect="1"/>
          </p:cNvPicPr>
          <p:nvPr/>
        </p:nvPicPr>
        <p:blipFill>
          <a:blip r:embed="rId4"/>
          <a:stretch>
            <a:fillRect/>
          </a:stretch>
        </p:blipFill>
        <p:spPr>
          <a:xfrm>
            <a:off x="702779" y="4964541"/>
            <a:ext cx="3686341" cy="1212428"/>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3693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dirty="0"/>
              <a:t>En la actualidad es muy común que como desarrolladores nos preguntemos cuál es una de las mejores formas de implementar un flujo de trabajo utilizando JavaScript, realmente no existe una respuesta concreta a esta pregunta, ya que cada aplicación tiene sus propias necesidades individuales por lo que es necesario pensar cuando consideramos que un patrón nos pueda ofrecer una solución </a:t>
            </a:r>
            <a:r>
              <a:rPr lang="es-ES" dirty="0" smtClean="0"/>
              <a:t>ideal.</a:t>
            </a:r>
          </a:p>
          <a:p>
            <a:pPr marL="0" indent="0">
              <a:lnSpc>
                <a:spcPct val="100000"/>
              </a:lnSpc>
              <a:spcBef>
                <a:spcPts val="0"/>
              </a:spcBef>
              <a:buNone/>
            </a:pPr>
            <a:endParaRPr lang="es-ES" dirty="0"/>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¿Qué es un patrón de diseño?</a:t>
            </a:r>
          </a:p>
          <a:p>
            <a:pPr marL="0" indent="0">
              <a:lnSpc>
                <a:spcPct val="100000"/>
              </a:lnSpc>
              <a:spcBef>
                <a:spcPts val="0"/>
              </a:spcBef>
              <a:buNone/>
            </a:pPr>
            <a:endParaRPr lang="es-ES" dirty="0"/>
          </a:p>
          <a:p>
            <a:pPr marL="0" indent="0">
              <a:lnSpc>
                <a:spcPct val="100000"/>
              </a:lnSpc>
              <a:spcBef>
                <a:spcPts val="0"/>
              </a:spcBef>
              <a:buNone/>
            </a:pPr>
            <a:r>
              <a:rPr lang="es-ES" i="1" dirty="0"/>
              <a:t>Es la base para la búsqueda de soluciones a problemas muy comunes en el desarrollo de aplicativos y otros ámbitos referentes al diseño de interacciones o interfaces</a:t>
            </a:r>
            <a:r>
              <a:rPr lang="es-ES" i="1" dirty="0" smtClean="0"/>
              <a:t>.</a:t>
            </a:r>
          </a:p>
          <a:p>
            <a:pPr marL="0" indent="0">
              <a:lnSpc>
                <a:spcPct val="100000"/>
              </a:lnSpc>
              <a:spcBef>
                <a:spcPts val="600"/>
              </a:spcBef>
              <a:buNone/>
            </a:pPr>
            <a:r>
              <a:rPr lang="es-ES" sz="1200" dirty="0" smtClean="0"/>
              <a:t>(</a:t>
            </a:r>
            <a:r>
              <a:rPr lang="es-ES" sz="1200" dirty="0"/>
              <a:t>Fuente </a:t>
            </a:r>
            <a:r>
              <a:rPr lang="es-ES" sz="1200" dirty="0" err="1"/>
              <a:t>wikipedia</a:t>
            </a:r>
            <a:r>
              <a:rPr lang="es-ES" sz="1200" dirty="0" smtClean="0"/>
              <a:t>)</a:t>
            </a:r>
          </a:p>
          <a:p>
            <a:pPr marL="0" indent="0">
              <a:lnSpc>
                <a:spcPct val="100000"/>
              </a:lnSpc>
              <a:spcBef>
                <a:spcPts val="600"/>
              </a:spcBef>
              <a:buNone/>
            </a:pPr>
            <a:endParaRPr lang="es-ES" sz="1200" dirty="0"/>
          </a:p>
          <a:p>
            <a:pPr marL="0" indent="0">
              <a:lnSpc>
                <a:spcPct val="100000"/>
              </a:lnSpc>
              <a:spcBef>
                <a:spcPts val="600"/>
              </a:spcBef>
              <a:buNone/>
            </a:pPr>
            <a:endParaRPr lang="es-ES" sz="1200" dirty="0"/>
          </a:p>
          <a:p>
            <a:pPr marL="0" indent="0">
              <a:lnSpc>
                <a:spcPct val="100000"/>
              </a:lnSpc>
              <a:spcBef>
                <a:spcPts val="0"/>
              </a:spcBef>
              <a:buNone/>
            </a:pPr>
            <a:endParaRPr lang="es-ES" dirty="0"/>
          </a:p>
          <a:p>
            <a:pPr marL="0" indent="0">
              <a:lnSpc>
                <a:spcPct val="100000"/>
              </a:lnSpc>
              <a:spcBef>
                <a:spcPts val="0"/>
              </a:spcBef>
              <a:spcAft>
                <a:spcPts val="600"/>
              </a:spcAft>
              <a:buNone/>
            </a:pPr>
            <a:r>
              <a:rPr lang="es-ES" sz="1400" b="1" i="1" dirty="0">
                <a:solidFill>
                  <a:schemeClr val="tx2">
                    <a:lumMod val="20000"/>
                    <a:lumOff val="80000"/>
                  </a:schemeClr>
                </a:solidFill>
                <a:effectLst>
                  <a:outerShdw blurRad="38100" dist="38100" dir="2700000" algn="tl">
                    <a:srgbClr val="000000">
                      <a:alpha val="43137"/>
                    </a:srgbClr>
                  </a:outerShdw>
                </a:effectLst>
              </a:rPr>
              <a:t>Libro recomendado</a:t>
            </a:r>
            <a:r>
              <a:rPr lang="es-ES" sz="1400" b="1" i="1" dirty="0" smtClean="0">
                <a:solidFill>
                  <a:schemeClr val="tx2">
                    <a:lumMod val="20000"/>
                    <a:lumOff val="80000"/>
                  </a:schemeClr>
                </a:solidFill>
                <a:effectLst>
                  <a:outerShdw blurRad="38100" dist="38100" dir="2700000" algn="tl">
                    <a:srgbClr val="000000">
                      <a:alpha val="43137"/>
                    </a:srgbClr>
                  </a:outerShdw>
                </a:effectLst>
              </a:rPr>
              <a:t>:</a:t>
            </a:r>
            <a:endParaRPr lang="es-ES" sz="14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sz="1400" i="1" dirty="0" smtClean="0">
                <a:hlinkClick r:id="rId3"/>
              </a:rPr>
              <a:t>https</a:t>
            </a:r>
            <a:r>
              <a:rPr lang="es-ES" sz="1400" i="1" dirty="0">
                <a:hlinkClick r:id="rId3"/>
              </a:rPr>
              <a:t>://</a:t>
            </a:r>
            <a:r>
              <a:rPr lang="es-ES" sz="1400" i="1" dirty="0" smtClean="0">
                <a:hlinkClick r:id="rId3"/>
              </a:rPr>
              <a:t>addyosmani.com/resources/essentialjsdesignpatterns</a:t>
            </a:r>
            <a:endParaRPr lang="es-ES" sz="1600" i="1"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a:t>
            </a:r>
            <a:r>
              <a:rPr lang="es-ES" dirty="0" smtClean="0"/>
              <a:t>RxJS</a:t>
            </a:r>
            <a:endParaRPr lang="es-ES" dirty="0"/>
          </a:p>
        </p:txBody>
      </p:sp>
      <p:pic>
        <p:nvPicPr>
          <p:cNvPr id="8194" name="Picture 2" descr="Resultado de imagen de patron de diseÃ±o javascri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3677" y="5164183"/>
            <a:ext cx="1588683" cy="10127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798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600"/>
              </a:spcAft>
              <a:buNone/>
            </a:pPr>
            <a:r>
              <a:rPr lang="es-ES" sz="1600" dirty="0"/>
              <a:t>Se podría resumir de una manera más sencilla como “una manera de resolver una problemática”, un patrón de diseño tiene que cumplir por lo menos con los siguientes objetivos.</a:t>
            </a:r>
          </a:p>
          <a:p>
            <a:pPr marL="0" indent="0">
              <a:lnSpc>
                <a:spcPct val="100000"/>
              </a:lnSpc>
              <a:spcBef>
                <a:spcPts val="0"/>
              </a:spcBef>
              <a:buNone/>
            </a:pPr>
            <a:endParaRPr lang="es-ES" dirty="0"/>
          </a:p>
          <a:p>
            <a:pPr marL="342900" indent="-342900">
              <a:lnSpc>
                <a:spcPct val="100000"/>
              </a:lnSpc>
              <a:spcBef>
                <a:spcPts val="0"/>
              </a:spcBef>
              <a:spcAft>
                <a:spcPts val="1200"/>
              </a:spcAft>
              <a:buFont typeface="+mj-lt"/>
              <a:buAutoNum type="arabicPeriod"/>
            </a:pPr>
            <a:r>
              <a:rPr lang="es-ES" sz="2000" dirty="0" smtClean="0"/>
              <a:t>Estandarizar </a:t>
            </a:r>
            <a:r>
              <a:rPr lang="es-ES" sz="2000" dirty="0"/>
              <a:t>el lenguaje entre desarrolladores.</a:t>
            </a:r>
          </a:p>
          <a:p>
            <a:pPr marL="342900" indent="-342900">
              <a:lnSpc>
                <a:spcPct val="100000"/>
              </a:lnSpc>
              <a:spcBef>
                <a:spcPts val="0"/>
              </a:spcBef>
              <a:spcAft>
                <a:spcPts val="1200"/>
              </a:spcAft>
              <a:buFont typeface="+mj-lt"/>
              <a:buAutoNum type="arabicPeriod"/>
            </a:pPr>
            <a:r>
              <a:rPr lang="es-ES" sz="2000" dirty="0" smtClean="0"/>
              <a:t>Evitar </a:t>
            </a:r>
            <a:r>
              <a:rPr lang="es-ES" sz="2000" dirty="0"/>
              <a:t>perder tiempo en soluciones a problemas ya resueltos o conocidos.</a:t>
            </a:r>
          </a:p>
          <a:p>
            <a:pPr marL="342900" indent="-342900">
              <a:lnSpc>
                <a:spcPct val="100000"/>
              </a:lnSpc>
              <a:spcBef>
                <a:spcPts val="0"/>
              </a:spcBef>
              <a:buFont typeface="+mj-lt"/>
              <a:buAutoNum type="arabicPeriod"/>
            </a:pPr>
            <a:r>
              <a:rPr lang="es-ES" sz="2000" dirty="0" smtClean="0"/>
              <a:t>Crear </a:t>
            </a:r>
            <a:r>
              <a:rPr lang="es-ES" sz="2000" dirty="0"/>
              <a:t>código que se pueda reutilizar.</a:t>
            </a:r>
            <a:endParaRPr lang="es-ES" sz="24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Tree>
    <p:extLst>
      <p:ext uri="{BB962C8B-B14F-4D97-AF65-F5344CB8AC3E}">
        <p14:creationId xmlns:p14="http://schemas.microsoft.com/office/powerpoint/2010/main" val="22709153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Object literals pattern</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r>
              <a:rPr lang="es-ES" sz="1400" dirty="0" smtClean="0"/>
              <a:t>Este </a:t>
            </a:r>
            <a:r>
              <a:rPr lang="es-ES" sz="1400" dirty="0"/>
              <a:t>patrón se conforma con la creación de un objeto que prácticamente es un JSON. nos permite escribir el código de una manera organizada y no se corrompe el </a:t>
            </a:r>
            <a:r>
              <a:rPr lang="es-ES" sz="1400" i="1" dirty="0" err="1" smtClean="0">
                <a:solidFill>
                  <a:schemeClr val="tx2">
                    <a:lumMod val="20000"/>
                    <a:lumOff val="80000"/>
                  </a:schemeClr>
                </a:solidFill>
                <a:effectLst>
                  <a:outerShdw blurRad="38100" dist="38100" dir="2700000" algn="tl">
                    <a:srgbClr val="000000">
                      <a:alpha val="43137"/>
                    </a:srgbClr>
                  </a:outerShdw>
                </a:effectLst>
              </a:rPr>
              <a:t>scope</a:t>
            </a:r>
            <a:r>
              <a:rPr lang="es-ES" sz="1400" i="1" dirty="0" smtClean="0">
                <a:solidFill>
                  <a:schemeClr val="tx2">
                    <a:lumMod val="20000"/>
                    <a:lumOff val="80000"/>
                  </a:schemeClr>
                </a:solidFill>
                <a:effectLst>
                  <a:outerShdw blurRad="38100" dist="38100" dir="2700000" algn="tl">
                    <a:srgbClr val="000000">
                      <a:alpha val="43137"/>
                    </a:srgbClr>
                  </a:outerShdw>
                </a:effectLst>
              </a:rPr>
              <a:t>(alcance</a:t>
            </a:r>
            <a:r>
              <a:rPr lang="es-ES" sz="1400" i="1" dirty="0">
                <a:solidFill>
                  <a:schemeClr val="tx2">
                    <a:lumMod val="20000"/>
                    <a:lumOff val="80000"/>
                  </a:schemeClr>
                </a:solidFill>
                <a:effectLst>
                  <a:outerShdw blurRad="38100" dist="38100" dir="2700000" algn="tl">
                    <a:srgbClr val="000000">
                      <a:alpha val="43137"/>
                    </a:srgbClr>
                  </a:outerShdw>
                </a:effectLst>
              </a:rPr>
              <a:t>)</a:t>
            </a:r>
            <a:r>
              <a:rPr lang="es-ES" sz="1400" dirty="0">
                <a:solidFill>
                  <a:schemeClr val="tx2">
                    <a:lumMod val="20000"/>
                    <a:lumOff val="80000"/>
                  </a:schemeClr>
                </a:solidFill>
                <a:effectLst>
                  <a:outerShdw blurRad="38100" dist="38100" dir="2700000" algn="tl">
                    <a:srgbClr val="000000">
                      <a:alpha val="43137"/>
                    </a:srgbClr>
                  </a:outerShdw>
                </a:effectLst>
              </a:rPr>
              <a:t> </a:t>
            </a:r>
            <a:r>
              <a:rPr lang="es-ES" sz="1400" dirty="0"/>
              <a:t>global con nombres innecesarios, lo cual es una muy buena práctica sobre todo para los proyectos muy grandes.</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6" name="Picture 2" descr="https://cdn-images-1.medium.com/max/1600/1*8YLUjrzz6aoj68QxdJnfr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442" y="3643318"/>
            <a:ext cx="6334125" cy="25336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3190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ESQUELETO DE UNA PÁGINA HTML5</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i="1" dirty="0" smtClean="0"/>
          </a:p>
          <a:p>
            <a:pPr marL="0" indent="0">
              <a:lnSpc>
                <a:spcPct val="100000"/>
              </a:lnSpc>
              <a:spcBef>
                <a:spcPts val="0"/>
              </a:spcBef>
              <a:buNone/>
            </a:pPr>
            <a:r>
              <a:rPr lang="es-ES" dirty="0" smtClean="0"/>
              <a:t>Gracias a estas etiquetas podemos estructurar nuestro HTML de una forma semántica.</a:t>
            </a:r>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smtClean="0"/>
          </a:p>
          <a:p>
            <a:pPr marL="0" indent="0">
              <a:lnSpc>
                <a:spcPct val="100000"/>
              </a:lnSpc>
              <a:spcBef>
                <a:spcPts val="0"/>
              </a:spcBef>
              <a:buNone/>
            </a:pPr>
            <a:r>
              <a:rPr lang="es-ES" i="1" dirty="0" smtClean="0"/>
              <a:t>Hacer nuestro HTML5 de esta forma es muy importante, no solo por tener nuestro código mas semántico, sino también por lo que afecta a como indexan  los sitios webs los motores de búsqueda. Hacer nuestro código así mejora el posicionamiento web de nuestra página.</a:t>
            </a:r>
          </a:p>
        </p:txBody>
      </p:sp>
      <p:pic>
        <p:nvPicPr>
          <p:cNvPr id="5" name="Imagen 4"/>
          <p:cNvPicPr>
            <a:picLocks noChangeAspect="1"/>
          </p:cNvPicPr>
          <p:nvPr/>
        </p:nvPicPr>
        <p:blipFill>
          <a:blip r:embed="rId3"/>
          <a:stretch>
            <a:fillRect/>
          </a:stretch>
        </p:blipFill>
        <p:spPr>
          <a:xfrm>
            <a:off x="1585640" y="2502479"/>
            <a:ext cx="5269729" cy="2662663"/>
          </a:xfrm>
          <a:prstGeom prst="rect">
            <a:avLst/>
          </a:prstGeom>
        </p:spPr>
      </p:pic>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6" name="Imagen 5"/>
          <p:cNvPicPr>
            <a:picLocks noChangeAspect="1"/>
          </p:cNvPicPr>
          <p:nvPr/>
        </p:nvPicPr>
        <p:blipFill>
          <a:blip r:embed="rId4"/>
          <a:stretch>
            <a:fillRect/>
          </a:stretch>
        </p:blipFill>
        <p:spPr>
          <a:xfrm>
            <a:off x="1585640" y="2502479"/>
            <a:ext cx="5272144" cy="2565910"/>
          </a:xfrm>
          <a:prstGeom prst="rect">
            <a:avLst/>
          </a:prstGeom>
        </p:spPr>
      </p:pic>
      <p:sp>
        <p:nvSpPr>
          <p:cNvPr id="8" name="CuadroTexto 7"/>
          <p:cNvSpPr txBox="1"/>
          <p:nvPr/>
        </p:nvSpPr>
        <p:spPr>
          <a:xfrm>
            <a:off x="5993220" y="2502479"/>
            <a:ext cx="862149" cy="281793"/>
          </a:xfrm>
          <a:prstGeom prst="rect">
            <a:avLst/>
          </a:prstGeom>
          <a:solidFill>
            <a:schemeClr val="bg2"/>
          </a:solidFill>
          <a:ln>
            <a:solidFill>
              <a:schemeClr val="tx1"/>
            </a:solidFill>
          </a:ln>
        </p:spPr>
        <p:txBody>
          <a:bodyPr vert="horz" wrap="none" lIns="68580" tIns="34290" rIns="68580" bIns="34290" rtlCol="0" anchor="ctr">
            <a:noAutofit/>
          </a:bodyPr>
          <a:lstStyle/>
          <a:p>
            <a:r>
              <a:rPr lang="es-ES" sz="1800" dirty="0" smtClean="0">
                <a:latin typeface="+mn-lt"/>
              </a:rPr>
              <a:t>HTML 4</a:t>
            </a:r>
          </a:p>
        </p:txBody>
      </p:sp>
      <p:sp>
        <p:nvSpPr>
          <p:cNvPr id="9" name="CuadroTexto 8"/>
          <p:cNvSpPr txBox="1"/>
          <p:nvPr/>
        </p:nvSpPr>
        <p:spPr>
          <a:xfrm>
            <a:off x="5990805" y="2502479"/>
            <a:ext cx="862149" cy="281793"/>
          </a:xfrm>
          <a:prstGeom prst="rect">
            <a:avLst/>
          </a:prstGeom>
          <a:solidFill>
            <a:schemeClr val="bg2"/>
          </a:solidFill>
          <a:ln>
            <a:solidFill>
              <a:schemeClr val="tx1"/>
            </a:solidFill>
          </a:ln>
        </p:spPr>
        <p:txBody>
          <a:bodyPr vert="horz" wrap="none" lIns="68580" tIns="34290" rIns="68580" bIns="34290" rtlCol="0" anchor="ctr">
            <a:noAutofit/>
          </a:bodyPr>
          <a:lstStyle/>
          <a:p>
            <a:r>
              <a:rPr lang="es-ES" sz="1800" dirty="0" smtClean="0">
                <a:latin typeface="+mn-lt"/>
              </a:rPr>
              <a:t>HTML 5</a:t>
            </a:r>
          </a:p>
        </p:txBody>
      </p:sp>
      <p:pic>
        <p:nvPicPr>
          <p:cNvPr id="11" name="Imagen 10"/>
          <p:cNvPicPr>
            <a:picLocks noChangeAspect="1"/>
          </p:cNvPicPr>
          <p:nvPr/>
        </p:nvPicPr>
        <p:blipFill>
          <a:blip r:embed="rId3"/>
          <a:stretch>
            <a:fillRect/>
          </a:stretch>
        </p:blipFill>
        <p:spPr>
          <a:xfrm>
            <a:off x="1594855" y="2502478"/>
            <a:ext cx="5269729" cy="2662663"/>
          </a:xfrm>
          <a:prstGeom prst="rect">
            <a:avLst/>
          </a:prstGeom>
        </p:spPr>
      </p:pic>
      <p:sp>
        <p:nvSpPr>
          <p:cNvPr id="10" name="Señal de prohibido 9"/>
          <p:cNvSpPr/>
          <p:nvPr/>
        </p:nvSpPr>
        <p:spPr>
          <a:xfrm>
            <a:off x="3693635" y="3275982"/>
            <a:ext cx="1053737" cy="1018903"/>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368185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9" presetID="3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1" y="1609522"/>
            <a:ext cx="284607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Module pattern</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r>
              <a:rPr lang="es-ES" dirty="0" smtClean="0"/>
              <a:t>Como podemos ver en la imagen,</a:t>
            </a:r>
          </a:p>
          <a:p>
            <a:pPr marL="0" indent="0">
              <a:lnSpc>
                <a:spcPct val="100000"/>
              </a:lnSpc>
              <a:spcBef>
                <a:spcPts val="0"/>
              </a:spcBef>
              <a:buNone/>
            </a:pPr>
            <a:r>
              <a:rPr lang="es-ES" dirty="0" smtClean="0"/>
              <a:t>Este patrón de diseño se basa en el uso de </a:t>
            </a:r>
            <a:r>
              <a:rPr lang="es-ES" dirty="0"/>
              <a:t>la función </a:t>
            </a:r>
            <a:r>
              <a:rPr lang="es-ES" i="1" dirty="0" smtClean="0"/>
              <a:t>IIFE (función auto ejecutable) </a:t>
            </a:r>
            <a:r>
              <a:rPr lang="es-ES" dirty="0" smtClean="0"/>
              <a:t>ya mencionada anteriormente. De esta forma aislamos el scope de la función del scope global y solo hacemos públicos los métodos que nos </a:t>
            </a:r>
            <a:r>
              <a:rPr lang="es-ES" dirty="0" err="1" smtClean="0"/>
              <a:t>intersan</a:t>
            </a:r>
            <a:r>
              <a:rPr lang="es-ES" dirty="0" smtClean="0"/>
              <a:t>.</a:t>
            </a:r>
            <a:endParaRPr lang="es-ES"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3074" name="Picture 2" descr="https://cdn-images-1.medium.com/max/1600/1*_kLWq1NL6qv1KqDWaubq3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675" y="2068649"/>
            <a:ext cx="4157685" cy="36491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68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09"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Module pattern</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dirty="0"/>
          </a:p>
          <a:p>
            <a:pPr marL="0" indent="0">
              <a:lnSpc>
                <a:spcPct val="100000"/>
              </a:lnSpc>
              <a:spcBef>
                <a:spcPts val="0"/>
              </a:spcBef>
              <a:buNone/>
            </a:pPr>
            <a:r>
              <a:rPr lang="es-ES" sz="1600" dirty="0" smtClean="0"/>
              <a:t>Diversas formas de escribir este patrón de diseño:</a:t>
            </a: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4098" name="Picture 2" descr="https://cdn-images-1.medium.com/max/1600/1*C_K4wLReFYhfT-AiaOpZr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3125867"/>
            <a:ext cx="7183709" cy="272502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93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09"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Module pattern</a:t>
            </a:r>
            <a:r>
              <a:rPr lang="es-ES" sz="1600" b="1" dirty="0" smtClean="0">
                <a:solidFill>
                  <a:srgbClr val="C00000"/>
                </a:solidFill>
                <a:effectLst>
                  <a:outerShdw blurRad="38100" dist="38100" dir="2700000" algn="tl">
                    <a:srgbClr val="000000">
                      <a:alpha val="43137"/>
                    </a:srgbClr>
                  </a:outerShdw>
                </a:effectLst>
              </a:rPr>
              <a:t>:</a:t>
            </a: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5122" name="Picture 2" descr="https://cdn-images-1.medium.com/max/1000/1*pcE2QzhcZfuqB789XN4_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28" y="2629990"/>
            <a:ext cx="5464267" cy="354698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6333362" y="3237828"/>
            <a:ext cx="1527086" cy="1959428"/>
          </a:xfrm>
          <a:prstGeom prst="rect">
            <a:avLst/>
          </a:prstGeom>
        </p:spPr>
        <p:txBody>
          <a:bodyPr vert="horz" wrap="none" lIns="68580" tIns="34290" rIns="68580" bIns="34290" rtlCol="0" anchor="ctr">
            <a:noAutofit/>
          </a:bodyPr>
          <a:lstStyle/>
          <a:p>
            <a:r>
              <a:rPr lang="es-ES" sz="1400" b="1" i="1" dirty="0">
                <a:solidFill>
                  <a:schemeClr val="tx2">
                    <a:lumMod val="20000"/>
                    <a:lumOff val="80000"/>
                  </a:schemeClr>
                </a:solidFill>
                <a:effectLst>
                  <a:outerShdw blurRad="38100" dist="38100" dir="2700000" algn="tl">
                    <a:srgbClr val="000000">
                      <a:alpha val="43137"/>
                    </a:srgbClr>
                  </a:outerShdw>
                </a:effectLst>
              </a:rPr>
              <a:t>Es buena practica </a:t>
            </a:r>
            <a:endParaRPr lang="es-ES" sz="1400" b="1" i="1" dirty="0" smtClean="0">
              <a:solidFill>
                <a:schemeClr val="tx2">
                  <a:lumMod val="20000"/>
                  <a:lumOff val="80000"/>
                </a:schemeClr>
              </a:solidFill>
              <a:effectLst>
                <a:outerShdw blurRad="38100" dist="38100" dir="2700000" algn="tl">
                  <a:srgbClr val="000000">
                    <a:alpha val="43137"/>
                  </a:srgbClr>
                </a:outerShdw>
              </a:effectLst>
            </a:endParaRPr>
          </a:p>
          <a:p>
            <a:r>
              <a:rPr lang="es-ES" sz="1400" b="1" i="1" dirty="0" smtClean="0">
                <a:solidFill>
                  <a:schemeClr val="tx2">
                    <a:lumMod val="20000"/>
                    <a:lumOff val="80000"/>
                  </a:schemeClr>
                </a:solidFill>
                <a:effectLst>
                  <a:outerShdw blurRad="38100" dist="38100" dir="2700000" algn="tl">
                    <a:srgbClr val="000000">
                      <a:alpha val="43137"/>
                    </a:srgbClr>
                  </a:outerShdw>
                </a:effectLst>
              </a:rPr>
              <a:t>usar </a:t>
            </a:r>
            <a:r>
              <a:rPr lang="es-ES" sz="1400" b="1" i="1" dirty="0">
                <a:solidFill>
                  <a:schemeClr val="tx2">
                    <a:lumMod val="20000"/>
                    <a:lumOff val="80000"/>
                  </a:schemeClr>
                </a:solidFill>
                <a:effectLst>
                  <a:outerShdw blurRad="38100" dist="38100" dir="2700000" algn="tl">
                    <a:srgbClr val="000000">
                      <a:alpha val="43137"/>
                    </a:srgbClr>
                  </a:outerShdw>
                </a:effectLst>
              </a:rPr>
              <a:t>el prefijo: “_” </a:t>
            </a:r>
            <a:endParaRPr lang="es-ES" sz="1400" b="1" i="1" dirty="0" smtClean="0">
              <a:solidFill>
                <a:schemeClr val="tx2">
                  <a:lumMod val="20000"/>
                  <a:lumOff val="80000"/>
                </a:schemeClr>
              </a:solidFill>
              <a:effectLst>
                <a:outerShdw blurRad="38100" dist="38100" dir="2700000" algn="tl">
                  <a:srgbClr val="000000">
                    <a:alpha val="43137"/>
                  </a:srgbClr>
                </a:outerShdw>
              </a:effectLst>
            </a:endParaRPr>
          </a:p>
          <a:p>
            <a:r>
              <a:rPr lang="es-ES" sz="1400" b="1" i="1" dirty="0" smtClean="0">
                <a:solidFill>
                  <a:schemeClr val="tx2">
                    <a:lumMod val="20000"/>
                    <a:lumOff val="80000"/>
                  </a:schemeClr>
                </a:solidFill>
                <a:effectLst>
                  <a:outerShdw blurRad="38100" dist="38100" dir="2700000" algn="tl">
                    <a:srgbClr val="000000">
                      <a:alpha val="43137"/>
                    </a:srgbClr>
                  </a:outerShdw>
                </a:effectLst>
              </a:rPr>
              <a:t>para </a:t>
            </a:r>
            <a:r>
              <a:rPr lang="es-ES" sz="1400" b="1" i="1" dirty="0">
                <a:solidFill>
                  <a:schemeClr val="tx2">
                    <a:lumMod val="20000"/>
                    <a:lumOff val="80000"/>
                  </a:schemeClr>
                </a:solidFill>
                <a:effectLst>
                  <a:outerShdw blurRad="38100" dist="38100" dir="2700000" algn="tl">
                    <a:srgbClr val="000000">
                      <a:alpha val="43137"/>
                    </a:srgbClr>
                  </a:outerShdw>
                </a:effectLst>
              </a:rPr>
              <a:t>los métodos y </a:t>
            </a:r>
            <a:endParaRPr lang="es-ES" sz="1400" b="1" i="1" dirty="0" smtClean="0">
              <a:solidFill>
                <a:schemeClr val="tx2">
                  <a:lumMod val="20000"/>
                  <a:lumOff val="80000"/>
                </a:schemeClr>
              </a:solidFill>
              <a:effectLst>
                <a:outerShdw blurRad="38100" dist="38100" dir="2700000" algn="tl">
                  <a:srgbClr val="000000">
                    <a:alpha val="43137"/>
                  </a:srgbClr>
                </a:outerShdw>
              </a:effectLst>
            </a:endParaRPr>
          </a:p>
          <a:p>
            <a:r>
              <a:rPr lang="es-ES" sz="1400" b="1" i="1" dirty="0" smtClean="0">
                <a:solidFill>
                  <a:schemeClr val="tx2">
                    <a:lumMod val="20000"/>
                    <a:lumOff val="80000"/>
                  </a:schemeClr>
                </a:solidFill>
                <a:effectLst>
                  <a:outerShdw blurRad="38100" dist="38100" dir="2700000" algn="tl">
                    <a:srgbClr val="000000">
                      <a:alpha val="43137"/>
                    </a:srgbClr>
                  </a:outerShdw>
                </a:effectLst>
              </a:rPr>
              <a:t>propiedades </a:t>
            </a:r>
          </a:p>
          <a:p>
            <a:r>
              <a:rPr lang="es-ES" sz="1400" b="1" i="1" dirty="0" smtClean="0">
                <a:solidFill>
                  <a:schemeClr val="tx2">
                    <a:lumMod val="20000"/>
                    <a:lumOff val="80000"/>
                  </a:schemeClr>
                </a:solidFill>
                <a:effectLst>
                  <a:outerShdw blurRad="38100" dist="38100" dir="2700000" algn="tl">
                    <a:srgbClr val="000000">
                      <a:alpha val="43137"/>
                    </a:srgbClr>
                  </a:outerShdw>
                </a:effectLst>
              </a:rPr>
              <a:t>privadas.</a:t>
            </a:r>
            <a:endParaRPr lang="es-ES" b="1" i="1" dirty="0">
              <a:solidFill>
                <a:schemeClr val="tx2">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6717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09"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Prototype pattern</a:t>
            </a:r>
            <a:r>
              <a:rPr lang="es-ES" sz="1600" b="1" dirty="0" smtClean="0">
                <a:solidFill>
                  <a:srgbClr val="C00000"/>
                </a:solidFill>
                <a:effectLst>
                  <a:outerShdw blurRad="38100" dist="38100" dir="2700000" algn="tl">
                    <a:srgbClr val="000000">
                      <a:alpha val="43137"/>
                    </a:srgbClr>
                  </a:outerShdw>
                </a:effectLst>
              </a:rPr>
              <a:t>:</a:t>
            </a:r>
            <a:endParaRPr lang="es-ES" sz="1600" b="1"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400" dirty="0"/>
          </a:p>
          <a:p>
            <a:pPr marL="0" indent="0">
              <a:lnSpc>
                <a:spcPct val="100000"/>
              </a:lnSpc>
              <a:spcBef>
                <a:spcPts val="0"/>
              </a:spcBef>
              <a:buNone/>
            </a:pPr>
            <a:r>
              <a:rPr lang="es-ES" sz="1200" dirty="0"/>
              <a:t>Este patrón de diseño tiene como finalidad crear nuevos objetos duplicándolos, clonando una instancia creada previamente, </a:t>
            </a:r>
            <a:r>
              <a:rPr lang="es-ES" sz="1200" dirty="0" smtClean="0"/>
              <a:t>con las </a:t>
            </a:r>
            <a:r>
              <a:rPr lang="es-ES" sz="1200" dirty="0"/>
              <a:t>nuevas funciones de </a:t>
            </a:r>
            <a:r>
              <a:rPr lang="es-ES" sz="1200" b="1" i="1" dirty="0">
                <a:solidFill>
                  <a:schemeClr val="tx2">
                    <a:lumMod val="20000"/>
                    <a:lumOff val="80000"/>
                  </a:schemeClr>
                </a:solidFill>
                <a:effectLst>
                  <a:outerShdw blurRad="38100" dist="38100" dir="2700000" algn="tl">
                    <a:srgbClr val="000000">
                      <a:alpha val="43137"/>
                    </a:srgbClr>
                  </a:outerShdw>
                </a:effectLst>
              </a:rPr>
              <a:t>EmacScript 2016 </a:t>
            </a:r>
            <a:r>
              <a:rPr lang="es-ES" sz="1200" dirty="0"/>
              <a:t>esto puede </a:t>
            </a:r>
            <a:r>
              <a:rPr lang="es-ES" sz="1200" dirty="0" smtClean="0"/>
              <a:t>realizarse usando </a:t>
            </a:r>
            <a:r>
              <a:rPr lang="es-ES" sz="1200" dirty="0" err="1"/>
              <a:t>class</a:t>
            </a:r>
            <a:r>
              <a:rPr lang="es-ES" sz="1200" dirty="0"/>
              <a:t>, extends, etc</a:t>
            </a:r>
            <a:r>
              <a:rPr lang="es-ES" sz="1200" dirty="0" smtClean="0"/>
              <a:t>.</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6146" name="Picture 2" descr="https://cdn-images-1.medium.com/max/1400/1*XNfyzljx2Luo1QUBKmryKA.png"/>
          <p:cNvPicPr>
            <a:picLocks noChangeAspect="1" noChangeArrowheads="1"/>
          </p:cNvPicPr>
          <p:nvPr/>
        </p:nvPicPr>
        <p:blipFill rotWithShape="1">
          <a:blip r:embed="rId3">
            <a:extLst>
              <a:ext uri="{28A0092B-C50C-407E-A947-70E740481C1C}">
                <a14:useLocalDpi xmlns:a14="http://schemas.microsoft.com/office/drawing/2010/main" val="0"/>
              </a:ext>
            </a:extLst>
          </a:blip>
          <a:srcRect r="14606"/>
          <a:stretch/>
        </p:blipFill>
        <p:spPr bwMode="auto">
          <a:xfrm>
            <a:off x="1064598" y="3126378"/>
            <a:ext cx="6311811" cy="305059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866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Prototype </a:t>
            </a:r>
            <a:r>
              <a:rPr lang="es-ES" sz="1600" b="1" u="sng" dirty="0" smtClean="0">
                <a:solidFill>
                  <a:srgbClr val="C00000"/>
                </a:solidFill>
                <a:effectLst>
                  <a:outerShdw blurRad="38100" dist="38100" dir="2700000" algn="tl">
                    <a:srgbClr val="000000">
                      <a:alpha val="43137"/>
                    </a:srgbClr>
                  </a:outerShdw>
                </a:effectLst>
              </a:rPr>
              <a:t>pattern: Características</a:t>
            </a:r>
            <a:endParaRPr lang="es-ES" sz="1600" b="1"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a:lnSpc>
                <a:spcPct val="100000"/>
              </a:lnSpc>
              <a:spcBef>
                <a:spcPts val="0"/>
              </a:spcBef>
              <a:spcAft>
                <a:spcPts val="1200"/>
              </a:spcAft>
            </a:pPr>
            <a:r>
              <a:rPr lang="es-ES" sz="1600" dirty="0"/>
              <a:t>La propiedad </a:t>
            </a:r>
            <a:r>
              <a:rPr lang="es-ES" sz="1600" b="1" i="1" u="sng" dirty="0" err="1">
                <a:solidFill>
                  <a:schemeClr val="tx2">
                    <a:lumMod val="20000"/>
                    <a:lumOff val="80000"/>
                  </a:schemeClr>
                </a:solidFill>
                <a:effectLst>
                  <a:outerShdw blurRad="38100" dist="38100" dir="2700000" algn="tl">
                    <a:srgbClr val="000000">
                      <a:alpha val="43137"/>
                    </a:srgbClr>
                  </a:outerShdw>
                </a:effectLst>
              </a:rPr>
              <a:t>Object.prototype</a:t>
            </a:r>
            <a:r>
              <a:rPr lang="es-ES" sz="1600" dirty="0"/>
              <a:t> representa al objeto prototipo de </a:t>
            </a:r>
            <a:r>
              <a:rPr lang="es-ES" sz="1600" b="1" i="1" u="sng" dirty="0">
                <a:solidFill>
                  <a:schemeClr val="tx2">
                    <a:lumMod val="20000"/>
                    <a:lumOff val="80000"/>
                  </a:schemeClr>
                </a:solidFill>
                <a:effectLst>
                  <a:outerShdw blurRad="38100" dist="38100" dir="2700000" algn="tl">
                    <a:srgbClr val="000000">
                      <a:alpha val="43137"/>
                    </a:srgbClr>
                  </a:outerShdw>
                </a:effectLst>
              </a:rPr>
              <a:t>Object</a:t>
            </a:r>
            <a:r>
              <a:rPr lang="es-ES" sz="1600" dirty="0"/>
              <a:t>.</a:t>
            </a:r>
          </a:p>
          <a:p>
            <a:pPr>
              <a:lnSpc>
                <a:spcPct val="100000"/>
              </a:lnSpc>
              <a:spcBef>
                <a:spcPts val="0"/>
              </a:spcBef>
              <a:spcAft>
                <a:spcPts val="1200"/>
              </a:spcAft>
            </a:pPr>
            <a:r>
              <a:rPr lang="es-ES" sz="1600" dirty="0"/>
              <a:t>Todos los objetos en JavaScript provienen de </a:t>
            </a:r>
            <a:r>
              <a:rPr lang="es-ES" sz="1600" b="1" i="1" u="sng" dirty="0">
                <a:solidFill>
                  <a:schemeClr val="tx2">
                    <a:lumMod val="20000"/>
                    <a:lumOff val="80000"/>
                  </a:schemeClr>
                </a:solidFill>
                <a:effectLst>
                  <a:outerShdw blurRad="38100" dist="38100" dir="2700000" algn="tl">
                    <a:srgbClr val="000000">
                      <a:alpha val="43137"/>
                    </a:srgbClr>
                  </a:outerShdw>
                </a:effectLst>
              </a:rPr>
              <a:t>Object</a:t>
            </a:r>
            <a:r>
              <a:rPr lang="es-ES" sz="1600" dirty="0"/>
              <a:t>.</a:t>
            </a:r>
          </a:p>
          <a:p>
            <a:pPr>
              <a:lnSpc>
                <a:spcPct val="100000"/>
              </a:lnSpc>
              <a:spcBef>
                <a:spcPts val="0"/>
              </a:spcBef>
            </a:pPr>
            <a:r>
              <a:rPr lang="es-ES" sz="1600" dirty="0"/>
              <a:t>Todos los objetos heredan métodos y propiedades de </a:t>
            </a:r>
            <a:r>
              <a:rPr lang="es-ES" sz="1600" b="1" i="1" u="sng" dirty="0" err="1">
                <a:solidFill>
                  <a:schemeClr val="tx2">
                    <a:lumMod val="20000"/>
                    <a:lumOff val="80000"/>
                  </a:schemeClr>
                </a:solidFill>
                <a:effectLst>
                  <a:outerShdw blurRad="38100" dist="38100" dir="2700000" algn="tl">
                    <a:srgbClr val="000000">
                      <a:alpha val="43137"/>
                    </a:srgbClr>
                  </a:outerShdw>
                </a:effectLst>
              </a:rPr>
              <a:t>Object.prototype</a:t>
            </a:r>
            <a:r>
              <a:rPr lang="es-ES" sz="1600" dirty="0"/>
              <a:t>, aunque pueden ser sobrecargados.</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10" name="Imagen 9"/>
          <p:cNvPicPr>
            <a:picLocks noChangeAspect="1"/>
          </p:cNvPicPr>
          <p:nvPr/>
        </p:nvPicPr>
        <p:blipFill>
          <a:blip r:embed="rId3"/>
          <a:stretch>
            <a:fillRect/>
          </a:stretch>
        </p:blipFill>
        <p:spPr>
          <a:xfrm>
            <a:off x="888760" y="4397830"/>
            <a:ext cx="3070466" cy="977661"/>
          </a:xfrm>
          <a:prstGeom prst="rect">
            <a:avLst/>
          </a:prstGeom>
          <a:ln>
            <a:solidFill>
              <a:schemeClr val="tx1"/>
            </a:solidFill>
          </a:ln>
        </p:spPr>
      </p:pic>
      <p:pic>
        <p:nvPicPr>
          <p:cNvPr id="11" name="Imagen 10"/>
          <p:cNvPicPr>
            <a:picLocks noChangeAspect="1"/>
          </p:cNvPicPr>
          <p:nvPr/>
        </p:nvPicPr>
        <p:blipFill>
          <a:blip r:embed="rId4"/>
          <a:stretch>
            <a:fillRect/>
          </a:stretch>
        </p:blipFill>
        <p:spPr>
          <a:xfrm>
            <a:off x="4355397" y="4397830"/>
            <a:ext cx="2791066" cy="1779139"/>
          </a:xfrm>
          <a:prstGeom prst="rect">
            <a:avLst/>
          </a:prstGeom>
          <a:ln>
            <a:solidFill>
              <a:schemeClr val="tx1"/>
            </a:solidFill>
          </a:ln>
        </p:spPr>
      </p:pic>
      <p:sp>
        <p:nvSpPr>
          <p:cNvPr id="6" name="CuadroTexto 5"/>
          <p:cNvSpPr txBox="1"/>
          <p:nvPr/>
        </p:nvSpPr>
        <p:spPr>
          <a:xfrm>
            <a:off x="1324187" y="4156803"/>
            <a:ext cx="2199611" cy="241027"/>
          </a:xfrm>
          <a:prstGeom prst="rect">
            <a:avLst/>
          </a:prstGeom>
        </p:spPr>
        <p:txBody>
          <a:bodyPr vert="horz" wrap="none" lIns="68580" tIns="34290" rIns="68580" bIns="34290" rtlCol="0" anchor="ctr">
            <a:noAutofit/>
          </a:bodyPr>
          <a:lstStyle/>
          <a:p>
            <a:r>
              <a:rPr lang="es-ES" sz="1200" dirty="0" smtClean="0">
                <a:solidFill>
                  <a:schemeClr val="tx2">
                    <a:lumMod val="20000"/>
                    <a:lumOff val="80000"/>
                  </a:schemeClr>
                </a:solidFill>
                <a:effectLst>
                  <a:outerShdw blurRad="38100" dist="38100" dir="2700000" algn="tl">
                    <a:srgbClr val="000000">
                      <a:alpha val="43137"/>
                    </a:srgbClr>
                  </a:outerShdw>
                </a:effectLst>
                <a:latin typeface="+mn-lt"/>
              </a:rPr>
              <a:t>Cambiando un prototipo nativo</a:t>
            </a:r>
          </a:p>
        </p:txBody>
      </p:sp>
      <p:sp>
        <p:nvSpPr>
          <p:cNvPr id="7" name="CuadroTexto 6"/>
          <p:cNvSpPr txBox="1"/>
          <p:nvPr/>
        </p:nvSpPr>
        <p:spPr>
          <a:xfrm>
            <a:off x="5134816" y="4156803"/>
            <a:ext cx="1232228" cy="243867"/>
          </a:xfrm>
          <a:prstGeom prst="rect">
            <a:avLst/>
          </a:prstGeom>
        </p:spPr>
        <p:txBody>
          <a:bodyPr vert="horz" wrap="none" lIns="68580" tIns="34290" rIns="68580" bIns="34290" rtlCol="0" anchor="ctr">
            <a:noAutofit/>
          </a:bodyPr>
          <a:lstStyle/>
          <a:p>
            <a:r>
              <a:rPr lang="es-ES" sz="1200" dirty="0">
                <a:solidFill>
                  <a:schemeClr val="tx2">
                    <a:lumMod val="20000"/>
                    <a:lumOff val="80000"/>
                  </a:schemeClr>
                </a:solidFill>
                <a:effectLst>
                  <a:outerShdw blurRad="38100" dist="38100" dir="2700000" algn="tl">
                    <a:srgbClr val="000000">
                      <a:alpha val="43137"/>
                    </a:srgbClr>
                  </a:outerShdw>
                </a:effectLst>
              </a:rPr>
              <a:t>Prototipo custom</a:t>
            </a:r>
          </a:p>
        </p:txBody>
      </p:sp>
    </p:spTree>
    <p:extLst>
      <p:ext uri="{BB962C8B-B14F-4D97-AF65-F5344CB8AC3E}">
        <p14:creationId xmlns:p14="http://schemas.microsoft.com/office/powerpoint/2010/main" val="3415143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Prototype </a:t>
            </a:r>
            <a:r>
              <a:rPr lang="es-ES" sz="1600" b="1" u="sng" dirty="0" smtClean="0">
                <a:solidFill>
                  <a:srgbClr val="C00000"/>
                </a:solidFill>
                <a:effectLst>
                  <a:outerShdw blurRad="38100" dist="38100" dir="2700000" algn="tl">
                    <a:srgbClr val="000000">
                      <a:alpha val="43137"/>
                    </a:srgbClr>
                  </a:outerShdw>
                </a:effectLst>
              </a:rPr>
              <a:t>pattern: Herencia</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dirty="0"/>
              <a:t>Para el manejo de la herencia en EmacScript 2016 ya se puede utilizar </a:t>
            </a:r>
            <a:r>
              <a:rPr lang="es-ES" b="1" i="1" dirty="0">
                <a:solidFill>
                  <a:schemeClr val="tx2">
                    <a:lumMod val="20000"/>
                    <a:lumOff val="80000"/>
                  </a:schemeClr>
                </a:solidFill>
                <a:effectLst>
                  <a:outerShdw blurRad="38100" dist="38100" dir="2700000" algn="tl">
                    <a:srgbClr val="000000">
                      <a:alpha val="43137"/>
                    </a:srgbClr>
                  </a:outerShdw>
                </a:effectLst>
              </a:rPr>
              <a:t>extends</a:t>
            </a:r>
            <a:r>
              <a:rPr lang="es-ES" dirty="0"/>
              <a:t>, en versiones anteriores la herencia se manejaba de una manera más compleja.</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12" name="Picture 2" descr="https://cdn-images-1.medium.com/max/2000/1*nqYTSlvt8RGMRRttlzsd7Q.png"/>
          <p:cNvPicPr>
            <a:picLocks noChangeAspect="1" noChangeArrowheads="1"/>
          </p:cNvPicPr>
          <p:nvPr/>
        </p:nvPicPr>
        <p:blipFill rotWithShape="1">
          <a:blip r:embed="rId3">
            <a:extLst>
              <a:ext uri="{28A0092B-C50C-407E-A947-70E740481C1C}">
                <a14:useLocalDpi xmlns:a14="http://schemas.microsoft.com/office/drawing/2010/main" val="0"/>
              </a:ext>
            </a:extLst>
          </a:blip>
          <a:srcRect t="46118" r="8100"/>
          <a:stretch/>
        </p:blipFill>
        <p:spPr bwMode="auto">
          <a:xfrm>
            <a:off x="733153" y="3248296"/>
            <a:ext cx="7079207" cy="29760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575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PATRONES DE DISEÑO</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Prototype </a:t>
            </a:r>
            <a:r>
              <a:rPr lang="es-ES" sz="1600" b="1" u="sng" dirty="0" smtClean="0">
                <a:solidFill>
                  <a:srgbClr val="C00000"/>
                </a:solidFill>
                <a:effectLst>
                  <a:outerShdw blurRad="38100" dist="38100" dir="2700000" algn="tl">
                    <a:srgbClr val="000000">
                      <a:alpha val="43137"/>
                    </a:srgbClr>
                  </a:outerShdw>
                </a:effectLst>
              </a:rPr>
              <a:t>pattern: La propiedad proto</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400" dirty="0"/>
              <a:t>El manejo del patrón </a:t>
            </a:r>
            <a:r>
              <a:rPr lang="es-ES" sz="1400" b="1" i="1" dirty="0" smtClean="0">
                <a:solidFill>
                  <a:schemeClr val="tx2">
                    <a:lumMod val="20000"/>
                    <a:lumOff val="80000"/>
                  </a:schemeClr>
                </a:solidFill>
                <a:effectLst>
                  <a:outerShdw blurRad="38100" dist="38100" dir="2700000" algn="tl">
                    <a:srgbClr val="000000">
                      <a:alpha val="43137"/>
                    </a:srgbClr>
                  </a:outerShdw>
                </a:effectLst>
              </a:rPr>
              <a:t>Prototype</a:t>
            </a:r>
            <a:r>
              <a:rPr lang="es-ES" sz="1400" dirty="0"/>
              <a:t> es lo más </a:t>
            </a:r>
            <a:r>
              <a:rPr lang="es-ES" sz="1400" dirty="0" smtClean="0"/>
              <a:t>cercano </a:t>
            </a:r>
            <a:r>
              <a:rPr lang="es-ES" sz="1400" dirty="0"/>
              <a:t>a </a:t>
            </a:r>
            <a:r>
              <a:rPr lang="es-ES" sz="1400" dirty="0" smtClean="0"/>
              <a:t>POO, todos los objetos JavaScript cuentan con la propiedad </a:t>
            </a:r>
            <a:r>
              <a:rPr lang="es-ES" sz="1400" i="1" dirty="0" smtClean="0"/>
              <a:t>proto</a:t>
            </a:r>
            <a:r>
              <a:rPr lang="es-ES" sz="1400" dirty="0"/>
              <a:t>, por lo que podríamos agregar nuevas funcionalidades a objetos ya </a:t>
            </a:r>
            <a:r>
              <a:rPr lang="es-ES" sz="1400" dirty="0" smtClean="0"/>
              <a:t>establecidos.</a:t>
            </a:r>
            <a:endParaRPr lang="es-ES" sz="1400" i="1" dirty="0"/>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pic>
        <p:nvPicPr>
          <p:cNvPr id="5" name="Imagen 4"/>
          <p:cNvPicPr>
            <a:picLocks noChangeAspect="1"/>
          </p:cNvPicPr>
          <p:nvPr/>
        </p:nvPicPr>
        <p:blipFill rotWithShape="1">
          <a:blip r:embed="rId3"/>
          <a:srcRect t="883" b="1030"/>
          <a:stretch/>
        </p:blipFill>
        <p:spPr>
          <a:xfrm>
            <a:off x="1973508" y="3442478"/>
            <a:ext cx="5838852" cy="2734491"/>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7038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AJAX</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r>
              <a:rPr lang="es-ES" sz="1600" dirty="0"/>
              <a:t>JavaScript Asíncrono y XML (AJAX) no es una tecnología por sí misma, es un término que describe un nuevo modo de utilizar conjuntamente varias tecnologías existentes. </a:t>
            </a:r>
          </a:p>
          <a:p>
            <a:pPr marL="0" indent="0">
              <a:lnSpc>
                <a:spcPct val="100000"/>
              </a:lnSpc>
              <a:spcBef>
                <a:spcPts val="0"/>
              </a:spcBef>
              <a:buFont typeface="Arial" panose="020B0604020202020204" pitchFamily="34" charset="0"/>
              <a:buNone/>
            </a:pPr>
            <a:r>
              <a:rPr lang="es-ES" sz="1600" dirty="0"/>
              <a:t>Esto incluye: HTML o XHTML, </a:t>
            </a:r>
            <a:r>
              <a:rPr lang="es-ES" sz="1600" dirty="0" smtClean="0"/>
              <a:t>CSS, </a:t>
            </a:r>
          </a:p>
          <a:p>
            <a:pPr marL="0" indent="0">
              <a:lnSpc>
                <a:spcPct val="100000"/>
              </a:lnSpc>
              <a:spcBef>
                <a:spcPts val="0"/>
              </a:spcBef>
              <a:buFont typeface="Arial" panose="020B0604020202020204" pitchFamily="34" charset="0"/>
              <a:buNone/>
            </a:pPr>
            <a:r>
              <a:rPr lang="es-ES" sz="1600" dirty="0" smtClean="0"/>
              <a:t>JavaScript</a:t>
            </a:r>
            <a:r>
              <a:rPr lang="es-ES" sz="1600" dirty="0"/>
              <a:t>, </a:t>
            </a:r>
            <a:r>
              <a:rPr lang="es-ES" sz="1600" dirty="0" smtClean="0"/>
              <a:t>DOM</a:t>
            </a:r>
            <a:r>
              <a:rPr lang="es-ES" sz="1600" dirty="0"/>
              <a:t>, XML, XSLT, y el </a:t>
            </a:r>
            <a:r>
              <a:rPr lang="es-ES" sz="1600" dirty="0" smtClean="0"/>
              <a:t>objeto </a:t>
            </a:r>
          </a:p>
          <a:p>
            <a:pPr marL="0" indent="0">
              <a:lnSpc>
                <a:spcPct val="100000"/>
              </a:lnSpc>
              <a:spcBef>
                <a:spcPts val="0"/>
              </a:spcBef>
              <a:buFont typeface="Arial" panose="020B0604020202020204" pitchFamily="34" charset="0"/>
              <a:buNone/>
            </a:pPr>
            <a:r>
              <a:rPr lang="es-ES" sz="1600" dirty="0" smtClean="0"/>
              <a:t>XMLHttpRequest</a:t>
            </a:r>
            <a:r>
              <a:rPr lang="es-ES" sz="1600" dirty="0"/>
              <a:t>. </a:t>
            </a:r>
            <a:endParaRPr lang="es-ES" sz="1600" dirty="0" smtClean="0"/>
          </a:p>
          <a:p>
            <a:pPr marL="0" indent="0">
              <a:lnSpc>
                <a:spcPct val="100000"/>
              </a:lnSpc>
              <a:spcBef>
                <a:spcPts val="0"/>
              </a:spcBef>
              <a:buFont typeface="Arial" panose="020B0604020202020204" pitchFamily="34" charset="0"/>
              <a:buNone/>
            </a:pPr>
            <a:endParaRPr lang="es-ES" sz="1600" dirty="0"/>
          </a:p>
          <a:p>
            <a:pPr marL="0" indent="0">
              <a:lnSpc>
                <a:spcPct val="100000"/>
              </a:lnSpc>
              <a:spcBef>
                <a:spcPts val="0"/>
              </a:spcBef>
              <a:buFont typeface="Arial" panose="020B0604020202020204" pitchFamily="34" charset="0"/>
              <a:buNone/>
            </a:pPr>
            <a:r>
              <a:rPr lang="es-ES" sz="1600" dirty="0"/>
              <a:t>Cuando estas tecnologías se combinan en </a:t>
            </a:r>
            <a:endParaRPr lang="es-ES" sz="1600" dirty="0" smtClean="0"/>
          </a:p>
          <a:p>
            <a:pPr marL="0" indent="0">
              <a:lnSpc>
                <a:spcPct val="100000"/>
              </a:lnSpc>
              <a:spcBef>
                <a:spcPts val="0"/>
              </a:spcBef>
              <a:buFont typeface="Arial" panose="020B0604020202020204" pitchFamily="34" charset="0"/>
              <a:buNone/>
            </a:pPr>
            <a:r>
              <a:rPr lang="es-ES" sz="1600" dirty="0" smtClean="0"/>
              <a:t>un </a:t>
            </a:r>
            <a:r>
              <a:rPr lang="es-ES" sz="1600" dirty="0"/>
              <a:t>modelo AJAX, es posible lograr </a:t>
            </a:r>
            <a:endParaRPr lang="es-ES" sz="1600" dirty="0" smtClean="0"/>
          </a:p>
          <a:p>
            <a:pPr marL="0" indent="0">
              <a:lnSpc>
                <a:spcPct val="100000"/>
              </a:lnSpc>
              <a:spcBef>
                <a:spcPts val="0"/>
              </a:spcBef>
              <a:buFont typeface="Arial" panose="020B0604020202020204" pitchFamily="34" charset="0"/>
              <a:buNone/>
            </a:pPr>
            <a:r>
              <a:rPr lang="es-ES" sz="1600" dirty="0" smtClean="0"/>
              <a:t>aplicaciones </a:t>
            </a:r>
            <a:r>
              <a:rPr lang="es-ES" sz="1600" dirty="0"/>
              <a:t>web capaces de actualizarse </a:t>
            </a:r>
            <a:endParaRPr lang="es-ES" sz="1600" dirty="0" smtClean="0"/>
          </a:p>
          <a:p>
            <a:pPr marL="0" indent="0">
              <a:lnSpc>
                <a:spcPct val="100000"/>
              </a:lnSpc>
              <a:spcBef>
                <a:spcPts val="0"/>
              </a:spcBef>
              <a:buFont typeface="Arial" panose="020B0604020202020204" pitchFamily="34" charset="0"/>
              <a:buNone/>
            </a:pPr>
            <a:r>
              <a:rPr lang="es-ES" sz="1600" dirty="0" smtClean="0"/>
              <a:t>continuamente </a:t>
            </a:r>
            <a:r>
              <a:rPr lang="es-ES" sz="1600" dirty="0"/>
              <a:t>sin tener que volver a </a:t>
            </a:r>
            <a:endParaRPr lang="es-ES" sz="1600" dirty="0" smtClean="0"/>
          </a:p>
          <a:p>
            <a:pPr marL="0" indent="0">
              <a:lnSpc>
                <a:spcPct val="100000"/>
              </a:lnSpc>
              <a:spcBef>
                <a:spcPts val="0"/>
              </a:spcBef>
              <a:buFont typeface="Arial" panose="020B0604020202020204" pitchFamily="34" charset="0"/>
              <a:buNone/>
            </a:pPr>
            <a:r>
              <a:rPr lang="es-ES" sz="1600" dirty="0" smtClean="0"/>
              <a:t>cargar </a:t>
            </a:r>
            <a:r>
              <a:rPr lang="es-ES" sz="1600" dirty="0"/>
              <a:t>la página completa. </a:t>
            </a:r>
            <a:endParaRPr lang="es-ES" sz="1600" dirty="0" smtClean="0"/>
          </a:p>
          <a:p>
            <a:pPr marL="0" indent="0">
              <a:lnSpc>
                <a:spcPct val="100000"/>
              </a:lnSpc>
              <a:spcBef>
                <a:spcPts val="0"/>
              </a:spcBef>
              <a:buFont typeface="Arial" panose="020B0604020202020204" pitchFamily="34" charset="0"/>
              <a:buNone/>
            </a:pPr>
            <a:endParaRPr lang="es-ES" sz="1600" dirty="0"/>
          </a:p>
          <a:p>
            <a:pPr marL="0" indent="0">
              <a:lnSpc>
                <a:spcPct val="100000"/>
              </a:lnSpc>
              <a:spcBef>
                <a:spcPts val="0"/>
              </a:spcBef>
              <a:buFont typeface="Arial" panose="020B0604020202020204" pitchFamily="34" charset="0"/>
              <a:buNone/>
            </a:pPr>
            <a:r>
              <a:rPr lang="es-ES" sz="1600" dirty="0"/>
              <a:t>Esto crea aplicaciones más rápidas y con </a:t>
            </a:r>
            <a:r>
              <a:rPr lang="es-ES" sz="1600" dirty="0" smtClean="0"/>
              <a:t>mejor </a:t>
            </a:r>
            <a:r>
              <a:rPr lang="es-ES" sz="1600" dirty="0"/>
              <a:t>respuesta a las acciones del usuario.</a:t>
            </a:r>
          </a:p>
        </p:txBody>
      </p:sp>
      <p:pic>
        <p:nvPicPr>
          <p:cNvPr id="13" name="Picture 2" descr="Resultado de imagen de ajax 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9055" y="2908707"/>
            <a:ext cx="3183305" cy="2386155"/>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4067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AJAX</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Si</a:t>
            </a:r>
            <a:r>
              <a:rPr lang="es-ES" sz="1600" b="1" u="sng" dirty="0">
                <a:solidFill>
                  <a:srgbClr val="C00000"/>
                </a:solidFill>
                <a:effectLst>
                  <a:outerShdw blurRad="38100" dist="38100" dir="2700000" algn="tl">
                    <a:srgbClr val="000000">
                      <a:alpha val="43137"/>
                    </a:srgbClr>
                  </a:outerShdw>
                </a:effectLst>
              </a:rPr>
              <a:t>, ¿pero como?</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endParaRPr lang="es-ES" sz="1600" dirty="0"/>
          </a:p>
        </p:txBody>
      </p:sp>
      <p:sp>
        <p:nvSpPr>
          <p:cNvPr id="7" name="Marcador de contenido 4"/>
          <p:cNvSpPr txBox="1">
            <a:spLocks/>
          </p:cNvSpPr>
          <p:nvPr/>
        </p:nvSpPr>
        <p:spPr>
          <a:xfrm>
            <a:off x="628650" y="2594598"/>
            <a:ext cx="7183710" cy="3329447"/>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s-ES" sz="1600" kern="0" dirty="0" smtClean="0"/>
              <a:t>Para realizar una </a:t>
            </a:r>
            <a:r>
              <a:rPr lang="es-ES" sz="1600" b="1" kern="0" dirty="0" smtClean="0">
                <a:solidFill>
                  <a:schemeClr val="tx2">
                    <a:lumMod val="20000"/>
                    <a:lumOff val="80000"/>
                  </a:schemeClr>
                </a:solidFill>
                <a:effectLst>
                  <a:outerShdw blurRad="38100" dist="38100" dir="2700000" algn="tl">
                    <a:srgbClr val="000000">
                      <a:alpha val="43137"/>
                    </a:srgbClr>
                  </a:outerShdw>
                </a:effectLst>
              </a:rPr>
              <a:t>petición HTTP </a:t>
            </a:r>
            <a:r>
              <a:rPr lang="es-ES" sz="1600" kern="0" dirty="0" smtClean="0"/>
              <a:t>usando </a:t>
            </a:r>
          </a:p>
          <a:p>
            <a:pPr marL="0" indent="0">
              <a:lnSpc>
                <a:spcPct val="100000"/>
              </a:lnSpc>
              <a:spcBef>
                <a:spcPts val="0"/>
              </a:spcBef>
              <a:buFont typeface="Arial" panose="020B0604020202020204" pitchFamily="34" charset="0"/>
              <a:buNone/>
            </a:pPr>
            <a:r>
              <a:rPr lang="es-ES" sz="1600" kern="0" dirty="0" smtClean="0"/>
              <a:t>JavaScript, es necesario crear una </a:t>
            </a:r>
          </a:p>
          <a:p>
            <a:pPr marL="0" indent="0">
              <a:lnSpc>
                <a:spcPct val="100000"/>
              </a:lnSpc>
              <a:spcBef>
                <a:spcPts val="0"/>
              </a:spcBef>
              <a:buFont typeface="Arial" panose="020B0604020202020204" pitchFamily="34" charset="0"/>
              <a:buNone/>
            </a:pPr>
            <a:r>
              <a:rPr lang="es-ES" sz="1600" kern="0" dirty="0" smtClean="0"/>
              <a:t>Instancia de una clase que provea </a:t>
            </a:r>
          </a:p>
          <a:p>
            <a:pPr marL="0" indent="0">
              <a:lnSpc>
                <a:spcPct val="100000"/>
              </a:lnSpc>
              <a:spcBef>
                <a:spcPts val="0"/>
              </a:spcBef>
              <a:buFont typeface="Arial" panose="020B0604020202020204" pitchFamily="34" charset="0"/>
              <a:buNone/>
            </a:pPr>
            <a:r>
              <a:rPr lang="es-ES" sz="1600" kern="0" dirty="0" smtClean="0"/>
              <a:t>esta funcionalidad.</a:t>
            </a:r>
          </a:p>
          <a:p>
            <a:pPr marL="0" indent="0">
              <a:lnSpc>
                <a:spcPct val="100000"/>
              </a:lnSpc>
              <a:spcBef>
                <a:spcPts val="0"/>
              </a:spcBef>
              <a:buFont typeface="Arial" panose="020B0604020202020204" pitchFamily="34" charset="0"/>
              <a:buNone/>
            </a:pPr>
            <a:endParaRPr lang="es-ES" sz="1600" kern="0" dirty="0" smtClean="0"/>
          </a:p>
          <a:p>
            <a:pPr marL="0" indent="0">
              <a:lnSpc>
                <a:spcPct val="100000"/>
              </a:lnSpc>
              <a:spcBef>
                <a:spcPts val="0"/>
              </a:spcBef>
              <a:buFont typeface="Arial" panose="020B0604020202020204" pitchFamily="34" charset="0"/>
              <a:buNone/>
            </a:pPr>
            <a:r>
              <a:rPr lang="es-ES" sz="1600" kern="0" dirty="0" smtClean="0"/>
              <a:t>Esta clase fue inicialmente introducida en </a:t>
            </a:r>
          </a:p>
          <a:p>
            <a:pPr marL="0" indent="0">
              <a:lnSpc>
                <a:spcPct val="100000"/>
              </a:lnSpc>
              <a:spcBef>
                <a:spcPts val="0"/>
              </a:spcBef>
              <a:buFont typeface="Arial" panose="020B0604020202020204" pitchFamily="34" charset="0"/>
              <a:buNone/>
            </a:pPr>
            <a:r>
              <a:rPr lang="es-ES" sz="1600" kern="0" dirty="0" smtClean="0"/>
              <a:t>Internet Explorer como un objeto </a:t>
            </a:r>
            <a:r>
              <a:rPr lang="es-ES" sz="1600" i="1" kern="0" dirty="0" smtClean="0"/>
              <a:t>ActiveX</a:t>
            </a:r>
            <a:r>
              <a:rPr lang="es-ES" sz="1600" kern="0" dirty="0" smtClean="0"/>
              <a:t>, </a:t>
            </a:r>
          </a:p>
          <a:p>
            <a:pPr marL="0" indent="0">
              <a:lnSpc>
                <a:spcPct val="100000"/>
              </a:lnSpc>
              <a:spcBef>
                <a:spcPts val="0"/>
              </a:spcBef>
              <a:buFont typeface="Arial" panose="020B0604020202020204" pitchFamily="34" charset="0"/>
              <a:buNone/>
            </a:pPr>
            <a:r>
              <a:rPr lang="es-ES" sz="1600" kern="0" dirty="0" smtClean="0"/>
              <a:t>llamado </a:t>
            </a:r>
            <a:r>
              <a:rPr lang="es-ES" sz="1600" i="1" kern="0" dirty="0" smtClean="0"/>
              <a:t>XMLHTTP</a:t>
            </a:r>
            <a:r>
              <a:rPr lang="es-ES" sz="1600" kern="0" dirty="0" smtClean="0"/>
              <a:t>. </a:t>
            </a:r>
          </a:p>
          <a:p>
            <a:pPr marL="0" indent="0">
              <a:lnSpc>
                <a:spcPct val="100000"/>
              </a:lnSpc>
              <a:spcBef>
                <a:spcPts val="0"/>
              </a:spcBef>
              <a:buFont typeface="Arial" panose="020B0604020202020204" pitchFamily="34" charset="0"/>
              <a:buNone/>
            </a:pPr>
            <a:endParaRPr lang="es-ES" sz="1600" kern="0" dirty="0" smtClean="0"/>
          </a:p>
          <a:p>
            <a:pPr marL="0" indent="0">
              <a:lnSpc>
                <a:spcPct val="100000"/>
              </a:lnSpc>
              <a:spcBef>
                <a:spcPts val="0"/>
              </a:spcBef>
              <a:buFont typeface="Arial" panose="020B0604020202020204" pitchFamily="34" charset="0"/>
              <a:buNone/>
            </a:pPr>
            <a:r>
              <a:rPr lang="es-ES" sz="1600" kern="0" dirty="0" smtClean="0"/>
              <a:t>Después Mozilla, Safari y otros navegadores lo siguieron, implementando una clase </a:t>
            </a:r>
            <a:r>
              <a:rPr lang="es-ES" sz="1600" b="1" i="1" u="sng" kern="0" dirty="0" smtClean="0">
                <a:solidFill>
                  <a:schemeClr val="tx2">
                    <a:lumMod val="20000"/>
                    <a:lumOff val="80000"/>
                  </a:schemeClr>
                </a:solidFill>
              </a:rPr>
              <a:t>XMLHttpRequest</a:t>
            </a:r>
            <a:r>
              <a:rPr lang="es-ES" sz="1600" kern="0" dirty="0" smtClean="0">
                <a:solidFill>
                  <a:schemeClr val="tx2">
                    <a:lumMod val="20000"/>
                    <a:lumOff val="80000"/>
                  </a:schemeClr>
                </a:solidFill>
              </a:rPr>
              <a:t> </a:t>
            </a:r>
            <a:r>
              <a:rPr lang="es-ES" sz="1600" kern="0" dirty="0" smtClean="0"/>
              <a:t>que soportaba los métodos y las propiedades del objeto </a:t>
            </a:r>
            <a:r>
              <a:rPr lang="es-ES" sz="1600" i="1" kern="0" dirty="0" smtClean="0"/>
              <a:t>ActiveX</a:t>
            </a:r>
            <a:r>
              <a:rPr lang="es-ES" sz="1600" kern="0" dirty="0" smtClean="0"/>
              <a:t> original.</a:t>
            </a:r>
          </a:p>
          <a:p>
            <a:pPr marL="0" indent="0">
              <a:lnSpc>
                <a:spcPct val="100000"/>
              </a:lnSpc>
              <a:buFont typeface="Arial" panose="020B0604020202020204" pitchFamily="34" charset="0"/>
              <a:buNone/>
            </a:pPr>
            <a:endParaRPr lang="es-ES" sz="2000" kern="0" dirty="0"/>
          </a:p>
        </p:txBody>
      </p:sp>
      <p:pic>
        <p:nvPicPr>
          <p:cNvPr id="8" name="Imagen 7"/>
          <p:cNvPicPr>
            <a:picLocks noChangeAspect="1"/>
          </p:cNvPicPr>
          <p:nvPr/>
        </p:nvPicPr>
        <p:blipFill>
          <a:blip r:embed="rId3"/>
          <a:stretch>
            <a:fillRect/>
          </a:stretch>
        </p:blipFill>
        <p:spPr>
          <a:xfrm>
            <a:off x="4432663" y="2437843"/>
            <a:ext cx="3379697" cy="2200733"/>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34310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PROGRAMACIÓN REACTIVA</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La programación reactiva es la programación con flujos de datos asíncronos. Los buses de eventos (por ejemplo eventos de </a:t>
            </a:r>
            <a:r>
              <a:rPr lang="es-ES" sz="1600" dirty="0" err="1"/>
              <a:t>clicks</a:t>
            </a:r>
            <a:r>
              <a:rPr lang="es-ES" sz="1600" dirty="0"/>
              <a:t>) son un flujo de eventos asíncronos, en el que se pueden observar y reaccionar en </a:t>
            </a:r>
            <a:r>
              <a:rPr lang="es-ES" sz="1600" dirty="0" smtClean="0"/>
              <a:t>consecuencia</a:t>
            </a:r>
            <a:r>
              <a:rPr lang="es-ES" sz="1600" dirty="0"/>
              <a:t>. Se pueden crear </a:t>
            </a:r>
            <a:r>
              <a:rPr lang="es-ES" sz="1600" dirty="0" err="1"/>
              <a:t>streams</a:t>
            </a:r>
            <a:r>
              <a:rPr lang="es-ES" sz="1600" dirty="0"/>
              <a:t> de </a:t>
            </a:r>
            <a:r>
              <a:rPr lang="es-ES" sz="1600" dirty="0" smtClean="0"/>
              <a:t>datos de </a:t>
            </a:r>
            <a:r>
              <a:rPr lang="es-ES" sz="1600" dirty="0"/>
              <a:t>cualquier cosa</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r>
              <a:rPr lang="es-ES" sz="1600" dirty="0"/>
              <a:t>Además de esto, disponemos de una increíble </a:t>
            </a:r>
            <a:r>
              <a:rPr lang="es-ES" sz="1600" dirty="0" smtClean="0"/>
              <a:t>API </a:t>
            </a:r>
            <a:r>
              <a:rPr lang="es-ES" sz="1600" dirty="0"/>
              <a:t>de funciones para combinar, crear y filtrar </a:t>
            </a:r>
            <a:r>
              <a:rPr lang="es-ES" sz="1600" dirty="0" smtClean="0"/>
              <a:t>cualquiera </a:t>
            </a:r>
            <a:r>
              <a:rPr lang="es-ES" sz="1600" dirty="0"/>
              <a:t>de esos </a:t>
            </a:r>
            <a:r>
              <a:rPr lang="es-ES" sz="1600" dirty="0" err="1"/>
              <a:t>streams</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r>
              <a:rPr lang="es-ES" sz="1600" dirty="0"/>
              <a:t>En JavaScript contamos con la librería </a:t>
            </a:r>
            <a:r>
              <a:rPr lang="es-ES" sz="1600" dirty="0" smtClean="0">
                <a:hlinkClick r:id="rId3"/>
              </a:rPr>
              <a:t>RxJS</a:t>
            </a:r>
            <a:r>
              <a:rPr lang="es-ES" sz="1600" dirty="0" smtClean="0"/>
              <a:t>, </a:t>
            </a:r>
            <a:r>
              <a:rPr lang="es-ES" sz="1600" dirty="0"/>
              <a:t>es de gran utilidad para generar aplicaciones asíncronas basadas en eventos que utilizan Observables y operadores de consulta.</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endParaRPr lang="es-ES" sz="1600" dirty="0"/>
          </a:p>
        </p:txBody>
      </p:sp>
      <p:sp>
        <p:nvSpPr>
          <p:cNvPr id="7" name="Marcador de contenido 4"/>
          <p:cNvSpPr txBox="1">
            <a:spLocks/>
          </p:cNvSpPr>
          <p:nvPr/>
        </p:nvSpPr>
        <p:spPr>
          <a:xfrm>
            <a:off x="628650" y="2594598"/>
            <a:ext cx="7183710" cy="3329447"/>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ES" sz="2000" kern="0" dirty="0"/>
          </a:p>
        </p:txBody>
      </p:sp>
      <p:pic>
        <p:nvPicPr>
          <p:cNvPr id="9" name="Imagen 8"/>
          <p:cNvPicPr>
            <a:picLocks noChangeAspect="1"/>
          </p:cNvPicPr>
          <p:nvPr/>
        </p:nvPicPr>
        <p:blipFill>
          <a:blip r:embed="rId4"/>
          <a:stretch>
            <a:fillRect/>
          </a:stretch>
        </p:blipFill>
        <p:spPr>
          <a:xfrm>
            <a:off x="4098262" y="4879743"/>
            <a:ext cx="2905085" cy="1169034"/>
          </a:xfrm>
          <a:prstGeom prst="rect">
            <a:avLst/>
          </a:prstGeom>
          <a:ln>
            <a:solidFill>
              <a:schemeClr val="tx1"/>
            </a:solidFill>
          </a:ln>
          <a:effectLst>
            <a:outerShdw blurRad="292100" dist="139700" dir="2700000" algn="tl" rotWithShape="0">
              <a:srgbClr val="333333">
                <a:alpha val="65000"/>
              </a:srgbClr>
            </a:outerShdw>
          </a:effectLst>
        </p:spPr>
      </p:pic>
      <p:pic>
        <p:nvPicPr>
          <p:cNvPr id="11266" name="Picture 2" descr="Resultado de imagen de rxj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6677" y="4944704"/>
            <a:ext cx="1042572" cy="104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9866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1266"/>
                                        </p:tgtEl>
                                        <p:attrNameLst>
                                          <p:attrName>style.visibility</p:attrName>
                                        </p:attrNameLst>
                                      </p:cBhvr>
                                      <p:to>
                                        <p:strVal val="visible"/>
                                      </p:to>
                                    </p:set>
                                    <p:animEffect transition="in" filter="fade">
                                      <p:cBhvr>
                                        <p:cTn id="1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ELEMENTOS EN LÍNEA VS ELEMENTOS EN BLOQUE</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i="1" dirty="0" smtClean="0"/>
          </a:p>
          <a:p>
            <a:pPr marL="0" indent="0">
              <a:lnSpc>
                <a:spcPct val="100000"/>
              </a:lnSpc>
              <a:spcBef>
                <a:spcPts val="0"/>
              </a:spcBef>
              <a:buNone/>
            </a:pPr>
            <a:r>
              <a:rPr lang="es-ES" dirty="0"/>
              <a:t>Los </a:t>
            </a:r>
            <a:r>
              <a:rPr lang="es-ES" b="1" u="sng" dirty="0"/>
              <a:t>elementos en HTML</a:t>
            </a:r>
            <a:r>
              <a:rPr lang="es-ES" dirty="0"/>
              <a:t> </a:t>
            </a:r>
            <a:r>
              <a:rPr lang="es-ES" dirty="0" smtClean="0"/>
              <a:t>usualmente </a:t>
            </a:r>
            <a:r>
              <a:rPr lang="es-ES" dirty="0"/>
              <a:t>son elementos "</a:t>
            </a:r>
            <a:r>
              <a:rPr lang="es-ES" b="1" dirty="0">
                <a:solidFill>
                  <a:schemeClr val="accent1">
                    <a:lumMod val="20000"/>
                    <a:lumOff val="80000"/>
                  </a:schemeClr>
                </a:solidFill>
                <a:effectLst>
                  <a:outerShdw blurRad="38100" dist="38100" dir="2700000" algn="tl">
                    <a:srgbClr val="000000">
                      <a:alpha val="43137"/>
                    </a:srgbClr>
                  </a:outerShdw>
                </a:effectLst>
              </a:rPr>
              <a:t>en bloque</a:t>
            </a:r>
            <a:r>
              <a:rPr lang="es-ES" dirty="0"/>
              <a:t>" o elementos "en línea". Un elemento en bloque ocupa todo el espacio de su elemento padre (</a:t>
            </a:r>
            <a:r>
              <a:rPr lang="es-ES" u="sng" dirty="0"/>
              <a:t>contenedor</a:t>
            </a:r>
            <a:r>
              <a:rPr lang="es-ES" dirty="0"/>
              <a:t>), creando así un "</a:t>
            </a:r>
            <a:r>
              <a:rPr lang="es-ES" b="1" dirty="0">
                <a:solidFill>
                  <a:schemeClr val="accent1">
                    <a:lumMod val="20000"/>
                    <a:lumOff val="80000"/>
                  </a:schemeClr>
                </a:solidFill>
                <a:effectLst>
                  <a:outerShdw blurRad="38100" dist="38100" dir="2700000" algn="tl">
                    <a:srgbClr val="000000">
                      <a:alpha val="43137"/>
                    </a:srgbClr>
                  </a:outerShdw>
                </a:effectLst>
              </a:rPr>
              <a:t>en bloque</a:t>
            </a:r>
            <a:r>
              <a:rPr lang="es-ES" dirty="0"/>
              <a:t>" </a:t>
            </a:r>
            <a:endParaRPr lang="es-ES" dirty="0" smtClean="0"/>
          </a:p>
          <a:p>
            <a:pPr marL="0" indent="0">
              <a:lnSpc>
                <a:spcPct val="100000"/>
              </a:lnSpc>
              <a:spcBef>
                <a:spcPts val="0"/>
              </a:spcBef>
              <a:buNone/>
            </a:pPr>
            <a:endParaRPr lang="es-ES" dirty="0"/>
          </a:p>
          <a:p>
            <a:pPr marL="0" indent="0">
              <a:lnSpc>
                <a:spcPct val="100000"/>
              </a:lnSpc>
              <a:spcBef>
                <a:spcPts val="0"/>
              </a:spcBef>
              <a:buNone/>
            </a:pPr>
            <a:r>
              <a:rPr lang="es-ES" dirty="0" smtClean="0"/>
              <a:t>Los </a:t>
            </a:r>
            <a:r>
              <a:rPr lang="es-ES" dirty="0"/>
              <a:t>navegadores suelen mostrar el elemento a nivel de bloque con un </a:t>
            </a:r>
            <a:r>
              <a:rPr lang="es-ES" u="sng" dirty="0"/>
              <a:t>salto de línea antes y después del elemento</a:t>
            </a:r>
            <a:r>
              <a:rPr lang="es-ES" dirty="0"/>
              <a:t>.</a:t>
            </a:r>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8" name="Imagen 7"/>
          <p:cNvPicPr>
            <a:picLocks noChangeAspect="1"/>
          </p:cNvPicPr>
          <p:nvPr/>
        </p:nvPicPr>
        <p:blipFill rotWithShape="1">
          <a:blip r:embed="rId3"/>
          <a:srcRect l="286" t="11158" r="14829" b="981"/>
          <a:stretch/>
        </p:blipFill>
        <p:spPr>
          <a:xfrm>
            <a:off x="634639" y="3823062"/>
            <a:ext cx="7183716" cy="2353907"/>
          </a:xfrm>
          <a:prstGeom prst="rect">
            <a:avLst/>
          </a:prstGeom>
          <a:ln>
            <a:solidFill>
              <a:schemeClr val="tx1"/>
            </a:solidFill>
          </a:ln>
          <a:effectLst>
            <a:outerShdw blurRad="292100" dist="139700" dir="2700000" algn="tl" rotWithShape="0">
              <a:srgbClr val="333333">
                <a:alpha val="65000"/>
              </a:srgbClr>
            </a:outerShdw>
          </a:effectLst>
        </p:spPr>
      </p:pic>
      <p:sp>
        <p:nvSpPr>
          <p:cNvPr id="9" name="CuadroTexto 8"/>
          <p:cNvSpPr txBox="1"/>
          <p:nvPr/>
        </p:nvSpPr>
        <p:spPr>
          <a:xfrm>
            <a:off x="4824549" y="5259978"/>
            <a:ext cx="2908662" cy="630490"/>
          </a:xfrm>
          <a:prstGeom prst="rect">
            <a:avLst/>
          </a:prstGeom>
          <a:ln>
            <a:solidFill>
              <a:schemeClr val="tx1"/>
            </a:solidFill>
          </a:ln>
        </p:spPr>
        <p:txBody>
          <a:bodyPr vert="horz" wrap="none" lIns="68580" tIns="34290" rIns="68580" bIns="34290" rtlCol="0" anchor="ctr">
            <a:noAutofit/>
          </a:bodyPr>
          <a:lstStyle/>
          <a:p>
            <a:pPr>
              <a:spcAft>
                <a:spcPts val="600"/>
              </a:spcAft>
            </a:pPr>
            <a:r>
              <a:rPr lang="es-ES" sz="1100" b="1" i="1" dirty="0" smtClean="0"/>
              <a:t>Más información:</a:t>
            </a:r>
            <a:endParaRPr lang="es-ES" sz="1100" b="1" i="1" dirty="0">
              <a:hlinkClick r:id="rId4"/>
            </a:endParaRPr>
          </a:p>
          <a:p>
            <a:r>
              <a:rPr lang="es-ES" sz="1050" dirty="0" smtClean="0">
                <a:solidFill>
                  <a:srgbClr val="D6FB47"/>
                </a:solidFill>
                <a:hlinkClick r:id="rId4"/>
              </a:rPr>
              <a:t>https</a:t>
            </a:r>
            <a:r>
              <a:rPr lang="es-ES" sz="1050" dirty="0">
                <a:solidFill>
                  <a:srgbClr val="D6FB47"/>
                </a:solidFill>
                <a:hlinkClick r:id="rId4"/>
              </a:rPr>
              <a:t>://</a:t>
            </a:r>
            <a:r>
              <a:rPr lang="es-ES" sz="1050" dirty="0" smtClean="0">
                <a:solidFill>
                  <a:srgbClr val="D6FB47"/>
                </a:solidFill>
                <a:hlinkClick r:id="rId4"/>
              </a:rPr>
              <a:t>developer.mozilla.org/es/docs/Web/HTML</a:t>
            </a:r>
          </a:p>
          <a:p>
            <a:r>
              <a:rPr lang="es-ES" sz="1050" dirty="0" smtClean="0">
                <a:solidFill>
                  <a:srgbClr val="D6FB47"/>
                </a:solidFill>
                <a:hlinkClick r:id="rId4"/>
              </a:rPr>
              <a:t>/</a:t>
            </a:r>
            <a:r>
              <a:rPr lang="es-ES" sz="1050" dirty="0">
                <a:solidFill>
                  <a:srgbClr val="D6FB47"/>
                </a:solidFill>
                <a:hlinkClick r:id="rId4"/>
              </a:rPr>
              <a:t>Block-level_elements</a:t>
            </a:r>
            <a:endParaRPr lang="es-ES" sz="1050" dirty="0" smtClean="0">
              <a:solidFill>
                <a:srgbClr val="D6FB47"/>
              </a:solidFill>
            </a:endParaRPr>
          </a:p>
        </p:txBody>
      </p:sp>
    </p:spTree>
    <p:extLst>
      <p:ext uri="{BB962C8B-B14F-4D97-AF65-F5344CB8AC3E}">
        <p14:creationId xmlns:p14="http://schemas.microsoft.com/office/powerpoint/2010/main" val="9157426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PROGRAMACIÓN REACTIVA</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Creando observables</a:t>
            </a: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n-US" sz="1150" dirty="0">
              <a:solidFill>
                <a:srgbClr val="AB875D"/>
              </a:solidFill>
              <a:latin typeface="Operator Mono SSm A"/>
            </a:endParaRPr>
          </a:p>
          <a:p>
            <a:pPr marL="0" indent="0">
              <a:buNone/>
            </a:pPr>
            <a:r>
              <a:rPr lang="en-US" sz="1150" i="1" dirty="0">
                <a:solidFill>
                  <a:srgbClr val="777777"/>
                </a:solidFill>
                <a:latin typeface="Operator Mono SSm A"/>
              </a:rPr>
              <a:t>// From an array or </a:t>
            </a:r>
            <a:r>
              <a:rPr lang="en-US" sz="1150" i="1" dirty="0" err="1">
                <a:solidFill>
                  <a:srgbClr val="777777"/>
                </a:solidFill>
                <a:latin typeface="Operator Mono SSm A"/>
              </a:rPr>
              <a:t>iterable</a:t>
            </a:r>
            <a:r>
              <a:rPr lang="en-US" sz="1150" i="1" dirty="0">
                <a:solidFill>
                  <a:srgbClr val="777777"/>
                </a:solidFill>
                <a:latin typeface="Operator Mono SSm A"/>
              </a:rPr>
              <a:t>.</a:t>
            </a:r>
            <a:endParaRPr lang="en-US" sz="1150" i="1" dirty="0">
              <a:solidFill>
                <a:srgbClr val="FFFFFF"/>
              </a:solidFill>
              <a:latin typeface="Operator Mono SSm A"/>
            </a:endParaRPr>
          </a:p>
          <a:p>
            <a:pPr marL="0" indent="0">
              <a:lnSpc>
                <a:spcPct val="100000"/>
              </a:lnSpc>
              <a:spcBef>
                <a:spcPts val="0"/>
              </a:spcBef>
              <a:spcAft>
                <a:spcPts val="600"/>
              </a:spcAft>
              <a:buNone/>
            </a:pPr>
            <a:r>
              <a:rPr lang="en-US" sz="1150" i="1" dirty="0">
                <a:solidFill>
                  <a:srgbClr val="777777"/>
                </a:solidFill>
                <a:latin typeface="Operator Mono SSm A"/>
              </a:rPr>
              <a:t>// The observable emits each item from the array, then completes.</a:t>
            </a:r>
            <a:r>
              <a:rPr lang="en-US" sz="1150" dirty="0">
                <a:solidFill>
                  <a:srgbClr val="FFFFFF"/>
                </a:solidFill>
                <a:latin typeface="Operator Mono SSm A"/>
              </a:rPr>
              <a:t> </a:t>
            </a:r>
          </a:p>
          <a:p>
            <a:pPr marL="0" indent="0">
              <a:lnSpc>
                <a:spcPct val="100000"/>
              </a:lnSpc>
              <a:spcBef>
                <a:spcPts val="0"/>
              </a:spcBef>
              <a:buNone/>
            </a:pPr>
            <a:r>
              <a:rPr lang="en-US" sz="1100" dirty="0">
                <a:solidFill>
                  <a:srgbClr val="8F9C6C"/>
                </a:solidFill>
                <a:latin typeface="Consolas" panose="020B0609020204030204" pitchFamily="49" charset="0"/>
              </a:rPr>
              <a:t>const</a:t>
            </a:r>
            <a:r>
              <a:rPr lang="en-US" sz="1100" dirty="0">
                <a:solidFill>
                  <a:srgbClr val="FFFFFF"/>
                </a:solidFill>
                <a:latin typeface="Consolas" panose="020B0609020204030204" pitchFamily="49" charset="0"/>
              </a:rPr>
              <a:t> myNumber$ </a:t>
            </a:r>
            <a:r>
              <a:rPr lang="en-US" sz="1100" dirty="0">
                <a:solidFill>
                  <a:srgbClr val="A67F59"/>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err="1">
                <a:solidFill>
                  <a:srgbClr val="FFFFFF"/>
                </a:solidFill>
                <a:latin typeface="Consolas" panose="020B0609020204030204" pitchFamily="49" charset="0"/>
              </a:rPr>
              <a:t>Rx</a:t>
            </a:r>
            <a:r>
              <a:rPr lang="en-US" sz="1100" dirty="0" err="1">
                <a:solidFill>
                  <a:srgbClr val="AB875D"/>
                </a:solidFill>
                <a:latin typeface="Consolas" panose="020B0609020204030204" pitchFamily="49" charset="0"/>
              </a:rPr>
              <a:t>.</a:t>
            </a:r>
            <a:r>
              <a:rPr lang="en-US" sz="1100" dirty="0" err="1">
                <a:solidFill>
                  <a:srgbClr val="FFFFFF"/>
                </a:solidFill>
                <a:latin typeface="Consolas" panose="020B0609020204030204" pitchFamily="49" charset="0"/>
              </a:rPr>
              <a:t>Observable</a:t>
            </a:r>
            <a:r>
              <a:rPr lang="en-US" sz="1100" dirty="0" err="1">
                <a:solidFill>
                  <a:srgbClr val="AB875D"/>
                </a:solidFill>
                <a:latin typeface="Consolas" panose="020B0609020204030204" pitchFamily="49" charset="0"/>
              </a:rPr>
              <a:t>.</a:t>
            </a:r>
            <a:r>
              <a:rPr lang="en-US" sz="1100" dirty="0" err="1">
                <a:solidFill>
                  <a:srgbClr val="8F9C6C"/>
                </a:solidFill>
                <a:latin typeface="Consolas" panose="020B0609020204030204" pitchFamily="49" charset="0"/>
              </a:rPr>
              <a:t>from</a:t>
            </a:r>
            <a:r>
              <a:rPr lang="en-US" sz="1100" dirty="0">
                <a:solidFill>
                  <a:srgbClr val="AB875D"/>
                </a:solidFill>
                <a:latin typeface="Consolas" panose="020B0609020204030204" pitchFamily="49" charset="0"/>
              </a:rPr>
              <a:t>([</a:t>
            </a:r>
            <a:r>
              <a:rPr lang="en-US" sz="1100" dirty="0">
                <a:solidFill>
                  <a:srgbClr val="9B869C"/>
                </a:solidFill>
                <a:latin typeface="Consolas" panose="020B0609020204030204" pitchFamily="49" charset="0"/>
              </a:rPr>
              <a:t>1</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a:solidFill>
                  <a:srgbClr val="9B869C"/>
                </a:solidFill>
                <a:latin typeface="Consolas" panose="020B0609020204030204" pitchFamily="49" charset="0"/>
              </a:rPr>
              <a:t>2</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a:solidFill>
                  <a:srgbClr val="9B869C"/>
                </a:solidFill>
                <a:latin typeface="Consolas" panose="020B0609020204030204" pitchFamily="49" charset="0"/>
              </a:rPr>
              <a:t>3</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a:solidFill>
                  <a:srgbClr val="9B869C"/>
                </a:solidFill>
                <a:latin typeface="Consolas" panose="020B0609020204030204" pitchFamily="49" charset="0"/>
              </a:rPr>
              <a:t>4</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a:solidFill>
                  <a:srgbClr val="9B869C"/>
                </a:solidFill>
                <a:latin typeface="Consolas" panose="020B0609020204030204" pitchFamily="49" charset="0"/>
              </a:rPr>
              <a:t>5</a:t>
            </a:r>
            <a:r>
              <a:rPr lang="en-US" sz="1100" dirty="0">
                <a:solidFill>
                  <a:srgbClr val="AB875D"/>
                </a:solidFill>
                <a:latin typeface="Consolas" panose="020B0609020204030204" pitchFamily="49" charset="0"/>
              </a:rPr>
              <a:t>]);</a:t>
            </a:r>
            <a:endParaRPr lang="en-US" sz="1100" dirty="0">
              <a:solidFill>
                <a:srgbClr val="FFFFFF"/>
              </a:solidFill>
              <a:latin typeface="Consolas" panose="020B0609020204030204" pitchFamily="49" charset="0"/>
            </a:endParaRPr>
          </a:p>
          <a:p>
            <a:pPr marL="0" indent="0">
              <a:lnSpc>
                <a:spcPct val="100000"/>
              </a:lnSpc>
              <a:spcBef>
                <a:spcPts val="0"/>
              </a:spcBef>
              <a:buNone/>
            </a:pPr>
            <a:endParaRPr lang="en-US" sz="1150" dirty="0">
              <a:solidFill>
                <a:srgbClr val="FFFFFF"/>
              </a:solidFill>
              <a:latin typeface="Operator Mono SSm A"/>
            </a:endParaRPr>
          </a:p>
          <a:p>
            <a:pPr marL="0" indent="0">
              <a:buNone/>
            </a:pPr>
            <a:r>
              <a:rPr lang="en-US" sz="1150" i="1" dirty="0">
                <a:solidFill>
                  <a:srgbClr val="777777"/>
                </a:solidFill>
                <a:latin typeface="Operator Mono SSm A"/>
              </a:rPr>
              <a:t>// From a promise.</a:t>
            </a:r>
            <a:r>
              <a:rPr lang="en-US" sz="1150" i="1" dirty="0">
                <a:solidFill>
                  <a:srgbClr val="FFFFFF"/>
                </a:solidFill>
                <a:latin typeface="Operator Mono SSm A"/>
              </a:rPr>
              <a:t> </a:t>
            </a:r>
          </a:p>
          <a:p>
            <a:pPr marL="0" indent="0">
              <a:lnSpc>
                <a:spcPct val="100000"/>
              </a:lnSpc>
              <a:spcBef>
                <a:spcPts val="0"/>
              </a:spcBef>
              <a:spcAft>
                <a:spcPts val="600"/>
              </a:spcAft>
              <a:buNone/>
            </a:pPr>
            <a:r>
              <a:rPr lang="en-US" sz="1150" i="1" dirty="0">
                <a:solidFill>
                  <a:srgbClr val="777777"/>
                </a:solidFill>
                <a:latin typeface="Operator Mono SSm A"/>
              </a:rPr>
              <a:t>// The observable emits the result eventually, then completes </a:t>
            </a:r>
            <a:endParaRPr lang="en-US" sz="1150" i="1" dirty="0" smtClean="0">
              <a:solidFill>
                <a:srgbClr val="777777"/>
              </a:solidFill>
              <a:latin typeface="Operator Mono SSm A"/>
            </a:endParaRPr>
          </a:p>
          <a:p>
            <a:pPr marL="0" indent="0">
              <a:lnSpc>
                <a:spcPct val="100000"/>
              </a:lnSpc>
              <a:spcBef>
                <a:spcPts val="0"/>
              </a:spcBef>
              <a:spcAft>
                <a:spcPts val="600"/>
              </a:spcAft>
              <a:buNone/>
            </a:pPr>
            <a:r>
              <a:rPr lang="en-US" sz="1150" i="1" dirty="0" smtClean="0">
                <a:solidFill>
                  <a:srgbClr val="777777"/>
                </a:solidFill>
                <a:latin typeface="Operator Mono SSm A"/>
              </a:rPr>
              <a:t>// (</a:t>
            </a:r>
            <a:r>
              <a:rPr lang="en-US" sz="1150" i="1" dirty="0">
                <a:solidFill>
                  <a:srgbClr val="777777"/>
                </a:solidFill>
                <a:latin typeface="Operator Mono SSm A"/>
              </a:rPr>
              <a:t>or errors).</a:t>
            </a:r>
            <a:r>
              <a:rPr lang="en-US" sz="1150" i="1" dirty="0">
                <a:solidFill>
                  <a:srgbClr val="FFFFFF"/>
                </a:solidFill>
                <a:latin typeface="Operator Mono SSm A"/>
              </a:rPr>
              <a:t> </a:t>
            </a:r>
          </a:p>
          <a:p>
            <a:pPr marL="0" indent="0">
              <a:lnSpc>
                <a:spcPct val="100000"/>
              </a:lnSpc>
              <a:spcBef>
                <a:spcPts val="0"/>
              </a:spcBef>
              <a:buNone/>
            </a:pPr>
            <a:r>
              <a:rPr lang="en-US" sz="1100" dirty="0">
                <a:solidFill>
                  <a:srgbClr val="8F9C6C"/>
                </a:solidFill>
                <a:latin typeface="Consolas" panose="020B0609020204030204" pitchFamily="49" charset="0"/>
              </a:rPr>
              <a:t>const</a:t>
            </a:r>
            <a:r>
              <a:rPr lang="en-US" sz="1100" dirty="0">
                <a:solidFill>
                  <a:srgbClr val="FFFFFF"/>
                </a:solidFill>
                <a:latin typeface="Consolas" panose="020B0609020204030204" pitchFamily="49" charset="0"/>
              </a:rPr>
              <a:t> </a:t>
            </a:r>
            <a:r>
              <a:rPr lang="en-US" sz="1100" dirty="0" err="1">
                <a:solidFill>
                  <a:srgbClr val="FFFFFF"/>
                </a:solidFill>
                <a:latin typeface="Consolas" panose="020B0609020204030204" pitchFamily="49" charset="0"/>
              </a:rPr>
              <a:t>myData</a:t>
            </a:r>
            <a:r>
              <a:rPr lang="en-US" sz="1100" dirty="0">
                <a:solidFill>
                  <a:srgbClr val="FFFFFF"/>
                </a:solidFill>
                <a:latin typeface="Consolas" panose="020B0609020204030204" pitchFamily="49" charset="0"/>
              </a:rPr>
              <a:t>$ </a:t>
            </a:r>
            <a:r>
              <a:rPr lang="en-US" sz="1100" dirty="0">
                <a:solidFill>
                  <a:srgbClr val="A67F59"/>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err="1">
                <a:solidFill>
                  <a:srgbClr val="FFFFFF"/>
                </a:solidFill>
                <a:latin typeface="Consolas" panose="020B0609020204030204" pitchFamily="49" charset="0"/>
              </a:rPr>
              <a:t>Rx</a:t>
            </a:r>
            <a:r>
              <a:rPr lang="en-US" sz="1100" dirty="0" err="1">
                <a:solidFill>
                  <a:srgbClr val="AB875D"/>
                </a:solidFill>
                <a:latin typeface="Consolas" panose="020B0609020204030204" pitchFamily="49" charset="0"/>
              </a:rPr>
              <a:t>.</a:t>
            </a:r>
            <a:r>
              <a:rPr lang="en-US" sz="1100" dirty="0" err="1">
                <a:solidFill>
                  <a:srgbClr val="FFFFFF"/>
                </a:solidFill>
                <a:latin typeface="Consolas" panose="020B0609020204030204" pitchFamily="49" charset="0"/>
              </a:rPr>
              <a:t>Observable</a:t>
            </a:r>
            <a:r>
              <a:rPr lang="en-US" sz="1100" dirty="0" err="1">
                <a:solidFill>
                  <a:srgbClr val="AB875D"/>
                </a:solidFill>
                <a:latin typeface="Consolas" panose="020B0609020204030204" pitchFamily="49" charset="0"/>
              </a:rPr>
              <a:t>.</a:t>
            </a:r>
            <a:r>
              <a:rPr lang="en-US" sz="1100" dirty="0" err="1">
                <a:solidFill>
                  <a:srgbClr val="FFFFFF"/>
                </a:solidFill>
                <a:latin typeface="Consolas" panose="020B0609020204030204" pitchFamily="49" charset="0"/>
              </a:rPr>
              <a:t>fromPromise</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fetch</a:t>
            </a:r>
            <a:r>
              <a:rPr lang="en-US" sz="1100" dirty="0">
                <a:solidFill>
                  <a:srgbClr val="AB875D"/>
                </a:solidFill>
                <a:latin typeface="Consolas" panose="020B0609020204030204" pitchFamily="49" charset="0"/>
              </a:rPr>
              <a:t>(</a:t>
            </a:r>
            <a:r>
              <a:rPr lang="en-US" sz="1100" dirty="0">
                <a:solidFill>
                  <a:srgbClr val="8F9C6C"/>
                </a:solidFill>
                <a:latin typeface="Consolas" panose="020B0609020204030204" pitchFamily="49" charset="0"/>
              </a:rPr>
              <a:t>'http://example.com/users'</a:t>
            </a:r>
            <a:r>
              <a:rPr lang="en-US" sz="1100" dirty="0">
                <a:solidFill>
                  <a:srgbClr val="AB875D"/>
                </a:solidFill>
                <a:latin typeface="Consolas" panose="020B0609020204030204" pitchFamily="49" charset="0"/>
              </a:rPr>
              <a:t>));</a:t>
            </a:r>
            <a:endParaRPr lang="en-US" sz="1100" dirty="0">
              <a:solidFill>
                <a:srgbClr val="FFFFFF"/>
              </a:solidFill>
              <a:latin typeface="Consolas" panose="020B0609020204030204" pitchFamily="49" charset="0"/>
            </a:endParaRPr>
          </a:p>
          <a:p>
            <a:pPr marL="0" indent="0">
              <a:lnSpc>
                <a:spcPct val="100000"/>
              </a:lnSpc>
              <a:spcBef>
                <a:spcPts val="0"/>
              </a:spcBef>
              <a:buNone/>
            </a:pPr>
            <a:endParaRPr lang="en-US" sz="1150" dirty="0">
              <a:solidFill>
                <a:srgbClr val="FFFFFF"/>
              </a:solidFill>
              <a:latin typeface="Operator Mono SSm A"/>
            </a:endParaRPr>
          </a:p>
          <a:p>
            <a:pPr marL="0" indent="0">
              <a:buNone/>
            </a:pPr>
            <a:r>
              <a:rPr lang="en-US" sz="1150" i="1" dirty="0">
                <a:solidFill>
                  <a:srgbClr val="777777"/>
                </a:solidFill>
                <a:latin typeface="Operator Mono SSm A"/>
              </a:rPr>
              <a:t>// From an event.</a:t>
            </a:r>
            <a:endParaRPr lang="en-US" sz="1150" i="1" dirty="0">
              <a:solidFill>
                <a:srgbClr val="FFFFFF"/>
              </a:solidFill>
              <a:latin typeface="Operator Mono SSm A"/>
            </a:endParaRPr>
          </a:p>
          <a:p>
            <a:pPr marL="0" indent="0">
              <a:lnSpc>
                <a:spcPct val="100000"/>
              </a:lnSpc>
              <a:spcBef>
                <a:spcPts val="0"/>
              </a:spcBef>
              <a:spcAft>
                <a:spcPts val="600"/>
              </a:spcAft>
              <a:buNone/>
            </a:pPr>
            <a:r>
              <a:rPr lang="en-US" sz="1150" i="1" dirty="0">
                <a:solidFill>
                  <a:srgbClr val="777777"/>
                </a:solidFill>
                <a:latin typeface="Operator Mono SSm A"/>
              </a:rPr>
              <a:t>// The observable continuously emits events from the event listener.</a:t>
            </a:r>
            <a:endParaRPr lang="en-US" sz="1150" i="1" dirty="0">
              <a:solidFill>
                <a:srgbClr val="FFFFFF"/>
              </a:solidFill>
              <a:latin typeface="Operator Mono SSm A"/>
            </a:endParaRPr>
          </a:p>
          <a:p>
            <a:pPr marL="0" indent="0">
              <a:lnSpc>
                <a:spcPct val="100000"/>
              </a:lnSpc>
              <a:spcBef>
                <a:spcPts val="0"/>
              </a:spcBef>
              <a:buNone/>
            </a:pPr>
            <a:r>
              <a:rPr lang="en-US" sz="1100" dirty="0">
                <a:solidFill>
                  <a:srgbClr val="8F9C6C"/>
                </a:solidFill>
                <a:latin typeface="Consolas" panose="020B0609020204030204" pitchFamily="49" charset="0"/>
              </a:rPr>
              <a:t>const</a:t>
            </a:r>
            <a:r>
              <a:rPr lang="en-US" sz="1100" dirty="0">
                <a:solidFill>
                  <a:srgbClr val="FFFFFF"/>
                </a:solidFill>
                <a:latin typeface="Consolas" panose="020B0609020204030204" pitchFamily="49" charset="0"/>
              </a:rPr>
              <a:t> </a:t>
            </a:r>
            <a:r>
              <a:rPr lang="en-US" sz="1100" dirty="0" err="1">
                <a:solidFill>
                  <a:srgbClr val="FFFFFF"/>
                </a:solidFill>
                <a:latin typeface="Consolas" panose="020B0609020204030204" pitchFamily="49" charset="0"/>
              </a:rPr>
              <a:t>mouseMove</a:t>
            </a:r>
            <a:r>
              <a:rPr lang="en-US" sz="1100" dirty="0">
                <a:solidFill>
                  <a:srgbClr val="FFFFFF"/>
                </a:solidFill>
                <a:latin typeface="Consolas" panose="020B0609020204030204" pitchFamily="49" charset="0"/>
              </a:rPr>
              <a:t>$ </a:t>
            </a:r>
            <a:r>
              <a:rPr lang="en-US" sz="1100" dirty="0">
                <a:solidFill>
                  <a:srgbClr val="A67F59"/>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err="1" smtClean="0">
                <a:solidFill>
                  <a:srgbClr val="FFFFFF"/>
                </a:solidFill>
                <a:latin typeface="Consolas" panose="020B0609020204030204" pitchFamily="49" charset="0"/>
              </a:rPr>
              <a:t>Rx</a:t>
            </a:r>
            <a:r>
              <a:rPr lang="en-US" sz="1100" dirty="0" err="1" smtClean="0">
                <a:solidFill>
                  <a:srgbClr val="AB875D"/>
                </a:solidFill>
                <a:latin typeface="Consolas" panose="020B0609020204030204" pitchFamily="49" charset="0"/>
              </a:rPr>
              <a:t>.</a:t>
            </a:r>
            <a:r>
              <a:rPr lang="en-US" sz="1100" dirty="0" err="1" smtClean="0">
                <a:solidFill>
                  <a:srgbClr val="FFFFFF"/>
                </a:solidFill>
                <a:latin typeface="Consolas" panose="020B0609020204030204" pitchFamily="49" charset="0"/>
              </a:rPr>
              <a:t>Observable</a:t>
            </a:r>
            <a:r>
              <a:rPr lang="en-US" sz="1100" dirty="0" err="1" smtClean="0">
                <a:solidFill>
                  <a:srgbClr val="AB875D"/>
                </a:solidFill>
                <a:latin typeface="Consolas" panose="020B0609020204030204" pitchFamily="49" charset="0"/>
              </a:rPr>
              <a:t>.</a:t>
            </a:r>
            <a:r>
              <a:rPr lang="en-US" sz="1100" dirty="0" err="1" smtClean="0">
                <a:solidFill>
                  <a:srgbClr val="FFFFFF"/>
                </a:solidFill>
                <a:latin typeface="Consolas" panose="020B0609020204030204" pitchFamily="49" charset="0"/>
              </a:rPr>
              <a:t>fromEvent</a:t>
            </a:r>
            <a:r>
              <a:rPr lang="en-US" sz="1100" dirty="0" smtClean="0">
                <a:solidFill>
                  <a:srgbClr val="AB875D"/>
                </a:solidFill>
                <a:latin typeface="Consolas" panose="020B0609020204030204" pitchFamily="49" charset="0"/>
              </a:rPr>
              <a:t>(</a:t>
            </a:r>
            <a:r>
              <a:rPr lang="en-US" sz="1100" dirty="0" err="1" smtClean="0">
                <a:solidFill>
                  <a:srgbClr val="FFFFFF"/>
                </a:solidFill>
                <a:latin typeface="Consolas" panose="020B0609020204030204" pitchFamily="49" charset="0"/>
              </a:rPr>
              <a:t>document</a:t>
            </a:r>
            <a:r>
              <a:rPr lang="en-US" sz="1100" dirty="0" err="1" smtClean="0">
                <a:solidFill>
                  <a:srgbClr val="AB875D"/>
                </a:solidFill>
                <a:latin typeface="Consolas" panose="020B0609020204030204" pitchFamily="49" charset="0"/>
              </a:rPr>
              <a:t>.</a:t>
            </a:r>
            <a:r>
              <a:rPr lang="en-US" sz="1100" dirty="0" err="1" smtClean="0">
                <a:solidFill>
                  <a:srgbClr val="FFFFFF"/>
                </a:solidFill>
                <a:latin typeface="Consolas" panose="020B0609020204030204" pitchFamily="49" charset="0"/>
              </a:rPr>
              <a:t>documentElement</a:t>
            </a:r>
            <a:r>
              <a:rPr lang="en-US" sz="1100" dirty="0">
                <a:solidFill>
                  <a:srgbClr val="AB875D"/>
                </a:solidFill>
                <a:latin typeface="Consolas" panose="020B0609020204030204" pitchFamily="49" charset="0"/>
              </a:rPr>
              <a:t>,</a:t>
            </a:r>
            <a:r>
              <a:rPr lang="en-US" sz="1100" dirty="0">
                <a:solidFill>
                  <a:srgbClr val="FFFFFF"/>
                </a:solidFill>
                <a:latin typeface="Consolas" panose="020B0609020204030204" pitchFamily="49" charset="0"/>
              </a:rPr>
              <a:t> </a:t>
            </a:r>
            <a:r>
              <a:rPr lang="en-US" sz="1100" dirty="0">
                <a:solidFill>
                  <a:srgbClr val="8F9C6C"/>
                </a:solidFill>
                <a:latin typeface="Consolas" panose="020B0609020204030204" pitchFamily="49" charset="0"/>
              </a:rPr>
              <a:t>'</a:t>
            </a:r>
            <a:r>
              <a:rPr lang="en-US" sz="1100" dirty="0" err="1">
                <a:solidFill>
                  <a:srgbClr val="8F9C6C"/>
                </a:solidFill>
                <a:latin typeface="Consolas" panose="020B0609020204030204" pitchFamily="49" charset="0"/>
              </a:rPr>
              <a:t>mousemove</a:t>
            </a:r>
            <a:r>
              <a:rPr lang="en-US" sz="1100" dirty="0" smtClean="0">
                <a:solidFill>
                  <a:srgbClr val="8F9C6C"/>
                </a:solidFill>
                <a:latin typeface="Consolas" panose="020B0609020204030204" pitchFamily="49" charset="0"/>
              </a:rPr>
              <a:t>'</a:t>
            </a:r>
            <a:r>
              <a:rPr lang="en-US" sz="1100" dirty="0" smtClean="0">
                <a:solidFill>
                  <a:srgbClr val="AB875D"/>
                </a:solidFill>
                <a:latin typeface="Consolas" panose="020B0609020204030204" pitchFamily="49" charset="0"/>
              </a:rPr>
              <a:t>);</a:t>
            </a:r>
            <a:endParaRPr lang="es-ES" sz="11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endParaRPr lang="es-ES" sz="1600" dirty="0"/>
          </a:p>
        </p:txBody>
      </p:sp>
      <p:sp>
        <p:nvSpPr>
          <p:cNvPr id="7" name="Marcador de contenido 4"/>
          <p:cNvSpPr txBox="1">
            <a:spLocks/>
          </p:cNvSpPr>
          <p:nvPr/>
        </p:nvSpPr>
        <p:spPr>
          <a:xfrm>
            <a:off x="628650" y="2594598"/>
            <a:ext cx="7183710" cy="3329447"/>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ES" sz="2000" kern="0" dirty="0"/>
          </a:p>
        </p:txBody>
      </p:sp>
      <p:pic>
        <p:nvPicPr>
          <p:cNvPr id="2050" name="Picture 2" descr="Resultado de imagen de observ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3260" y="2760061"/>
            <a:ext cx="2609100" cy="1030106"/>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880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PROGRAMACIÓN REACTIVA</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Creando suscriptores</a:t>
            </a: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smtClean="0"/>
          </a:p>
          <a:p>
            <a:pPr marL="0" indent="0">
              <a:buNone/>
            </a:pPr>
            <a:r>
              <a:rPr lang="en-US" sz="1200" i="1" dirty="0">
                <a:solidFill>
                  <a:srgbClr val="777777"/>
                </a:solidFill>
                <a:latin typeface="Operator Mono SSm A"/>
              </a:rPr>
              <a:t>// From an array or </a:t>
            </a:r>
            <a:r>
              <a:rPr lang="en-US" sz="1200" i="1" dirty="0" err="1">
                <a:solidFill>
                  <a:srgbClr val="777777"/>
                </a:solidFill>
                <a:latin typeface="Operator Mono SSm A"/>
              </a:rPr>
              <a:t>iterable</a:t>
            </a:r>
            <a:r>
              <a:rPr lang="en-US" sz="1200" i="1" dirty="0">
                <a:solidFill>
                  <a:srgbClr val="777777"/>
                </a:solidFill>
                <a:latin typeface="Operator Mono SSm A"/>
              </a:rPr>
              <a:t>.</a:t>
            </a:r>
            <a:endParaRPr lang="en-US" sz="1200" i="1" dirty="0">
              <a:solidFill>
                <a:srgbClr val="FFFFFF"/>
              </a:solidFill>
              <a:latin typeface="Operator Mono SSm A"/>
            </a:endParaRPr>
          </a:p>
          <a:p>
            <a:pPr marL="0" indent="0">
              <a:lnSpc>
                <a:spcPct val="100000"/>
              </a:lnSpc>
              <a:spcBef>
                <a:spcPts val="0"/>
              </a:spcBef>
              <a:buNone/>
            </a:pPr>
            <a:r>
              <a:rPr lang="en-US" sz="1200" i="1" dirty="0">
                <a:solidFill>
                  <a:srgbClr val="777777"/>
                </a:solidFill>
                <a:latin typeface="Operator Mono SSm A"/>
              </a:rPr>
              <a:t>// The observable emits each item from the array, </a:t>
            </a:r>
            <a:r>
              <a:rPr lang="en-US" sz="1200" i="1" dirty="0" smtClean="0">
                <a:solidFill>
                  <a:srgbClr val="777777"/>
                </a:solidFill>
                <a:latin typeface="Operator Mono SSm A"/>
              </a:rPr>
              <a:t>then </a:t>
            </a:r>
            <a:r>
              <a:rPr lang="en-US" sz="1200" i="1" dirty="0">
                <a:solidFill>
                  <a:srgbClr val="777777"/>
                </a:solidFill>
                <a:latin typeface="Operator Mono SSm A"/>
              </a:rPr>
              <a:t>completes.</a:t>
            </a:r>
            <a:r>
              <a:rPr lang="en-US" sz="1200" dirty="0">
                <a:solidFill>
                  <a:srgbClr val="FFFFFF"/>
                </a:solidFill>
                <a:latin typeface="Operator Mono SSm A"/>
              </a:rPr>
              <a:t> </a:t>
            </a:r>
            <a:endParaRPr lang="en-US" sz="1200" dirty="0" smtClean="0">
              <a:solidFill>
                <a:srgbClr val="FFFFFF"/>
              </a:solidFill>
              <a:latin typeface="Operator Mono SSm A"/>
            </a:endParaRPr>
          </a:p>
          <a:p>
            <a:pPr marL="0" indent="0">
              <a:lnSpc>
                <a:spcPct val="100000"/>
              </a:lnSpc>
              <a:spcBef>
                <a:spcPts val="0"/>
              </a:spcBef>
              <a:buNone/>
            </a:pPr>
            <a:endParaRPr lang="en-US" sz="1200" dirty="0" smtClean="0">
              <a:solidFill>
                <a:srgbClr val="FFFFFF"/>
              </a:solidFill>
              <a:latin typeface="Operator Mono SSm A"/>
            </a:endParaRPr>
          </a:p>
          <a:p>
            <a:pPr marL="0" indent="0">
              <a:lnSpc>
                <a:spcPct val="100000"/>
              </a:lnSpc>
              <a:spcBef>
                <a:spcPts val="0"/>
              </a:spcBef>
              <a:spcAft>
                <a:spcPts val="2400"/>
              </a:spcAft>
              <a:buNone/>
            </a:pPr>
            <a:r>
              <a:rPr lang="en-US" sz="1200" dirty="0" smtClean="0">
                <a:solidFill>
                  <a:srgbClr val="8F9C6C"/>
                </a:solidFill>
                <a:latin typeface="Consolas" panose="020B0609020204030204" pitchFamily="49" charset="0"/>
              </a:rPr>
              <a:t>const</a:t>
            </a:r>
            <a:r>
              <a:rPr lang="en-US" sz="1200" dirty="0" smtClean="0">
                <a:solidFill>
                  <a:srgbClr val="FFFFFF"/>
                </a:solidFill>
                <a:latin typeface="Consolas" panose="020B0609020204030204" pitchFamily="49" charset="0"/>
              </a:rPr>
              <a:t> </a:t>
            </a:r>
            <a:r>
              <a:rPr lang="en-US" sz="1200" dirty="0">
                <a:solidFill>
                  <a:srgbClr val="FFFFFF"/>
                </a:solidFill>
                <a:latin typeface="Consolas" panose="020B0609020204030204" pitchFamily="49" charset="0"/>
              </a:rPr>
              <a:t>myNumber$ </a:t>
            </a:r>
            <a:r>
              <a:rPr lang="en-US" sz="1200" dirty="0">
                <a:solidFill>
                  <a:srgbClr val="A67F59"/>
                </a:solidFill>
                <a:latin typeface="Consolas" panose="020B0609020204030204" pitchFamily="49" charset="0"/>
              </a:rPr>
              <a:t>=</a:t>
            </a:r>
            <a:r>
              <a:rPr lang="en-US" sz="1200" dirty="0">
                <a:solidFill>
                  <a:srgbClr val="FFFFFF"/>
                </a:solidFill>
                <a:latin typeface="Consolas" panose="020B0609020204030204" pitchFamily="49" charset="0"/>
              </a:rPr>
              <a:t> </a:t>
            </a:r>
            <a:r>
              <a:rPr lang="en-US" sz="1200" dirty="0" err="1" smtClean="0">
                <a:solidFill>
                  <a:srgbClr val="FFFFFF"/>
                </a:solidFill>
                <a:latin typeface="Consolas" panose="020B0609020204030204" pitchFamily="49" charset="0"/>
              </a:rPr>
              <a:t>Rx</a:t>
            </a:r>
            <a:r>
              <a:rPr lang="en-US" sz="1200" dirty="0" err="1" smtClean="0">
                <a:solidFill>
                  <a:srgbClr val="AB875D"/>
                </a:solidFill>
                <a:latin typeface="Consolas" panose="020B0609020204030204" pitchFamily="49" charset="0"/>
              </a:rPr>
              <a:t>.</a:t>
            </a:r>
            <a:r>
              <a:rPr lang="en-US" sz="1200" dirty="0" err="1" smtClean="0">
                <a:solidFill>
                  <a:srgbClr val="FFFFFF"/>
                </a:solidFill>
                <a:latin typeface="Consolas" panose="020B0609020204030204" pitchFamily="49" charset="0"/>
              </a:rPr>
              <a:t>Observable</a:t>
            </a:r>
            <a:r>
              <a:rPr lang="en-US" sz="1200" dirty="0" err="1" smtClean="0">
                <a:solidFill>
                  <a:srgbClr val="AB875D"/>
                </a:solidFill>
                <a:latin typeface="Consolas" panose="020B0609020204030204" pitchFamily="49" charset="0"/>
              </a:rPr>
              <a:t>.</a:t>
            </a:r>
            <a:r>
              <a:rPr lang="en-US" sz="1200" dirty="0" err="1" smtClean="0">
                <a:solidFill>
                  <a:srgbClr val="8F9C6C"/>
                </a:solidFill>
                <a:latin typeface="Consolas" panose="020B0609020204030204" pitchFamily="49" charset="0"/>
              </a:rPr>
              <a:t>from</a:t>
            </a:r>
            <a:r>
              <a:rPr lang="en-US" sz="1200" dirty="0" smtClean="0">
                <a:solidFill>
                  <a:srgbClr val="AB875D"/>
                </a:solidFill>
                <a:latin typeface="Consolas" panose="020B0609020204030204" pitchFamily="49" charset="0"/>
              </a:rPr>
              <a:t>([</a:t>
            </a:r>
            <a:r>
              <a:rPr lang="en-US" sz="1200" dirty="0" smtClean="0">
                <a:solidFill>
                  <a:srgbClr val="9B869C"/>
                </a:solidFill>
                <a:latin typeface="Consolas" panose="020B0609020204030204" pitchFamily="49" charset="0"/>
              </a:rPr>
              <a:t>1</a:t>
            </a:r>
            <a:r>
              <a:rPr lang="en-US" sz="1200" dirty="0" smtClean="0">
                <a:solidFill>
                  <a:srgbClr val="AB875D"/>
                </a:solidFill>
                <a:latin typeface="Consolas" panose="020B0609020204030204" pitchFamily="49" charset="0"/>
              </a:rPr>
              <a:t>,</a:t>
            </a:r>
            <a:r>
              <a:rPr lang="en-US" sz="1200" dirty="0" smtClean="0">
                <a:solidFill>
                  <a:srgbClr val="FFFFFF"/>
                </a:solidFill>
                <a:latin typeface="Consolas" panose="020B0609020204030204" pitchFamily="49" charset="0"/>
              </a:rPr>
              <a:t> </a:t>
            </a:r>
            <a:r>
              <a:rPr lang="en-US" sz="1200" dirty="0" smtClean="0">
                <a:solidFill>
                  <a:srgbClr val="9B869C"/>
                </a:solidFill>
                <a:latin typeface="Consolas" panose="020B0609020204030204" pitchFamily="49" charset="0"/>
              </a:rPr>
              <a:t>2</a:t>
            </a:r>
            <a:r>
              <a:rPr lang="en-US" sz="1200" dirty="0" smtClean="0">
                <a:solidFill>
                  <a:srgbClr val="AB875D"/>
                </a:solidFill>
                <a:latin typeface="Consolas" panose="020B0609020204030204" pitchFamily="49" charset="0"/>
              </a:rPr>
              <a:t>,</a:t>
            </a:r>
            <a:r>
              <a:rPr lang="en-US" sz="1200" dirty="0" smtClean="0">
                <a:solidFill>
                  <a:srgbClr val="FFFFFF"/>
                </a:solidFill>
                <a:latin typeface="Consolas" panose="020B0609020204030204" pitchFamily="49" charset="0"/>
              </a:rPr>
              <a:t> </a:t>
            </a:r>
            <a:r>
              <a:rPr lang="en-US" sz="1200" dirty="0" smtClean="0">
                <a:solidFill>
                  <a:srgbClr val="9B869C"/>
                </a:solidFill>
                <a:latin typeface="Consolas" panose="020B0609020204030204" pitchFamily="49" charset="0"/>
              </a:rPr>
              <a:t>3</a:t>
            </a:r>
            <a:r>
              <a:rPr lang="en-US" sz="1200" dirty="0" smtClean="0">
                <a:solidFill>
                  <a:srgbClr val="AB875D"/>
                </a:solidFill>
                <a:latin typeface="Consolas" panose="020B0609020204030204" pitchFamily="49" charset="0"/>
              </a:rPr>
              <a:t>,</a:t>
            </a:r>
            <a:r>
              <a:rPr lang="en-US" sz="1200" dirty="0" smtClean="0">
                <a:solidFill>
                  <a:srgbClr val="FFFFFF"/>
                </a:solidFill>
                <a:latin typeface="Consolas" panose="020B0609020204030204" pitchFamily="49" charset="0"/>
              </a:rPr>
              <a:t> </a:t>
            </a:r>
            <a:r>
              <a:rPr lang="en-US" sz="1200" dirty="0" smtClean="0">
                <a:solidFill>
                  <a:srgbClr val="9B869C"/>
                </a:solidFill>
                <a:latin typeface="Consolas" panose="020B0609020204030204" pitchFamily="49" charset="0"/>
              </a:rPr>
              <a:t>4</a:t>
            </a:r>
            <a:r>
              <a:rPr lang="en-US" sz="1200" dirty="0" smtClean="0">
                <a:solidFill>
                  <a:srgbClr val="AB875D"/>
                </a:solidFill>
                <a:latin typeface="Consolas" panose="020B0609020204030204" pitchFamily="49" charset="0"/>
              </a:rPr>
              <a:t>,</a:t>
            </a:r>
            <a:r>
              <a:rPr lang="en-US" sz="1200" dirty="0" smtClean="0">
                <a:solidFill>
                  <a:srgbClr val="FFFFFF"/>
                </a:solidFill>
                <a:latin typeface="Consolas" panose="020B0609020204030204" pitchFamily="49" charset="0"/>
              </a:rPr>
              <a:t> </a:t>
            </a:r>
            <a:r>
              <a:rPr lang="en-US" sz="1200" dirty="0" smtClean="0">
                <a:solidFill>
                  <a:srgbClr val="9B869C"/>
                </a:solidFill>
                <a:latin typeface="Consolas" panose="020B0609020204030204" pitchFamily="49" charset="0"/>
              </a:rPr>
              <a:t>5</a:t>
            </a:r>
            <a:r>
              <a:rPr lang="en-US" sz="1200" dirty="0" smtClean="0">
                <a:solidFill>
                  <a:srgbClr val="AB875D"/>
                </a:solidFill>
                <a:latin typeface="Consolas" panose="020B0609020204030204" pitchFamily="49" charset="0"/>
              </a:rPr>
              <a:t>]);</a:t>
            </a:r>
            <a:endParaRPr lang="en-US" sz="1200" i="1" dirty="0" smtClean="0">
              <a:solidFill>
                <a:srgbClr val="777777"/>
              </a:solidFill>
              <a:latin typeface="Operator Mono SSm A"/>
            </a:endParaRPr>
          </a:p>
          <a:p>
            <a:pPr marL="0" indent="0">
              <a:spcBef>
                <a:spcPts val="0"/>
              </a:spcBef>
              <a:buNone/>
            </a:pPr>
            <a:endParaRPr lang="en-US" sz="1200" i="1" dirty="0" smtClean="0">
              <a:solidFill>
                <a:srgbClr val="777777"/>
              </a:solidFill>
              <a:latin typeface="Operator Mono SSm A"/>
            </a:endParaRPr>
          </a:p>
          <a:p>
            <a:pPr marL="0" indent="0">
              <a:spcBef>
                <a:spcPts val="0"/>
              </a:spcBef>
              <a:buNone/>
            </a:pPr>
            <a:r>
              <a:rPr lang="en-US" sz="1100" i="1" dirty="0" smtClean="0">
                <a:solidFill>
                  <a:srgbClr val="777777"/>
                </a:solidFill>
                <a:latin typeface="Operator Mono SSm A"/>
              </a:rPr>
              <a:t>// Whenever we receive a number from the observable, log it to the console.</a:t>
            </a:r>
          </a:p>
          <a:p>
            <a:pPr marL="0" indent="0">
              <a:spcBef>
                <a:spcPts val="0"/>
              </a:spcBef>
              <a:buNone/>
            </a:pPr>
            <a:endParaRPr lang="en-US" sz="1200" i="1" dirty="0" smtClean="0">
              <a:solidFill>
                <a:srgbClr val="777777"/>
              </a:solidFill>
              <a:latin typeface="Operator Mono SSm A"/>
            </a:endParaRPr>
          </a:p>
          <a:p>
            <a:pPr marL="0" indent="0">
              <a:spcBef>
                <a:spcPts val="0"/>
              </a:spcBef>
              <a:buNone/>
            </a:pPr>
            <a:r>
              <a:rPr lang="en-US" sz="1600" b="1" dirty="0" smtClean="0">
                <a:solidFill>
                  <a:srgbClr val="8F9C6C"/>
                </a:solidFill>
                <a:latin typeface="Consolas" panose="020B0609020204030204" pitchFamily="49" charset="0"/>
              </a:rPr>
              <a:t>myNumber$.</a:t>
            </a:r>
            <a:r>
              <a:rPr lang="en-US" sz="1600" b="1" dirty="0" smtClean="0">
                <a:solidFill>
                  <a:srgbClr val="FFFFFF"/>
                </a:solidFill>
                <a:latin typeface="Consolas" panose="020B0609020204030204" pitchFamily="49" charset="0"/>
              </a:rPr>
              <a:t>subscribe</a:t>
            </a:r>
            <a:r>
              <a:rPr lang="en-US" sz="1600" b="1" dirty="0" smtClean="0">
                <a:solidFill>
                  <a:srgbClr val="AB875D"/>
                </a:solidFill>
                <a:latin typeface="Consolas" panose="020B0609020204030204" pitchFamily="49" charset="0"/>
              </a:rPr>
              <a:t>(</a:t>
            </a:r>
            <a:r>
              <a:rPr lang="en-US" sz="1600" b="1" dirty="0" smtClean="0">
                <a:solidFill>
                  <a:srgbClr val="FFFFFF"/>
                </a:solidFill>
                <a:latin typeface="Consolas" panose="020B0609020204030204" pitchFamily="49" charset="0"/>
              </a:rPr>
              <a:t>number </a:t>
            </a:r>
            <a:r>
              <a:rPr lang="en-US" sz="1600" b="1" dirty="0" smtClean="0">
                <a:solidFill>
                  <a:srgbClr val="A67F59"/>
                </a:solidFill>
                <a:latin typeface="Consolas" panose="020B0609020204030204" pitchFamily="49" charset="0"/>
              </a:rPr>
              <a:t>=&gt;</a:t>
            </a:r>
            <a:r>
              <a:rPr lang="en-US" sz="1600" b="1" dirty="0" smtClean="0">
                <a:solidFill>
                  <a:srgbClr val="FFFFFF"/>
                </a:solidFill>
                <a:latin typeface="Consolas" panose="020B0609020204030204" pitchFamily="49" charset="0"/>
              </a:rPr>
              <a:t> console</a:t>
            </a:r>
            <a:r>
              <a:rPr lang="en-US" sz="1600" b="1" dirty="0" smtClean="0">
                <a:solidFill>
                  <a:srgbClr val="AB875D"/>
                </a:solidFill>
                <a:latin typeface="Consolas" panose="020B0609020204030204" pitchFamily="49" charset="0"/>
              </a:rPr>
              <a:t>.</a:t>
            </a:r>
            <a:r>
              <a:rPr lang="en-US" sz="1600" b="1" dirty="0" smtClean="0">
                <a:solidFill>
                  <a:srgbClr val="FFFFFF"/>
                </a:solidFill>
                <a:latin typeface="Consolas" panose="020B0609020204030204" pitchFamily="49" charset="0"/>
              </a:rPr>
              <a:t>log</a:t>
            </a:r>
            <a:r>
              <a:rPr lang="en-US" sz="1600" b="1" dirty="0" smtClean="0">
                <a:solidFill>
                  <a:srgbClr val="AB875D"/>
                </a:solidFill>
                <a:latin typeface="Consolas" panose="020B0609020204030204" pitchFamily="49" charset="0"/>
              </a:rPr>
              <a:t>(</a:t>
            </a:r>
            <a:r>
              <a:rPr lang="en-US" sz="1600" b="1" dirty="0" smtClean="0">
                <a:solidFill>
                  <a:srgbClr val="FFFFFF"/>
                </a:solidFill>
                <a:latin typeface="Consolas" panose="020B0609020204030204" pitchFamily="49" charset="0"/>
              </a:rPr>
              <a:t>number</a:t>
            </a:r>
            <a:r>
              <a:rPr lang="en-US" sz="1600" b="1" dirty="0" smtClean="0">
                <a:solidFill>
                  <a:srgbClr val="AB875D"/>
                </a:solidFill>
                <a:latin typeface="Consolas" panose="020B0609020204030204" pitchFamily="49" charset="0"/>
              </a:rPr>
              <a:t>));</a:t>
            </a:r>
            <a:r>
              <a:rPr lang="en-US" sz="1600" b="1" dirty="0" smtClean="0">
                <a:solidFill>
                  <a:srgbClr val="FFFFFF"/>
                </a:solidFill>
                <a:latin typeface="Consolas" panose="020B0609020204030204" pitchFamily="49" charset="0"/>
              </a:rPr>
              <a:t> </a:t>
            </a:r>
          </a:p>
          <a:p>
            <a:pPr marL="0" indent="0">
              <a:spcBef>
                <a:spcPts val="0"/>
              </a:spcBef>
              <a:buNone/>
            </a:pPr>
            <a:endParaRPr lang="en-US" sz="1200" dirty="0" smtClean="0">
              <a:solidFill>
                <a:srgbClr val="FFFFFF"/>
              </a:solidFill>
              <a:latin typeface="Operator Mono SSm A"/>
            </a:endParaRPr>
          </a:p>
          <a:p>
            <a:pPr marL="0" indent="0">
              <a:buNone/>
            </a:pPr>
            <a:r>
              <a:rPr lang="en-US" sz="1100" i="1" dirty="0" smtClean="0">
                <a:solidFill>
                  <a:srgbClr val="777777"/>
                </a:solidFill>
                <a:latin typeface="Operator Mono SSm A"/>
              </a:rPr>
              <a:t>// Result:</a:t>
            </a:r>
          </a:p>
          <a:p>
            <a:pPr marL="0" indent="0">
              <a:buNone/>
            </a:pPr>
            <a:r>
              <a:rPr lang="en-US" sz="1100" i="1" dirty="0" smtClean="0">
                <a:solidFill>
                  <a:srgbClr val="777777"/>
                </a:solidFill>
                <a:latin typeface="Operator Mono SSm A"/>
              </a:rPr>
              <a:t>// </a:t>
            </a:r>
            <a:r>
              <a:rPr lang="en-US" sz="1100" i="1" dirty="0">
                <a:solidFill>
                  <a:srgbClr val="777777"/>
                </a:solidFill>
                <a:latin typeface="Operator Mono SSm A"/>
              </a:rPr>
              <a:t>&gt; 1 </a:t>
            </a:r>
          </a:p>
          <a:p>
            <a:pPr marL="0" indent="0">
              <a:buNone/>
            </a:pPr>
            <a:r>
              <a:rPr lang="en-US" sz="1100" i="1" dirty="0">
                <a:solidFill>
                  <a:srgbClr val="777777"/>
                </a:solidFill>
                <a:latin typeface="Operator Mono SSm A"/>
              </a:rPr>
              <a:t>// &gt; 2 </a:t>
            </a:r>
          </a:p>
          <a:p>
            <a:pPr marL="0" indent="0">
              <a:buNone/>
            </a:pPr>
            <a:r>
              <a:rPr lang="en-US" sz="1100" i="1" dirty="0">
                <a:solidFill>
                  <a:srgbClr val="777777"/>
                </a:solidFill>
                <a:latin typeface="Operator Mono SSm A"/>
              </a:rPr>
              <a:t>// &gt; 3 </a:t>
            </a:r>
          </a:p>
          <a:p>
            <a:pPr marL="0" indent="0">
              <a:buNone/>
            </a:pPr>
            <a:r>
              <a:rPr lang="en-US" sz="1100" i="1" dirty="0">
                <a:solidFill>
                  <a:srgbClr val="777777"/>
                </a:solidFill>
                <a:latin typeface="Operator Mono SSm A"/>
              </a:rPr>
              <a:t>// &gt; 4 </a:t>
            </a:r>
          </a:p>
          <a:p>
            <a:pPr marL="0" indent="0">
              <a:buNone/>
            </a:pPr>
            <a:r>
              <a:rPr lang="en-US" sz="1100" i="1" dirty="0">
                <a:solidFill>
                  <a:srgbClr val="777777"/>
                </a:solidFill>
                <a:latin typeface="Operator Mono SSm A"/>
              </a:rPr>
              <a:t>// &gt; 5</a:t>
            </a:r>
            <a:endParaRPr lang="es-ES" sz="1100" i="1" dirty="0">
              <a:solidFill>
                <a:srgbClr val="777777"/>
              </a:solidFill>
              <a:latin typeface="Operator Mono SSm A"/>
            </a:endParaRP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endParaRPr lang="es-ES" sz="1600" dirty="0"/>
          </a:p>
        </p:txBody>
      </p:sp>
      <p:sp>
        <p:nvSpPr>
          <p:cNvPr id="7" name="Marcador de contenido 4"/>
          <p:cNvSpPr txBox="1">
            <a:spLocks/>
          </p:cNvSpPr>
          <p:nvPr/>
        </p:nvSpPr>
        <p:spPr>
          <a:xfrm>
            <a:off x="628650" y="2594598"/>
            <a:ext cx="7183710" cy="3329447"/>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ES" sz="2000" kern="0" dirty="0"/>
          </a:p>
        </p:txBody>
      </p:sp>
    </p:spTree>
    <p:extLst>
      <p:ext uri="{BB962C8B-B14F-4D97-AF65-F5344CB8AC3E}">
        <p14:creationId xmlns:p14="http://schemas.microsoft.com/office/powerpoint/2010/main" val="39122323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PROGRAMACIÓN REACTIVA</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smtClean="0"/>
              <a:t>Para entender mejor esto </a:t>
            </a:r>
            <a:r>
              <a:rPr lang="es-ES" sz="1600" dirty="0"/>
              <a:t>podemos usar: </a:t>
            </a:r>
            <a:r>
              <a:rPr lang="es-ES" sz="1600" dirty="0">
                <a:hlinkClick r:id="rId3"/>
              </a:rPr>
              <a:t>https://rxviz.com/</a:t>
            </a: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r>
              <a:rPr lang="es-ES" sz="1600" dirty="0" smtClean="0"/>
              <a:t>Este sitio es un pre visualizador de eventos RxJS.</a:t>
            </a: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a:t>Patrones de diseño en JavaScript, Ajax y RxJS</a:t>
            </a:r>
          </a:p>
        </p:txBody>
      </p:sp>
      <p:sp>
        <p:nvSpPr>
          <p:cNvPr id="12" name="Marcador de contenido 4"/>
          <p:cNvSpPr txBox="1">
            <a:spLocks/>
          </p:cNvSpPr>
          <p:nvPr/>
        </p:nvSpPr>
        <p:spPr>
          <a:xfrm>
            <a:off x="628650" y="2183357"/>
            <a:ext cx="7183710" cy="3993612"/>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Aft>
                <a:spcPts val="600"/>
              </a:spcAft>
              <a:buFont typeface="Arial" panose="020B0604020202020204" pitchFamily="34" charset="0"/>
              <a:buNone/>
            </a:pPr>
            <a:endParaRPr lang="es-ES" sz="1600" dirty="0"/>
          </a:p>
        </p:txBody>
      </p:sp>
      <p:sp>
        <p:nvSpPr>
          <p:cNvPr id="7" name="Marcador de contenido 4"/>
          <p:cNvSpPr txBox="1">
            <a:spLocks/>
          </p:cNvSpPr>
          <p:nvPr/>
        </p:nvSpPr>
        <p:spPr>
          <a:xfrm>
            <a:off x="628650" y="2594598"/>
            <a:ext cx="7183710" cy="3329447"/>
          </a:xfrm>
          <a:prstGeom prst="rect">
            <a:avLst/>
          </a:prstGeom>
        </p:spPr>
        <p:txBody>
          <a:bodyPr>
            <a:normAutofit/>
          </a:bodyPr>
          <a:lstStyle>
            <a:lvl1pPr marL="128588" indent="-128588" algn="l" defTabSz="514350" rtl="0" eaLnBrk="1" latinLnBrk="0" hangingPunct="1">
              <a:lnSpc>
                <a:spcPct val="90000"/>
              </a:lnSpc>
              <a:spcBef>
                <a:spcPts val="563"/>
              </a:spcBef>
              <a:buClr>
                <a:schemeClr val="tx2"/>
              </a:buClr>
              <a:buFont typeface="Arial" panose="020B0604020202020204" pitchFamily="34" charset="0"/>
              <a:buChar char="•"/>
              <a:defRPr sz="1500" kern="1200">
                <a:solidFill>
                  <a:schemeClr val="bg1"/>
                </a:solidFill>
                <a:latin typeface="+mn-lt"/>
                <a:ea typeface="+mn-ea"/>
                <a:cs typeface="+mn-cs"/>
              </a:defRPr>
            </a:lvl1pPr>
            <a:lvl2pPr marL="385763" indent="-128588" algn="l" defTabSz="514350" rtl="0" eaLnBrk="1" latinLnBrk="0" hangingPunct="1">
              <a:lnSpc>
                <a:spcPct val="90000"/>
              </a:lnSpc>
              <a:spcBef>
                <a:spcPts val="281"/>
              </a:spcBef>
              <a:buClr>
                <a:schemeClr val="tx2"/>
              </a:buClr>
              <a:buFont typeface="Arial" panose="020B0604020202020204" pitchFamily="34" charset="0"/>
              <a:buChar char="•"/>
              <a:defRPr sz="1350" kern="1200">
                <a:solidFill>
                  <a:schemeClr val="bg1"/>
                </a:solidFill>
                <a:latin typeface="+mn-lt"/>
                <a:ea typeface="+mn-ea"/>
                <a:cs typeface="+mn-cs"/>
              </a:defRPr>
            </a:lvl2pPr>
            <a:lvl3pPr marL="642938" indent="-128588" algn="l" defTabSz="514350" rtl="0" eaLnBrk="1" latinLnBrk="0" hangingPunct="1">
              <a:lnSpc>
                <a:spcPct val="90000"/>
              </a:lnSpc>
              <a:spcBef>
                <a:spcPts val="281"/>
              </a:spcBef>
              <a:buClr>
                <a:schemeClr val="tx2"/>
              </a:buClr>
              <a:buFont typeface="Arial" panose="020B0604020202020204" pitchFamily="34" charset="0"/>
              <a:buChar char="•"/>
              <a:defRPr sz="1125" kern="1200">
                <a:solidFill>
                  <a:schemeClr val="bg1"/>
                </a:solidFill>
                <a:latin typeface="+mn-lt"/>
                <a:ea typeface="+mn-ea"/>
                <a:cs typeface="+mn-cs"/>
              </a:defRPr>
            </a:lvl3pPr>
            <a:lvl4pPr marL="900113"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4pPr>
            <a:lvl5pPr marL="1157288" indent="-128588" algn="l" defTabSz="514350" rtl="0" eaLnBrk="1" latinLnBrk="0" hangingPunct="1">
              <a:lnSpc>
                <a:spcPct val="90000"/>
              </a:lnSpc>
              <a:spcBef>
                <a:spcPts val="281"/>
              </a:spcBef>
              <a:buClr>
                <a:schemeClr val="tx2"/>
              </a:buClr>
              <a:buFont typeface="Arial" panose="020B0604020202020204" pitchFamily="34" charset="0"/>
              <a:buChar char="•"/>
              <a:defRPr sz="1013" kern="1200">
                <a:solidFill>
                  <a:schemeClr val="bg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ES" sz="2000" kern="0" dirty="0"/>
          </a:p>
        </p:txBody>
      </p:sp>
      <p:pic>
        <p:nvPicPr>
          <p:cNvPr id="5" name="Imagen 4"/>
          <p:cNvPicPr>
            <a:picLocks noChangeAspect="1"/>
          </p:cNvPicPr>
          <p:nvPr/>
        </p:nvPicPr>
        <p:blipFill>
          <a:blip r:embed="rId4"/>
          <a:stretch>
            <a:fillRect/>
          </a:stretch>
        </p:blipFill>
        <p:spPr>
          <a:xfrm>
            <a:off x="722812" y="3138531"/>
            <a:ext cx="7089548" cy="2479486"/>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5979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spcAft>
                <a:spcPts val="900"/>
              </a:spcAft>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TYPESCRIPT?</a:t>
            </a: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lvl="1" indent="-288000">
              <a:spcAft>
                <a:spcPts val="800"/>
              </a:spcAft>
              <a:buClr>
                <a:schemeClr val="tx2"/>
              </a:buClr>
            </a:pPr>
            <a:r>
              <a:rPr lang="es-ES" sz="2200" kern="0" dirty="0"/>
              <a:t>Lenguaje de programación de </a:t>
            </a:r>
            <a:r>
              <a:rPr lang="es-ES" sz="2200" b="1" kern="0" dirty="0">
                <a:solidFill>
                  <a:schemeClr val="tx2">
                    <a:lumMod val="20000"/>
                    <a:lumOff val="80000"/>
                  </a:schemeClr>
                </a:solidFill>
                <a:effectLst>
                  <a:outerShdw blurRad="38100" dist="38100" dir="2700000" algn="tl">
                    <a:srgbClr val="000000">
                      <a:alpha val="43137"/>
                    </a:srgbClr>
                  </a:outerShdw>
                </a:effectLst>
              </a:rPr>
              <a:t>código abierto </a:t>
            </a:r>
            <a:r>
              <a:rPr lang="es-ES" sz="2200" kern="0" dirty="0"/>
              <a:t>mantenido por Microsoft.</a:t>
            </a:r>
          </a:p>
          <a:p>
            <a:pPr lvl="1" indent="-288000">
              <a:spcAft>
                <a:spcPts val="800"/>
              </a:spcAft>
              <a:buClr>
                <a:schemeClr val="tx2"/>
              </a:buClr>
            </a:pPr>
            <a:r>
              <a:rPr lang="es-ES" sz="2200" b="1" kern="0" dirty="0">
                <a:solidFill>
                  <a:schemeClr val="tx2">
                    <a:lumMod val="20000"/>
                    <a:lumOff val="80000"/>
                  </a:schemeClr>
                </a:solidFill>
                <a:effectLst>
                  <a:outerShdw blurRad="38100" dist="38100" dir="2700000" algn="tl">
                    <a:srgbClr val="000000">
                      <a:alpha val="43137"/>
                    </a:srgbClr>
                  </a:outerShdw>
                </a:effectLst>
              </a:rPr>
              <a:t>Superset de </a:t>
            </a:r>
            <a:r>
              <a:rPr lang="es-ES" sz="2200" b="1" kern="0" dirty="0" smtClean="0">
                <a:solidFill>
                  <a:schemeClr val="tx2">
                    <a:lumMod val="20000"/>
                    <a:lumOff val="80000"/>
                  </a:schemeClr>
                </a:solidFill>
                <a:effectLst>
                  <a:outerShdw blurRad="38100" dist="38100" dir="2700000" algn="tl">
                    <a:srgbClr val="000000">
                      <a:alpha val="43137"/>
                    </a:srgbClr>
                  </a:outerShdw>
                </a:effectLst>
              </a:rPr>
              <a:t>JavaScript</a:t>
            </a:r>
            <a:r>
              <a:rPr lang="es-ES" sz="2200" kern="0" dirty="0" smtClean="0"/>
              <a:t>, </a:t>
            </a:r>
            <a:r>
              <a:rPr lang="es-ES" sz="2200" kern="0" dirty="0"/>
              <a:t>extiende la </a:t>
            </a:r>
            <a:r>
              <a:rPr lang="es-ES" sz="2200" kern="0" dirty="0" smtClean="0"/>
              <a:t>funcionalidad </a:t>
            </a:r>
            <a:r>
              <a:rPr lang="es-ES" sz="2200" kern="0" dirty="0"/>
              <a:t>de éste (clases, interfaces, herencia, tipado…)</a:t>
            </a:r>
          </a:p>
          <a:p>
            <a:pPr lvl="1" indent="-288000">
              <a:spcAft>
                <a:spcPts val="800"/>
              </a:spcAft>
              <a:buClr>
                <a:schemeClr val="tx2"/>
              </a:buClr>
            </a:pPr>
            <a:r>
              <a:rPr lang="es-ES" sz="2200" b="1" kern="0" dirty="0">
                <a:solidFill>
                  <a:schemeClr val="tx2">
                    <a:lumMod val="20000"/>
                    <a:lumOff val="80000"/>
                  </a:schemeClr>
                </a:solidFill>
                <a:effectLst>
                  <a:outerShdw blurRad="38100" dist="38100" dir="2700000" algn="tl">
                    <a:srgbClr val="000000">
                      <a:alpha val="43137"/>
                    </a:srgbClr>
                  </a:outerShdw>
                </a:effectLst>
              </a:rPr>
              <a:t>Orientado a objetos, fuertemente tipado</a:t>
            </a:r>
            <a:r>
              <a:rPr lang="es-ES" sz="2200" kern="0" dirty="0"/>
              <a:t>.</a:t>
            </a:r>
          </a:p>
          <a:p>
            <a:pPr lvl="1" indent="-288000">
              <a:spcAft>
                <a:spcPts val="800"/>
              </a:spcAft>
              <a:buClr>
                <a:schemeClr val="tx2"/>
              </a:buClr>
            </a:pPr>
            <a:r>
              <a:rPr lang="es-ES" sz="2200" kern="0" dirty="0"/>
              <a:t>Con un </a:t>
            </a:r>
            <a:r>
              <a:rPr lang="es-ES" sz="2200" b="1" kern="0" dirty="0">
                <a:solidFill>
                  <a:schemeClr val="tx2">
                    <a:lumMod val="20000"/>
                    <a:lumOff val="80000"/>
                  </a:schemeClr>
                </a:solidFill>
                <a:effectLst>
                  <a:outerShdw blurRad="38100" dist="38100" dir="2700000" algn="tl">
                    <a:srgbClr val="000000">
                      <a:alpha val="43137"/>
                    </a:srgbClr>
                  </a:outerShdw>
                </a:effectLst>
              </a:rPr>
              <a:t>transpilador compila a lenguaje </a:t>
            </a:r>
            <a:r>
              <a:rPr lang="es-ES" sz="2200" b="1" kern="0" dirty="0" smtClean="0">
                <a:solidFill>
                  <a:schemeClr val="tx2">
                    <a:lumMod val="20000"/>
                    <a:lumOff val="80000"/>
                  </a:schemeClr>
                </a:solidFill>
                <a:effectLst>
                  <a:outerShdw blurRad="38100" dist="38100" dir="2700000" algn="tl">
                    <a:srgbClr val="000000">
                      <a:alpha val="43137"/>
                    </a:srgbClr>
                  </a:outerShdw>
                </a:effectLst>
              </a:rPr>
              <a:t>JavaScript</a:t>
            </a:r>
            <a:r>
              <a:rPr lang="es-ES" sz="2200" kern="0" dirty="0" smtClean="0"/>
              <a:t>.</a:t>
            </a:r>
            <a:endParaRPr lang="es-ES" sz="2200" kern="0" dirty="0"/>
          </a:p>
          <a:p>
            <a:pPr lvl="1" indent="-288000">
              <a:spcAft>
                <a:spcPts val="800"/>
              </a:spcAft>
              <a:buClr>
                <a:schemeClr val="tx2"/>
              </a:buClr>
            </a:pPr>
            <a:r>
              <a:rPr lang="es-ES" sz="2200" kern="0" dirty="0"/>
              <a:t>Se utiliza </a:t>
            </a:r>
            <a:r>
              <a:rPr lang="es-ES" sz="2200" b="1" kern="0" dirty="0">
                <a:solidFill>
                  <a:schemeClr val="tx2">
                    <a:lumMod val="20000"/>
                    <a:lumOff val="80000"/>
                  </a:schemeClr>
                </a:solidFill>
                <a:effectLst>
                  <a:outerShdw blurRad="38100" dist="38100" dir="2700000" algn="tl">
                    <a:srgbClr val="000000">
                      <a:alpha val="43137"/>
                    </a:srgbClr>
                  </a:outerShdw>
                </a:effectLst>
              </a:rPr>
              <a:t>principalmente en el lado del cliente</a:t>
            </a:r>
            <a:r>
              <a:rPr lang="es-ES" sz="2200" kern="0" dirty="0"/>
              <a:t>, aunque está aumentando su uso en el lado del servidor: </a:t>
            </a:r>
            <a:r>
              <a:rPr lang="es-ES" sz="2200" i="1" kern="0" dirty="0"/>
              <a:t>Node JS</a:t>
            </a:r>
            <a:r>
              <a:rPr lang="es-ES" sz="2200" kern="0" dirty="0" smtClean="0"/>
              <a:t>.</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10246" name="Picture 6" descr="Resultado de imagen de TYPESCRI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4080" y="1484790"/>
            <a:ext cx="1838280" cy="580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1941105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INSTALANDO TYPESCRIPT</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600"/>
              </a:spcAft>
              <a:buNone/>
            </a:pPr>
            <a:r>
              <a:rPr lang="es-ES" sz="1600" dirty="0"/>
              <a:t>Debemos instalar </a:t>
            </a:r>
            <a:r>
              <a:rPr lang="es-ES" sz="1600" b="1" i="1" dirty="0">
                <a:solidFill>
                  <a:schemeClr val="tx2">
                    <a:lumMod val="20000"/>
                    <a:lumOff val="80000"/>
                  </a:schemeClr>
                </a:solidFill>
                <a:effectLst>
                  <a:outerShdw blurRad="38100" dist="38100" dir="2700000" algn="tl">
                    <a:srgbClr val="000000">
                      <a:alpha val="43137"/>
                    </a:srgbClr>
                  </a:outerShdw>
                </a:effectLst>
              </a:rPr>
              <a:t>NodeJS</a:t>
            </a:r>
            <a:r>
              <a:rPr lang="es-ES" sz="1600" dirty="0">
                <a:solidFill>
                  <a:schemeClr val="tx2">
                    <a:lumMod val="20000"/>
                    <a:lumOff val="80000"/>
                  </a:schemeClr>
                </a:solidFill>
                <a:effectLst>
                  <a:outerShdw blurRad="38100" dist="38100" dir="2700000" algn="tl">
                    <a:srgbClr val="000000">
                      <a:alpha val="43137"/>
                    </a:srgbClr>
                  </a:outerShdw>
                </a:effectLst>
              </a:rPr>
              <a:t> </a:t>
            </a:r>
            <a:r>
              <a:rPr lang="es-ES" sz="1600" dirty="0"/>
              <a:t>para poder instalar el paquete del transpilador Typescript</a:t>
            </a:r>
            <a:r>
              <a:rPr lang="es-ES" sz="1600" dirty="0" smtClean="0"/>
              <a:t>. </a:t>
            </a:r>
            <a:r>
              <a:rPr lang="es-ES" sz="1600" dirty="0"/>
              <a:t>Una vez instalado, debemos ejecutar el siguiente comando:</a:t>
            </a:r>
          </a:p>
          <a:p>
            <a:pPr marL="0" indent="0">
              <a:lnSpc>
                <a:spcPct val="100000"/>
              </a:lnSpc>
              <a:spcBef>
                <a:spcPts val="0"/>
              </a:spcBef>
              <a:buNone/>
            </a:pPr>
            <a:r>
              <a:rPr lang="es-ES" sz="1600" b="1" i="1" dirty="0">
                <a:solidFill>
                  <a:schemeClr val="tx2">
                    <a:lumMod val="20000"/>
                    <a:lumOff val="80000"/>
                  </a:schemeClr>
                </a:solidFill>
                <a:effectLst>
                  <a:outerShdw blurRad="38100" dist="38100" dir="2700000" algn="tl">
                    <a:srgbClr val="000000">
                      <a:alpha val="43137"/>
                    </a:srgbClr>
                  </a:outerShdw>
                </a:effectLst>
              </a:rPr>
              <a:t>npm install –g </a:t>
            </a:r>
            <a:r>
              <a:rPr lang="es-ES" sz="1600" b="1" i="1" dirty="0" err="1">
                <a:solidFill>
                  <a:schemeClr val="tx2">
                    <a:lumMod val="20000"/>
                    <a:lumOff val="80000"/>
                  </a:schemeClr>
                </a:solidFill>
                <a:effectLst>
                  <a:outerShdw blurRad="38100" dist="38100" dir="2700000" algn="tl">
                    <a:srgbClr val="000000">
                      <a:alpha val="43137"/>
                    </a:srgbClr>
                  </a:outerShdw>
                </a:effectLst>
              </a:rPr>
              <a:t>typescript</a:t>
            </a:r>
            <a:r>
              <a:rPr lang="es-ES" sz="1600" b="1" i="1" dirty="0">
                <a:solidFill>
                  <a:schemeClr val="tx2">
                    <a:lumMod val="20000"/>
                    <a:lumOff val="80000"/>
                  </a:schemeClr>
                </a:solidFill>
                <a:effectLst>
                  <a:outerShdw blurRad="38100" dist="38100" dir="2700000" algn="tl">
                    <a:srgbClr val="000000">
                      <a:alpha val="43137"/>
                    </a:srgbClr>
                  </a:outerShdw>
                </a:effectLst>
              </a:rPr>
              <a:t> </a:t>
            </a:r>
            <a:r>
              <a:rPr lang="es-ES" sz="1600" dirty="0" smtClean="0"/>
              <a:t>para </a:t>
            </a:r>
            <a:r>
              <a:rPr lang="es-ES" sz="1600" dirty="0"/>
              <a:t>instalar el paquete </a:t>
            </a:r>
            <a:r>
              <a:rPr lang="es-ES" sz="1600" b="1" i="1" dirty="0">
                <a:solidFill>
                  <a:schemeClr val="tx2">
                    <a:lumMod val="20000"/>
                    <a:lumOff val="80000"/>
                  </a:schemeClr>
                </a:solidFill>
                <a:effectLst>
                  <a:outerShdw blurRad="38100" dist="38100" dir="2700000" algn="tl">
                    <a:srgbClr val="000000">
                      <a:alpha val="43137"/>
                    </a:srgbClr>
                  </a:outerShdw>
                </a:effectLst>
              </a:rPr>
              <a:t>npm</a:t>
            </a:r>
            <a:r>
              <a:rPr lang="es-ES" sz="1600" dirty="0">
                <a:solidFill>
                  <a:schemeClr val="tx2">
                    <a:lumMod val="20000"/>
                    <a:lumOff val="80000"/>
                  </a:schemeClr>
                </a:solidFill>
                <a:effectLst>
                  <a:outerShdw blurRad="38100" dist="38100" dir="2700000" algn="tl">
                    <a:srgbClr val="000000">
                      <a:alpha val="43137"/>
                    </a:srgbClr>
                  </a:outerShdw>
                </a:effectLst>
              </a:rPr>
              <a:t> </a:t>
            </a:r>
            <a:r>
              <a:rPr lang="es-ES" sz="1600" dirty="0"/>
              <a:t>de T</a:t>
            </a:r>
            <a:r>
              <a:rPr lang="es-ES" sz="1600" dirty="0" smtClean="0"/>
              <a:t>ypescript</a:t>
            </a:r>
            <a:endParaRPr lang="es-ES" sz="1600" dirty="0"/>
          </a:p>
          <a:p>
            <a:pPr marL="0" indent="0">
              <a:lnSpc>
                <a:spcPct val="100000"/>
              </a:lnSpc>
              <a:spcBef>
                <a:spcPts val="0"/>
              </a:spcBef>
              <a:buNone/>
            </a:pPr>
            <a:endParaRPr lang="es-ES" sz="1600" dirty="0"/>
          </a:p>
          <a:p>
            <a:pPr marL="0" indent="0">
              <a:lnSpc>
                <a:spcPct val="100000"/>
              </a:lnSpc>
              <a:spcBef>
                <a:spcPts val="0"/>
              </a:spcBef>
              <a:spcAft>
                <a:spcPts val="600"/>
              </a:spcAft>
              <a:buNone/>
            </a:pPr>
            <a:r>
              <a:rPr lang="es-ES" sz="1600" dirty="0"/>
              <a:t>Para comprobar si está instalado, ejecutamos el siguiente comando para comprobar la versión.</a:t>
            </a:r>
          </a:p>
          <a:p>
            <a:pPr marL="0" indent="0">
              <a:lnSpc>
                <a:spcPct val="100000"/>
              </a:lnSpc>
              <a:spcBef>
                <a:spcPts val="0"/>
              </a:spcBef>
              <a:buNone/>
            </a:pPr>
            <a:r>
              <a:rPr lang="es-ES" sz="1600" b="1" i="1" dirty="0" err="1">
                <a:solidFill>
                  <a:schemeClr val="tx2">
                    <a:lumMod val="20000"/>
                    <a:lumOff val="80000"/>
                  </a:schemeClr>
                </a:solidFill>
                <a:effectLst>
                  <a:outerShdw blurRad="38100" dist="38100" dir="2700000" algn="tl">
                    <a:srgbClr val="000000">
                      <a:alpha val="43137"/>
                    </a:srgbClr>
                  </a:outerShdw>
                </a:effectLst>
              </a:rPr>
              <a:t>tsc</a:t>
            </a:r>
            <a:r>
              <a:rPr lang="es-ES" sz="1600" b="1" i="1" dirty="0">
                <a:solidFill>
                  <a:schemeClr val="tx2">
                    <a:lumMod val="20000"/>
                    <a:lumOff val="80000"/>
                  </a:schemeClr>
                </a:solidFill>
                <a:effectLst>
                  <a:outerShdw blurRad="38100" dist="38100" dir="2700000" algn="tl">
                    <a:srgbClr val="000000">
                      <a:alpha val="43137"/>
                    </a:srgbClr>
                  </a:outerShdw>
                </a:effectLst>
              </a:rPr>
              <a:t> -v</a:t>
            </a:r>
          </a:p>
          <a:p>
            <a:pPr marL="0" indent="0">
              <a:lnSpc>
                <a:spcPct val="100000"/>
              </a:lnSpc>
              <a:spcBef>
                <a:spcPts val="0"/>
              </a:spcBef>
              <a:buNone/>
            </a:pPr>
            <a:endParaRPr lang="es-ES" sz="1600" dirty="0"/>
          </a:p>
          <a:p>
            <a:pPr marL="0" indent="0">
              <a:lnSpc>
                <a:spcPct val="100000"/>
              </a:lnSpc>
              <a:spcBef>
                <a:spcPts val="0"/>
              </a:spcBef>
              <a:spcAft>
                <a:spcPts val="600"/>
              </a:spcAft>
              <a:buNone/>
            </a:pPr>
            <a:r>
              <a:rPr lang="es-ES" sz="1600" dirty="0"/>
              <a:t>Para iniciar un proyecto con Typescript y generar los archivos de configuración de </a:t>
            </a:r>
            <a:r>
              <a:rPr lang="es-ES" sz="1600" dirty="0" err="1"/>
              <a:t>Typecript</a:t>
            </a:r>
            <a:r>
              <a:rPr lang="es-ES" sz="1600" dirty="0"/>
              <a:t> debemos usar el siguiente comando:</a:t>
            </a:r>
          </a:p>
          <a:p>
            <a:pPr marL="0" indent="0">
              <a:lnSpc>
                <a:spcPct val="100000"/>
              </a:lnSpc>
              <a:spcBef>
                <a:spcPts val="0"/>
              </a:spcBef>
              <a:buNone/>
            </a:pPr>
            <a:r>
              <a:rPr lang="es-ES" sz="1600" b="1" i="1" dirty="0" err="1">
                <a:solidFill>
                  <a:schemeClr val="tx2">
                    <a:lumMod val="20000"/>
                    <a:lumOff val="80000"/>
                  </a:schemeClr>
                </a:solidFill>
                <a:effectLst>
                  <a:outerShdw blurRad="38100" dist="38100" dir="2700000" algn="tl">
                    <a:srgbClr val="000000">
                      <a:alpha val="43137"/>
                    </a:srgbClr>
                  </a:outerShdw>
                </a:effectLst>
              </a:rPr>
              <a:t>tsc</a:t>
            </a:r>
            <a:r>
              <a:rPr lang="es-ES" sz="1600" b="1" i="1" dirty="0">
                <a:solidFill>
                  <a:schemeClr val="tx2">
                    <a:lumMod val="20000"/>
                    <a:lumOff val="80000"/>
                  </a:schemeClr>
                </a:solidFill>
                <a:effectLst>
                  <a:outerShdw blurRad="38100" dist="38100" dir="2700000" algn="tl">
                    <a:srgbClr val="000000">
                      <a:alpha val="43137"/>
                    </a:srgbClr>
                  </a:outerShdw>
                </a:effectLst>
              </a:rPr>
              <a:t> --</a:t>
            </a:r>
            <a:r>
              <a:rPr lang="es-ES" sz="1600" b="1" i="1" dirty="0" err="1">
                <a:solidFill>
                  <a:schemeClr val="tx2">
                    <a:lumMod val="20000"/>
                    <a:lumOff val="80000"/>
                  </a:schemeClr>
                </a:solidFill>
                <a:effectLst>
                  <a:outerShdw blurRad="38100" dist="38100" dir="2700000" algn="tl">
                    <a:srgbClr val="000000">
                      <a:alpha val="43137"/>
                    </a:srgbClr>
                  </a:outerShdw>
                </a:effectLst>
              </a:rPr>
              <a:t>init</a:t>
            </a:r>
            <a:endParaRPr lang="es-ES" sz="16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dirty="0" smtClean="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spTree>
    <p:extLst>
      <p:ext uri="{BB962C8B-B14F-4D97-AF65-F5344CB8AC3E}">
        <p14:creationId xmlns:p14="http://schemas.microsoft.com/office/powerpoint/2010/main" val="3066140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CONFIGURANDO TYPESCRIPT</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spcAft>
                <a:spcPts val="600"/>
              </a:spcAft>
              <a:buNone/>
            </a:pPr>
            <a:r>
              <a:rPr lang="es-ES" dirty="0"/>
              <a:t>Se genera este archivo de configuración:</a:t>
            </a:r>
          </a:p>
          <a:p>
            <a:pPr marL="0" indent="0">
              <a:lnSpc>
                <a:spcPct val="100000"/>
              </a:lnSpc>
              <a:spcBef>
                <a:spcPts val="0"/>
              </a:spcBef>
              <a:buNone/>
            </a:pPr>
            <a:r>
              <a:rPr lang="es-ES" sz="1600" b="1" i="1" dirty="0">
                <a:solidFill>
                  <a:schemeClr val="tx2">
                    <a:lumMod val="20000"/>
                    <a:lumOff val="80000"/>
                  </a:schemeClr>
                </a:solidFill>
                <a:effectLst>
                  <a:outerShdw blurRad="38100" dist="38100" dir="2700000" algn="tl">
                    <a:srgbClr val="000000">
                      <a:alpha val="43137"/>
                    </a:srgbClr>
                  </a:outerShdw>
                </a:effectLst>
              </a:rPr>
              <a:t>tsconfig.js</a:t>
            </a:r>
          </a:p>
          <a:p>
            <a:pPr marL="0" indent="0">
              <a:lnSpc>
                <a:spcPct val="100000"/>
              </a:lnSpc>
              <a:spcBef>
                <a:spcPts val="0"/>
              </a:spcBef>
              <a:buNone/>
            </a:pPr>
            <a:endParaRPr lang="es-ES" dirty="0"/>
          </a:p>
          <a:p>
            <a:pPr marL="0" indent="0">
              <a:lnSpc>
                <a:spcPct val="100000"/>
              </a:lnSpc>
              <a:spcBef>
                <a:spcPts val="0"/>
              </a:spcBef>
              <a:buNone/>
            </a:pPr>
            <a:r>
              <a:rPr lang="es-ES" dirty="0"/>
              <a:t>Para compilar </a:t>
            </a:r>
            <a:r>
              <a:rPr lang="es-ES" dirty="0" err="1"/>
              <a:t>nuesto</a:t>
            </a:r>
            <a:r>
              <a:rPr lang="es-ES" dirty="0"/>
              <a:t> Typescript, </a:t>
            </a:r>
            <a:endParaRPr lang="es-ES" dirty="0" smtClean="0"/>
          </a:p>
          <a:p>
            <a:pPr marL="0" indent="0">
              <a:lnSpc>
                <a:spcPct val="100000"/>
              </a:lnSpc>
              <a:spcBef>
                <a:spcPts val="0"/>
              </a:spcBef>
              <a:spcAft>
                <a:spcPts val="600"/>
              </a:spcAft>
              <a:buNone/>
            </a:pPr>
            <a:r>
              <a:rPr lang="es-ES" dirty="0" smtClean="0"/>
              <a:t>debemos </a:t>
            </a:r>
            <a:r>
              <a:rPr lang="es-ES" dirty="0"/>
              <a:t>usar el siguiente comando:</a:t>
            </a:r>
          </a:p>
          <a:p>
            <a:pPr marL="0" indent="0">
              <a:lnSpc>
                <a:spcPct val="100000"/>
              </a:lnSpc>
              <a:spcBef>
                <a:spcPts val="0"/>
              </a:spcBef>
              <a:buNone/>
            </a:pPr>
            <a:r>
              <a:rPr lang="es-ES" sz="1600" b="1" i="1" dirty="0" err="1">
                <a:solidFill>
                  <a:schemeClr val="tx2">
                    <a:lumMod val="20000"/>
                    <a:lumOff val="80000"/>
                  </a:schemeClr>
                </a:solidFill>
                <a:effectLst>
                  <a:outerShdw blurRad="38100" dist="38100" dir="2700000" algn="tl">
                    <a:srgbClr val="000000">
                      <a:alpha val="43137"/>
                    </a:srgbClr>
                  </a:outerShdw>
                </a:effectLst>
              </a:rPr>
              <a:t>tsc</a:t>
            </a:r>
            <a:r>
              <a:rPr lang="es-ES" sz="1600" b="1" i="1" dirty="0">
                <a:solidFill>
                  <a:schemeClr val="tx2">
                    <a:lumMod val="20000"/>
                    <a:lumOff val="80000"/>
                  </a:schemeClr>
                </a:solidFill>
                <a:effectLst>
                  <a:outerShdw blurRad="38100" dist="38100" dir="2700000" algn="tl">
                    <a:srgbClr val="000000">
                      <a:alpha val="43137"/>
                    </a:srgbClr>
                  </a:outerShdw>
                </a:effectLst>
              </a:rPr>
              <a:t> -w</a:t>
            </a:r>
          </a:p>
          <a:p>
            <a:pPr marL="0" indent="0">
              <a:lnSpc>
                <a:spcPct val="100000"/>
              </a:lnSpc>
              <a:spcBef>
                <a:spcPts val="0"/>
              </a:spcBef>
              <a:buNone/>
            </a:pPr>
            <a:endParaRPr lang="es-ES" dirty="0"/>
          </a:p>
          <a:p>
            <a:pPr marL="0" indent="0">
              <a:lnSpc>
                <a:spcPct val="100000"/>
              </a:lnSpc>
              <a:spcBef>
                <a:spcPts val="0"/>
              </a:spcBef>
              <a:buNone/>
            </a:pPr>
            <a:r>
              <a:rPr lang="es-ES" dirty="0"/>
              <a:t>Se compilan ficheros </a:t>
            </a:r>
            <a:r>
              <a:rPr lang="es-ES" sz="1600" b="1" i="1" dirty="0">
                <a:solidFill>
                  <a:schemeClr val="tx2">
                    <a:lumMod val="20000"/>
                    <a:lumOff val="80000"/>
                  </a:schemeClr>
                </a:solidFill>
                <a:effectLst>
                  <a:outerShdw blurRad="38100" dist="38100" dir="2700000" algn="tl">
                    <a:srgbClr val="000000">
                      <a:alpha val="43137"/>
                    </a:srgbClr>
                  </a:outerShdw>
                </a:effectLst>
              </a:rPr>
              <a:t>.</a:t>
            </a:r>
            <a:r>
              <a:rPr lang="es-ES" sz="1600" b="1" i="1" dirty="0" err="1">
                <a:solidFill>
                  <a:schemeClr val="tx2">
                    <a:lumMod val="20000"/>
                    <a:lumOff val="80000"/>
                  </a:schemeClr>
                </a:solidFill>
                <a:effectLst>
                  <a:outerShdw blurRad="38100" dist="38100" dir="2700000" algn="tl">
                    <a:srgbClr val="000000">
                      <a:alpha val="43137"/>
                    </a:srgbClr>
                  </a:outerShdw>
                </a:effectLst>
              </a:rPr>
              <a:t>ts</a:t>
            </a:r>
            <a:r>
              <a:rPr lang="es-ES" sz="1600" b="1" i="1" dirty="0">
                <a:solidFill>
                  <a:schemeClr val="tx2">
                    <a:lumMod val="20000"/>
                    <a:lumOff val="80000"/>
                  </a:schemeClr>
                </a:solidFill>
                <a:effectLst>
                  <a:outerShdw blurRad="38100" dist="38100" dir="2700000" algn="tl">
                    <a:srgbClr val="000000">
                      <a:alpha val="43137"/>
                    </a:srgbClr>
                  </a:outerShdw>
                </a:effectLst>
              </a:rPr>
              <a:t> </a:t>
            </a:r>
            <a:r>
              <a:rPr lang="es-ES" dirty="0"/>
              <a:t>a</a:t>
            </a:r>
            <a:r>
              <a:rPr lang="es-ES" sz="1600" b="1" i="1" dirty="0">
                <a:solidFill>
                  <a:schemeClr val="tx2">
                    <a:lumMod val="20000"/>
                    <a:lumOff val="80000"/>
                  </a:schemeClr>
                </a:solidFill>
                <a:effectLst>
                  <a:outerShdw blurRad="38100" dist="38100" dir="2700000" algn="tl">
                    <a:srgbClr val="000000">
                      <a:alpha val="43137"/>
                    </a:srgbClr>
                  </a:outerShdw>
                </a:effectLst>
              </a:rPr>
              <a:t> .</a:t>
            </a:r>
            <a:r>
              <a:rPr lang="es-ES" sz="1600" b="1" i="1" dirty="0" err="1" smtClean="0">
                <a:solidFill>
                  <a:schemeClr val="tx2">
                    <a:lumMod val="20000"/>
                    <a:lumOff val="80000"/>
                  </a:schemeClr>
                </a:solidFill>
                <a:effectLst>
                  <a:outerShdw blurRad="38100" dist="38100" dir="2700000" algn="tl">
                    <a:srgbClr val="000000">
                      <a:alpha val="43137"/>
                    </a:srgbClr>
                  </a:outerShdw>
                </a:effectLst>
              </a:rPr>
              <a:t>js</a:t>
            </a:r>
            <a:endParaRPr lang="es-ES" sz="1600" b="1" i="1" dirty="0" smtClean="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smtClean="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smtClean="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i="1" dirty="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dirty="0" smtClean="0">
              <a:solidFill>
                <a:schemeClr val="tx2">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sz="1400" b="1" dirty="0">
                <a:solidFill>
                  <a:schemeClr val="tx2">
                    <a:lumMod val="20000"/>
                    <a:lumOff val="80000"/>
                  </a:schemeClr>
                </a:solidFill>
                <a:effectLst>
                  <a:outerShdw blurRad="38100" dist="38100" dir="2700000" algn="tl">
                    <a:srgbClr val="000000">
                      <a:alpha val="43137"/>
                    </a:srgbClr>
                  </a:outerShdw>
                </a:effectLst>
                <a:hlinkClick r:id="rId3"/>
              </a:rPr>
              <a:t>https://www.typescriptlang.org/docs/handbook/tsconfig-json.html</a:t>
            </a:r>
            <a:endParaRPr lang="es-ES" sz="1400" b="1" dirty="0">
              <a:solidFill>
                <a:schemeClr val="tx2">
                  <a:lumMod val="20000"/>
                  <a:lumOff val="80000"/>
                </a:schemeClr>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4"/>
          <a:stretch>
            <a:fillRect/>
          </a:stretch>
        </p:blipFill>
        <p:spPr>
          <a:xfrm>
            <a:off x="4116660" y="1650819"/>
            <a:ext cx="3695700" cy="3238500"/>
          </a:xfrm>
          <a:prstGeom prst="rect">
            <a:avLst/>
          </a:prstGeom>
          <a:ln>
            <a:solidFill>
              <a:schemeClr val="bg1"/>
            </a:solidFill>
          </a:ln>
        </p:spPr>
      </p:pic>
    </p:spTree>
    <p:extLst>
      <p:ext uri="{BB962C8B-B14F-4D97-AF65-F5344CB8AC3E}">
        <p14:creationId xmlns:p14="http://schemas.microsoft.com/office/powerpoint/2010/main" val="25060035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TIPOS EN TYPESCRIPT</a:t>
            </a:r>
            <a:endParaRPr lang="es-ES" sz="1575" b="1"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Boolean</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Number</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String</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Array</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Null</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Undefined</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Any</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Object</a:t>
            </a:r>
          </a:p>
          <a:p>
            <a:pPr indent="-180000">
              <a:lnSpc>
                <a:spcPct val="100000"/>
              </a:lnSpc>
              <a:spcBef>
                <a:spcPts val="0"/>
              </a:spcBef>
              <a:spcAft>
                <a:spcPts val="600"/>
              </a:spcAft>
            </a:pPr>
            <a:r>
              <a:rPr lang="en-US" sz="2000" b="1" dirty="0">
                <a:solidFill>
                  <a:schemeClr val="tx2">
                    <a:lumMod val="20000"/>
                    <a:lumOff val="80000"/>
                  </a:schemeClr>
                </a:solidFill>
                <a:effectLst>
                  <a:outerShdw blurRad="38100" dist="38100" dir="2700000" algn="tl">
                    <a:srgbClr val="000000">
                      <a:alpha val="43137"/>
                    </a:srgbClr>
                  </a:outerShdw>
                </a:effectLst>
              </a:rPr>
              <a:t>Void</a:t>
            </a:r>
            <a:endParaRPr lang="es-ES" sz="2000" b="1" dirty="0">
              <a:solidFill>
                <a:schemeClr val="tx2">
                  <a:lumMod val="20000"/>
                  <a:lumOff val="80000"/>
                </a:schemeClr>
              </a:solidFill>
              <a:effectLst>
                <a:outerShdw blurRad="38100" dist="38100" dir="2700000" algn="tl">
                  <a:srgbClr val="000000">
                    <a:alpha val="43137"/>
                  </a:srgbClr>
                </a:outerShdw>
              </a:effectLst>
            </a:endParaRPr>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5175" t="24494" r="5191" b="13474"/>
          <a:stretch/>
        </p:blipFill>
        <p:spPr>
          <a:xfrm>
            <a:off x="3052365" y="2490652"/>
            <a:ext cx="4759995" cy="2473234"/>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1042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TEMPLATE STRINGS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t>Esta técnica consiste en usar comillas invertidas (`) en los templates de esta forma conseguimos:</a:t>
            </a:r>
          </a:p>
          <a:p>
            <a:pPr marL="0" indent="0">
              <a:lnSpc>
                <a:spcPct val="100000"/>
              </a:lnSpc>
              <a:spcBef>
                <a:spcPts val="0"/>
              </a:spcBef>
              <a:buNone/>
            </a:pPr>
            <a:endParaRPr lang="es-ES" sz="1600" dirty="0"/>
          </a:p>
          <a:p>
            <a:pPr indent="-180000">
              <a:lnSpc>
                <a:spcPct val="100000"/>
              </a:lnSpc>
              <a:spcBef>
                <a:spcPts val="0"/>
              </a:spcBef>
              <a:spcAft>
                <a:spcPts val="6600"/>
              </a:spcAft>
            </a:pPr>
            <a:r>
              <a:rPr lang="en-US" sz="1600" dirty="0"/>
              <a:t>String </a:t>
            </a:r>
            <a:r>
              <a:rPr lang="en-US" sz="1600" dirty="0" smtClean="0"/>
              <a:t>Interpolation:</a:t>
            </a:r>
            <a:endParaRPr lang="en-US" sz="1600" dirty="0"/>
          </a:p>
          <a:p>
            <a:pPr indent="-180000">
              <a:lnSpc>
                <a:spcPct val="100000"/>
              </a:lnSpc>
              <a:spcBef>
                <a:spcPts val="0"/>
              </a:spcBef>
              <a:spcAft>
                <a:spcPts val="6600"/>
              </a:spcAft>
            </a:pPr>
            <a:r>
              <a:rPr lang="en-US" sz="1600" dirty="0"/>
              <a:t>Multiline </a:t>
            </a:r>
            <a:r>
              <a:rPr lang="en-US" sz="1600" dirty="0" smtClean="0"/>
              <a:t>Strings:</a:t>
            </a:r>
            <a:endParaRPr lang="en-US" sz="1600" dirty="0"/>
          </a:p>
          <a:p>
            <a:pPr indent="-180000">
              <a:lnSpc>
                <a:spcPct val="100000"/>
              </a:lnSpc>
              <a:spcBef>
                <a:spcPts val="0"/>
              </a:spcBef>
              <a:spcAft>
                <a:spcPts val="600"/>
              </a:spcAft>
            </a:pPr>
            <a:r>
              <a:rPr lang="en-US" sz="1600" dirty="0"/>
              <a:t>Tagged </a:t>
            </a:r>
            <a:r>
              <a:rPr lang="en-US" sz="1600" dirty="0" smtClean="0"/>
              <a:t>Templates</a:t>
            </a:r>
            <a:endParaRPr lang="es-ES" sz="1600" dirty="0"/>
          </a:p>
          <a:p>
            <a:pPr marL="0" indent="0">
              <a:lnSpc>
                <a:spcPct val="100000"/>
              </a:lnSpc>
              <a:spcBef>
                <a:spcPts val="0"/>
              </a:spcBef>
              <a:buNone/>
            </a:pPr>
            <a:r>
              <a:rPr lang="es-ES" sz="1400" dirty="0"/>
              <a:t> </a:t>
            </a:r>
            <a:r>
              <a:rPr lang="es-ES" sz="1400" dirty="0" smtClean="0"/>
              <a:t>    Templates strings nos ofrece la posibilidad de pre procesar templates.</a:t>
            </a:r>
          </a:p>
          <a:p>
            <a:pPr marL="0" indent="0">
              <a:lnSpc>
                <a:spcPct val="100000"/>
              </a:lnSpc>
              <a:spcBef>
                <a:spcPts val="0"/>
              </a:spcBef>
              <a:buNone/>
            </a:pPr>
            <a:r>
              <a:rPr lang="es-ES" sz="1400" dirty="0" smtClean="0"/>
              <a:t>     </a:t>
            </a:r>
            <a:r>
              <a:rPr lang="es-ES" sz="1400" dirty="0"/>
              <a:t>Aquí podemos ver un ejemplo: </a:t>
            </a:r>
            <a:r>
              <a:rPr lang="es-ES" sz="1400" dirty="0">
                <a:hlinkClick r:id="rId3"/>
              </a:rPr>
              <a:t>https://stackblitz.com/edit/road-to-angular</a:t>
            </a:r>
            <a:endParaRPr lang="en-US" sz="1400" dirty="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9" name="Imagen 8"/>
          <p:cNvPicPr>
            <a:picLocks noChangeAspect="1"/>
          </p:cNvPicPr>
          <p:nvPr/>
        </p:nvPicPr>
        <p:blipFill rotWithShape="1">
          <a:blip r:embed="rId4"/>
          <a:srcRect l="1011" t="18935" r="12434" b="16725"/>
          <a:stretch/>
        </p:blipFill>
        <p:spPr>
          <a:xfrm>
            <a:off x="914399" y="3246005"/>
            <a:ext cx="6339840" cy="496389"/>
          </a:xfrm>
          <a:prstGeom prst="rect">
            <a:avLst/>
          </a:prstGeom>
          <a:ln>
            <a:solidFill>
              <a:schemeClr val="tx1"/>
            </a:solidFill>
          </a:ln>
        </p:spPr>
      </p:pic>
      <p:pic>
        <p:nvPicPr>
          <p:cNvPr id="12" name="Imagen 11"/>
          <p:cNvPicPr>
            <a:picLocks noChangeAspect="1"/>
          </p:cNvPicPr>
          <p:nvPr/>
        </p:nvPicPr>
        <p:blipFill rotWithShape="1">
          <a:blip r:embed="rId5"/>
          <a:srcRect r="11135"/>
          <a:stretch/>
        </p:blipFill>
        <p:spPr>
          <a:xfrm>
            <a:off x="914400" y="4352787"/>
            <a:ext cx="6339839" cy="504825"/>
          </a:xfrm>
          <a:prstGeom prst="rect">
            <a:avLst/>
          </a:prstGeom>
          <a:ln>
            <a:solidFill>
              <a:schemeClr val="tx1"/>
            </a:solidFill>
          </a:ln>
        </p:spPr>
      </p:pic>
    </p:spTree>
    <p:extLst>
      <p:ext uri="{BB962C8B-B14F-4D97-AF65-F5344CB8AC3E}">
        <p14:creationId xmlns:p14="http://schemas.microsoft.com/office/powerpoint/2010/main" val="16601552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600" dirty="0" smtClean="0"/>
              <a:t>Las funciones se pueden crear tanto como una función llamada o una función anónima.</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hlinkClick r:id="rId3"/>
            </a:endParaRPr>
          </a:p>
          <a:p>
            <a:pPr marL="0" indent="0">
              <a:lnSpc>
                <a:spcPct val="100000"/>
              </a:lnSpc>
              <a:spcBef>
                <a:spcPts val="0"/>
              </a:spcBef>
              <a:buNone/>
            </a:pPr>
            <a:endParaRPr lang="es-ES" sz="1600" dirty="0">
              <a:hlinkClick r:id="rId3"/>
            </a:endParaRPr>
          </a:p>
          <a:p>
            <a:pPr marL="0" indent="0">
              <a:lnSpc>
                <a:spcPct val="100000"/>
              </a:lnSpc>
              <a:spcBef>
                <a:spcPts val="0"/>
              </a:spcBef>
              <a:buNone/>
            </a:pPr>
            <a:endParaRPr lang="es-ES" sz="1600" dirty="0" smtClean="0">
              <a:hlinkClick r:id="rId3"/>
            </a:endParaRPr>
          </a:p>
          <a:p>
            <a:pPr marL="0" indent="0">
              <a:lnSpc>
                <a:spcPct val="100000"/>
              </a:lnSpc>
              <a:spcBef>
                <a:spcPts val="0"/>
              </a:spcBef>
              <a:buNone/>
            </a:pPr>
            <a:endParaRPr lang="es-ES" sz="1600" dirty="0">
              <a:hlinkClick r:id="rId3"/>
            </a:endParaRPr>
          </a:p>
          <a:p>
            <a:pPr marL="0" indent="0">
              <a:lnSpc>
                <a:spcPct val="100000"/>
              </a:lnSpc>
              <a:spcBef>
                <a:spcPts val="0"/>
              </a:spcBef>
              <a:buNone/>
            </a:pPr>
            <a:endParaRPr lang="es-ES" sz="1600" dirty="0" smtClean="0">
              <a:hlinkClick r:id="rId3"/>
            </a:endParaRPr>
          </a:p>
          <a:p>
            <a:pPr marL="0" indent="0">
              <a:lnSpc>
                <a:spcPct val="100000"/>
              </a:lnSpc>
              <a:spcBef>
                <a:spcPts val="0"/>
              </a:spcBef>
              <a:buNone/>
            </a:pPr>
            <a:endParaRPr lang="es-ES" sz="1600" dirty="0">
              <a:hlinkClick r:id="rId3"/>
            </a:endParaRPr>
          </a:p>
          <a:p>
            <a:pPr marL="0" indent="0">
              <a:lnSpc>
                <a:spcPct val="100000"/>
              </a:lnSpc>
              <a:spcBef>
                <a:spcPts val="0"/>
              </a:spcBef>
              <a:buNone/>
            </a:pPr>
            <a:endParaRPr lang="es-ES" sz="1600" dirty="0" smtClean="0">
              <a:hlinkClick r:id="rId3"/>
            </a:endParaRPr>
          </a:p>
          <a:p>
            <a:pPr marL="0" indent="0">
              <a:lnSpc>
                <a:spcPct val="100000"/>
              </a:lnSpc>
              <a:spcBef>
                <a:spcPts val="0"/>
              </a:spcBef>
              <a:buNone/>
            </a:pPr>
            <a:endParaRPr lang="es-ES" sz="1600" dirty="0" smtClean="0">
              <a:hlinkClick r:id="rId3"/>
            </a:endParaRPr>
          </a:p>
          <a:p>
            <a:pPr marL="0" indent="0">
              <a:lnSpc>
                <a:spcPct val="100000"/>
              </a:lnSpc>
              <a:spcBef>
                <a:spcPts val="0"/>
              </a:spcBef>
              <a:buNone/>
            </a:pPr>
            <a:endParaRPr lang="es-ES" sz="1600" dirty="0">
              <a:hlinkClick r:id="rId3"/>
            </a:endParaRPr>
          </a:p>
          <a:p>
            <a:pPr marL="0" indent="0">
              <a:lnSpc>
                <a:spcPct val="100000"/>
              </a:lnSpc>
              <a:spcBef>
                <a:spcPts val="0"/>
              </a:spcBef>
              <a:buNone/>
            </a:pPr>
            <a:endParaRPr lang="es-ES" sz="1600" dirty="0">
              <a:hlinkClick r:id="rId3"/>
            </a:endParaRPr>
          </a:p>
          <a:p>
            <a:pPr marL="0" indent="0">
              <a:lnSpc>
                <a:spcPct val="100000"/>
              </a:lnSpc>
              <a:spcBef>
                <a:spcPts val="0"/>
              </a:spcBef>
              <a:buNone/>
            </a:pPr>
            <a:r>
              <a:rPr lang="es-ES" sz="1400" dirty="0" smtClean="0">
                <a:hlinkClick r:id="rId3"/>
              </a:rPr>
              <a:t>https</a:t>
            </a:r>
            <a:r>
              <a:rPr lang="es-ES" sz="1400" dirty="0">
                <a:hlinkClick r:id="rId3"/>
              </a:rPr>
              <a:t>://</a:t>
            </a:r>
            <a:r>
              <a:rPr lang="es-ES" sz="1400" dirty="0" smtClean="0">
                <a:hlinkClick r:id="rId3"/>
              </a:rPr>
              <a:t>stackblitz.com/edit/road-to-angular</a:t>
            </a:r>
            <a:endParaRPr lang="es-ES" sz="14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4"/>
          <a:stretch>
            <a:fillRect/>
          </a:stretch>
        </p:blipFill>
        <p:spPr>
          <a:xfrm>
            <a:off x="720770" y="2883648"/>
            <a:ext cx="4619625" cy="2171700"/>
          </a:xfrm>
          <a:prstGeom prst="rect">
            <a:avLst/>
          </a:prstGeom>
          <a:ln>
            <a:solidFill>
              <a:schemeClr val="bg1"/>
            </a:solidFill>
          </a:ln>
        </p:spPr>
      </p:pic>
    </p:spTree>
    <p:extLst>
      <p:ext uri="{BB962C8B-B14F-4D97-AF65-F5344CB8AC3E}">
        <p14:creationId xmlns:p14="http://schemas.microsoft.com/office/powerpoint/2010/main" val="13735646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351663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FUNCIONES</a:t>
            </a:r>
          </a:p>
          <a:p>
            <a:pPr marL="0" indent="0">
              <a:lnSpc>
                <a:spcPct val="100000"/>
              </a:lnSpc>
              <a:spcBef>
                <a:spcPts val="0"/>
              </a:spcBef>
              <a:buNone/>
            </a:pPr>
            <a:endParaRPr lang="es-ES" sz="14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400" b="1" u="sng" dirty="0">
                <a:solidFill>
                  <a:srgbClr val="C00000"/>
                </a:solidFill>
                <a:effectLst>
                  <a:outerShdw blurRad="38100" dist="38100" dir="2700000" algn="tl">
                    <a:srgbClr val="000000">
                      <a:alpha val="43137"/>
                    </a:srgbClr>
                  </a:outerShdw>
                </a:effectLst>
              </a:rPr>
              <a:t>Get y Set</a:t>
            </a:r>
          </a:p>
          <a:p>
            <a:pPr marL="0" indent="0">
              <a:lnSpc>
                <a:spcPct val="100000"/>
              </a:lnSpc>
              <a:spcBef>
                <a:spcPts val="0"/>
              </a:spcBef>
              <a:buNone/>
            </a:pPr>
            <a:endParaRPr lang="es-ES" sz="14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Al igual que en Java si creas una variable privada, es recomendable añadir las funciones </a:t>
            </a:r>
            <a:r>
              <a:rPr lang="es-ES" sz="1600" b="1" i="1" dirty="0">
                <a:solidFill>
                  <a:schemeClr val="accent1">
                    <a:lumMod val="20000"/>
                    <a:lumOff val="80000"/>
                  </a:schemeClr>
                </a:solidFill>
                <a:effectLst>
                  <a:outerShdw blurRad="38100" dist="38100" dir="2700000" algn="tl">
                    <a:srgbClr val="000000">
                      <a:alpha val="43137"/>
                    </a:srgbClr>
                  </a:outerShdw>
                </a:effectLst>
              </a:rPr>
              <a:t>get</a:t>
            </a:r>
            <a:r>
              <a:rPr lang="es-ES" sz="1600" dirty="0">
                <a:solidFill>
                  <a:schemeClr val="accent1">
                    <a:lumMod val="20000"/>
                    <a:lumOff val="80000"/>
                  </a:schemeClr>
                </a:solidFill>
                <a:effectLst>
                  <a:outerShdw blurRad="38100" dist="38100" dir="2700000" algn="tl">
                    <a:srgbClr val="000000">
                      <a:alpha val="43137"/>
                    </a:srgbClr>
                  </a:outerShdw>
                </a:effectLst>
              </a:rPr>
              <a:t> </a:t>
            </a:r>
            <a:r>
              <a:rPr lang="es-ES" sz="1600" dirty="0"/>
              <a:t>y </a:t>
            </a:r>
            <a:r>
              <a:rPr lang="es-ES" sz="1600" b="1" i="1" dirty="0">
                <a:solidFill>
                  <a:schemeClr val="accent1">
                    <a:lumMod val="20000"/>
                    <a:lumOff val="80000"/>
                  </a:schemeClr>
                </a:solidFill>
                <a:effectLst>
                  <a:outerShdw blurRad="38100" dist="38100" dir="2700000" algn="tl">
                    <a:srgbClr val="000000">
                      <a:alpha val="43137"/>
                    </a:srgbClr>
                  </a:outerShdw>
                </a:effectLst>
              </a:rPr>
              <a:t>set</a:t>
            </a:r>
            <a:r>
              <a:rPr lang="es-ES" sz="1600" dirty="0"/>
              <a:t> para poder obtener los datos de dichas variables y poderlos modificar</a:t>
            </a:r>
            <a:r>
              <a:rPr lang="es-ES" sz="1600" dirty="0" smtClean="0"/>
              <a:t>.</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4305618" y="2067371"/>
            <a:ext cx="3506741" cy="3350254"/>
          </a:xfrm>
          <a:prstGeom prst="rect">
            <a:avLst/>
          </a:prstGeom>
          <a:ln>
            <a:solidFill>
              <a:schemeClr val="bg1"/>
            </a:solidFill>
          </a:ln>
          <a:effectLst>
            <a:outerShdw blurRad="292100" dist="139700" dir="2700000" algn="tl" rotWithShape="0">
              <a:srgbClr val="333333">
                <a:alpha val="65000"/>
              </a:srgbClr>
            </a:outerShdw>
          </a:effectLst>
        </p:spPr>
      </p:pic>
      <p:sp>
        <p:nvSpPr>
          <p:cNvPr id="7" name="CuadroTexto 6"/>
          <p:cNvSpPr txBox="1"/>
          <p:nvPr/>
        </p:nvSpPr>
        <p:spPr>
          <a:xfrm>
            <a:off x="646068" y="3829587"/>
            <a:ext cx="3361392" cy="301494"/>
          </a:xfrm>
          <a:prstGeom prst="rect">
            <a:avLst/>
          </a:prstGeom>
        </p:spPr>
        <p:txBody>
          <a:bodyPr vert="horz" wrap="none" lIns="68580" tIns="34290" rIns="68580" bIns="34290" rtlCol="0" anchor="ctr">
            <a:noAutofit/>
          </a:bodyPr>
          <a:lstStyle/>
          <a:p>
            <a:r>
              <a:rPr lang="es-ES" sz="1400" dirty="0">
                <a:hlinkClick r:id="rId4"/>
              </a:rPr>
              <a:t>https://</a:t>
            </a:r>
            <a:r>
              <a:rPr lang="es-ES" sz="1400" dirty="0" smtClean="0">
                <a:hlinkClick r:id="rId4"/>
              </a:rPr>
              <a:t>stackblitz.com/edit/road-to-angular</a:t>
            </a:r>
            <a:endParaRPr lang="es-ES" sz="1400" dirty="0"/>
          </a:p>
        </p:txBody>
      </p:sp>
    </p:spTree>
    <p:extLst>
      <p:ext uri="{BB962C8B-B14F-4D97-AF65-F5344CB8AC3E}">
        <p14:creationId xmlns:p14="http://schemas.microsoft.com/office/powerpoint/2010/main" val="36970995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ELEMENTOS EN LÍNEA VS ELEMENTOS EN BLOQUE</a:t>
            </a:r>
            <a:endParaRPr lang="es-ES" sz="1575"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endParaRPr lang="es-ES" i="1" dirty="0" smtClean="0"/>
          </a:p>
          <a:p>
            <a:pPr marL="0" indent="0">
              <a:lnSpc>
                <a:spcPct val="100000"/>
              </a:lnSpc>
              <a:spcBef>
                <a:spcPts val="0"/>
              </a:spcBef>
              <a:buNone/>
            </a:pPr>
            <a:r>
              <a:rPr lang="es-ES" dirty="0" smtClean="0"/>
              <a:t>Un </a:t>
            </a:r>
            <a:r>
              <a:rPr lang="es-ES" b="1" u="sng" dirty="0"/>
              <a:t>elemento en línea </a:t>
            </a:r>
            <a:r>
              <a:rPr lang="es-ES" dirty="0"/>
              <a:t>ocupa sólo el espacio </a:t>
            </a:r>
            <a:r>
              <a:rPr lang="es-ES" u="sng" dirty="0"/>
              <a:t>delimitado por las etiquetas</a:t>
            </a:r>
            <a:r>
              <a:rPr lang="es-ES" dirty="0"/>
              <a:t> que definen el elemento en línea. </a:t>
            </a: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pic>
        <p:nvPicPr>
          <p:cNvPr id="5" name="Imagen 4"/>
          <p:cNvPicPr>
            <a:picLocks noChangeAspect="1"/>
          </p:cNvPicPr>
          <p:nvPr/>
        </p:nvPicPr>
        <p:blipFill rotWithShape="1">
          <a:blip r:embed="rId3"/>
          <a:srcRect l="310" r="1"/>
          <a:stretch/>
        </p:blipFill>
        <p:spPr>
          <a:xfrm>
            <a:off x="628652" y="2938470"/>
            <a:ext cx="7121978" cy="2097299"/>
          </a:xfrm>
          <a:prstGeom prst="rect">
            <a:avLst/>
          </a:prstGeom>
          <a:ln>
            <a:noFill/>
          </a:ln>
          <a:effectLst>
            <a:outerShdw blurRad="292100" dist="139700" dir="2700000" algn="tl" rotWithShape="0">
              <a:srgbClr val="333333">
                <a:alpha val="65000"/>
              </a:srgbClr>
            </a:outerShdw>
          </a:effectLst>
        </p:spPr>
      </p:pic>
      <p:sp>
        <p:nvSpPr>
          <p:cNvPr id="7" name="CuadroTexto 6"/>
          <p:cNvSpPr txBox="1"/>
          <p:nvPr/>
        </p:nvSpPr>
        <p:spPr>
          <a:xfrm>
            <a:off x="4581480" y="4073661"/>
            <a:ext cx="2995749" cy="696685"/>
          </a:xfrm>
          <a:prstGeom prst="rect">
            <a:avLst/>
          </a:prstGeom>
          <a:solidFill>
            <a:schemeClr val="bg1"/>
          </a:solidFill>
          <a:ln>
            <a:solidFill>
              <a:schemeClr val="tx1"/>
            </a:solidFill>
          </a:ln>
        </p:spPr>
        <p:txBody>
          <a:bodyPr vert="horz" wrap="none" lIns="68580" tIns="34290" rIns="68580" bIns="34290" rtlCol="0" anchor="ctr">
            <a:noAutofit/>
          </a:bodyPr>
          <a:lstStyle>
            <a:defPPr>
              <a:defRPr lang="es-ES"/>
            </a:defPPr>
            <a:lvl1pPr>
              <a:spcAft>
                <a:spcPts val="600"/>
              </a:spcAft>
              <a:defRPr sz="1100" b="1" i="1"/>
            </a:lvl1pPr>
          </a:lstStyle>
          <a:p>
            <a:r>
              <a:rPr lang="es-ES" dirty="0"/>
              <a:t>Más información:</a:t>
            </a:r>
            <a:endParaRPr lang="es-ES" dirty="0">
              <a:hlinkClick r:id="rId4"/>
            </a:endParaRPr>
          </a:p>
          <a:p>
            <a:pPr>
              <a:spcAft>
                <a:spcPts val="0"/>
              </a:spcAft>
            </a:pPr>
            <a:r>
              <a:rPr lang="es-ES" b="0" i="0" dirty="0">
                <a:hlinkClick r:id="rId5"/>
              </a:rPr>
              <a:t>https://developer.mozilla.org/es/docs/Web/HTML</a:t>
            </a:r>
          </a:p>
          <a:p>
            <a:pPr>
              <a:spcAft>
                <a:spcPts val="0"/>
              </a:spcAft>
            </a:pPr>
            <a:r>
              <a:rPr lang="es-ES" b="0" i="0" dirty="0">
                <a:hlinkClick r:id="rId5"/>
              </a:rPr>
              <a:t>/</a:t>
            </a:r>
            <a:r>
              <a:rPr lang="es-ES" b="0" i="0" dirty="0" err="1">
                <a:hlinkClick r:id="rId5"/>
              </a:rPr>
              <a:t>Elementos_en_línea</a:t>
            </a:r>
            <a:endParaRPr lang="es-ES" b="0" i="0" dirty="0"/>
          </a:p>
        </p:txBody>
      </p:sp>
    </p:spTree>
    <p:extLst>
      <p:ext uri="{BB962C8B-B14F-4D97-AF65-F5344CB8AC3E}">
        <p14:creationId xmlns:p14="http://schemas.microsoft.com/office/powerpoint/2010/main" val="21629501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351663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CLASES</a:t>
            </a:r>
          </a:p>
          <a:p>
            <a:pPr marL="0" indent="0">
              <a:lnSpc>
                <a:spcPct val="100000"/>
              </a:lnSpc>
              <a:spcBef>
                <a:spcPts val="0"/>
              </a:spcBef>
              <a:buNone/>
            </a:pPr>
            <a:endParaRPr lang="es-ES" sz="14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Podemos </a:t>
            </a:r>
            <a:r>
              <a:rPr lang="es-ES" sz="1600" dirty="0" smtClean="0"/>
              <a:t>instanciar </a:t>
            </a:r>
            <a:r>
              <a:rPr lang="es-ES" sz="1600" dirty="0"/>
              <a:t>una clase con la palabra new, pero para ello debemos tener creada una clase con la palabra reservada </a:t>
            </a:r>
            <a:r>
              <a:rPr lang="es-ES" sz="1600" b="1" i="1" dirty="0" err="1">
                <a:solidFill>
                  <a:schemeClr val="accent1">
                    <a:lumMod val="20000"/>
                    <a:lumOff val="80000"/>
                  </a:schemeClr>
                </a:solidFill>
                <a:effectLst>
                  <a:outerShdw blurRad="38100" dist="38100" dir="2700000" algn="tl">
                    <a:srgbClr val="000000">
                      <a:alpha val="43137"/>
                    </a:srgbClr>
                  </a:outerShdw>
                </a:effectLst>
              </a:rPr>
              <a:t>class</a:t>
            </a:r>
            <a:r>
              <a:rPr lang="es-ES" sz="1600" dirty="0">
                <a:solidFill>
                  <a:schemeClr val="accent1">
                    <a:lumMod val="20000"/>
                    <a:lumOff val="80000"/>
                  </a:schemeClr>
                </a:solidFill>
                <a:effectLst>
                  <a:outerShdw blurRad="38100" dist="38100" dir="2700000" algn="tl">
                    <a:srgbClr val="000000">
                      <a:alpha val="43137"/>
                    </a:srgbClr>
                  </a:outerShdw>
                </a:effectLst>
              </a:rPr>
              <a:t> </a:t>
            </a:r>
            <a:r>
              <a:rPr lang="es-ES" sz="1600" dirty="0"/>
              <a:t>que contendrá una serie de atributos, métodos y una función constructora</a:t>
            </a:r>
            <a:r>
              <a:rPr lang="es-ES" sz="1600" dirty="0" smtClean="0"/>
              <a:t>.</a:t>
            </a: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4305618" y="2067371"/>
            <a:ext cx="3506741" cy="3350254"/>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81062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CLASES</a:t>
            </a:r>
          </a:p>
          <a:p>
            <a:pPr marL="0" indent="0">
              <a:lnSpc>
                <a:spcPct val="100000"/>
              </a:lnSpc>
              <a:spcBef>
                <a:spcPts val="0"/>
              </a:spcBef>
              <a:buNone/>
            </a:pPr>
            <a:endParaRPr lang="es-ES" sz="14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Modificadores de acceso</a:t>
            </a: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smtClean="0"/>
          </a:p>
          <a:p>
            <a:pPr marL="0" indent="0">
              <a:lnSpc>
                <a:spcPct val="100000"/>
              </a:lnSpc>
              <a:spcBef>
                <a:spcPts val="0"/>
              </a:spcBef>
              <a:buNone/>
            </a:pPr>
            <a:r>
              <a:rPr lang="es-ES" sz="1600" dirty="0"/>
              <a:t>Tenemos una serie de modificadores de acceso para aplicar a nuestros atributos y métodos de clase, según el indicado serán o no accesibles desde fuera de la clase. Son los siguientes: </a:t>
            </a:r>
            <a:r>
              <a:rPr lang="es-ES" sz="1600" b="1" i="1" dirty="0">
                <a:solidFill>
                  <a:schemeClr val="accent1">
                    <a:lumMod val="20000"/>
                    <a:lumOff val="80000"/>
                  </a:schemeClr>
                </a:solidFill>
                <a:effectLst>
                  <a:outerShdw blurRad="38100" dist="38100" dir="2700000" algn="tl">
                    <a:srgbClr val="000000">
                      <a:alpha val="43137"/>
                    </a:srgbClr>
                  </a:outerShdw>
                </a:effectLst>
              </a:rPr>
              <a:t>public</a:t>
            </a:r>
            <a:r>
              <a:rPr lang="es-ES" sz="1600" dirty="0"/>
              <a:t>, </a:t>
            </a:r>
            <a:r>
              <a:rPr lang="es-ES" sz="1600" b="1" i="1" dirty="0">
                <a:solidFill>
                  <a:schemeClr val="accent1">
                    <a:lumMod val="20000"/>
                    <a:lumOff val="80000"/>
                  </a:schemeClr>
                </a:solidFill>
                <a:effectLst>
                  <a:outerShdw blurRad="38100" dist="38100" dir="2700000" algn="tl">
                    <a:srgbClr val="000000">
                      <a:alpha val="43137"/>
                    </a:srgbClr>
                  </a:outerShdw>
                </a:effectLst>
              </a:rPr>
              <a:t>private</a:t>
            </a:r>
            <a:r>
              <a:rPr lang="es-ES" sz="1600" dirty="0"/>
              <a:t> y </a:t>
            </a:r>
            <a:r>
              <a:rPr lang="es-ES" sz="1600" b="1" i="1" dirty="0">
                <a:solidFill>
                  <a:schemeClr val="accent1">
                    <a:lumMod val="20000"/>
                    <a:lumOff val="80000"/>
                  </a:schemeClr>
                </a:solidFill>
                <a:effectLst>
                  <a:outerShdw blurRad="38100" dist="38100" dir="2700000" algn="tl">
                    <a:srgbClr val="000000">
                      <a:alpha val="43137"/>
                    </a:srgbClr>
                  </a:outerShdw>
                </a:effectLst>
              </a:rPr>
              <a:t>protected</a:t>
            </a:r>
            <a:r>
              <a:rPr lang="es-ES" sz="1600" dirty="0"/>
              <a:t>.</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i="1" dirty="0" smtClean="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r>
              <a:rPr lang="es-ES" sz="1600" i="1" dirty="0" smtClean="0">
                <a:solidFill>
                  <a:schemeClr val="accent1">
                    <a:lumMod val="20000"/>
                    <a:lumOff val="80000"/>
                  </a:schemeClr>
                </a:solidFill>
                <a:effectLst>
                  <a:outerShdw blurRad="38100" dist="38100" dir="2700000" algn="tl">
                    <a:srgbClr val="000000">
                      <a:alpha val="43137"/>
                    </a:srgbClr>
                  </a:outerShdw>
                </a:effectLst>
              </a:rPr>
              <a:t>Ejemplo</a:t>
            </a:r>
            <a:r>
              <a:rPr lang="es-ES" sz="1600" i="1" dirty="0">
                <a:solidFill>
                  <a:schemeClr val="accent1">
                    <a:lumMod val="20000"/>
                    <a:lumOff val="80000"/>
                  </a:schemeClr>
                </a:solidFill>
                <a:effectLst>
                  <a:outerShdw blurRad="38100" dist="38100" dir="2700000" algn="tl">
                    <a:srgbClr val="000000">
                      <a:alpha val="43137"/>
                    </a:srgbClr>
                  </a:outerShdw>
                </a:effectLst>
              </a:rPr>
              <a:t>: </a:t>
            </a:r>
            <a:r>
              <a:rPr lang="es-ES" sz="1600" dirty="0">
                <a:hlinkClick r:id="rId3"/>
              </a:rPr>
              <a:t>https://stackblitz.com/edit/road-to-angular</a:t>
            </a: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9" name="Imagen 8"/>
          <p:cNvPicPr>
            <a:picLocks noChangeAspect="1"/>
          </p:cNvPicPr>
          <p:nvPr/>
        </p:nvPicPr>
        <p:blipFill rotWithShape="1">
          <a:blip r:embed="rId4"/>
          <a:srcRect l="179" t="2126" r="711" b="5226"/>
          <a:stretch/>
        </p:blipFill>
        <p:spPr>
          <a:xfrm>
            <a:off x="722811" y="3596640"/>
            <a:ext cx="6958149" cy="1262744"/>
          </a:xfrm>
          <a:prstGeom prst="rect">
            <a:avLst/>
          </a:prstGeom>
          <a:ln>
            <a:solidFill>
              <a:schemeClr val="tx1"/>
            </a:solidFill>
          </a:ln>
        </p:spPr>
      </p:pic>
    </p:spTree>
    <p:extLst>
      <p:ext uri="{BB962C8B-B14F-4D97-AF65-F5344CB8AC3E}">
        <p14:creationId xmlns:p14="http://schemas.microsoft.com/office/powerpoint/2010/main" val="40285093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HERENCIA</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Typescript nos permite tener </a:t>
            </a:r>
            <a:r>
              <a:rPr lang="es-ES" sz="1600" b="1" dirty="0">
                <a:solidFill>
                  <a:schemeClr val="accent1">
                    <a:lumMod val="20000"/>
                    <a:lumOff val="80000"/>
                  </a:schemeClr>
                </a:solidFill>
                <a:effectLst>
                  <a:outerShdw blurRad="38100" dist="38100" dir="2700000" algn="tl">
                    <a:srgbClr val="000000">
                      <a:alpha val="43137"/>
                    </a:srgbClr>
                  </a:outerShdw>
                </a:effectLst>
              </a:rPr>
              <a:t>herencia de clases</a:t>
            </a:r>
            <a:r>
              <a:rPr lang="es-ES" sz="1600" dirty="0"/>
              <a:t>.</a:t>
            </a:r>
          </a:p>
          <a:p>
            <a:pPr marL="0" indent="0">
              <a:lnSpc>
                <a:spcPct val="100000"/>
              </a:lnSpc>
              <a:spcBef>
                <a:spcPts val="0"/>
              </a:spcBef>
              <a:buNone/>
            </a:pPr>
            <a:endParaRPr lang="es-ES" sz="1600" dirty="0"/>
          </a:p>
          <a:p>
            <a:pPr marL="0" indent="0">
              <a:lnSpc>
                <a:spcPct val="100000"/>
              </a:lnSpc>
              <a:spcBef>
                <a:spcPts val="0"/>
              </a:spcBef>
              <a:buNone/>
            </a:pPr>
            <a:r>
              <a:rPr lang="es-ES" sz="1600" u="sng" dirty="0"/>
              <a:t>Hay 2 niveles de herencia</a:t>
            </a:r>
            <a:r>
              <a:rPr lang="es-ES" sz="1600" dirty="0"/>
              <a:t> en Typescript</a:t>
            </a:r>
            <a:r>
              <a:rPr lang="es-ES" sz="1600" dirty="0" smtClean="0"/>
              <a:t>:</a:t>
            </a:r>
          </a:p>
          <a:p>
            <a:pPr marL="0" indent="0">
              <a:lnSpc>
                <a:spcPct val="100000"/>
              </a:lnSpc>
              <a:spcBef>
                <a:spcPts val="0"/>
              </a:spcBef>
              <a:buNone/>
            </a:pPr>
            <a:endParaRPr lang="es-ES" sz="1600" dirty="0"/>
          </a:p>
          <a:p>
            <a:pPr>
              <a:lnSpc>
                <a:spcPct val="100000"/>
              </a:lnSpc>
              <a:spcBef>
                <a:spcPts val="0"/>
              </a:spcBef>
              <a:spcAft>
                <a:spcPts val="600"/>
              </a:spcAft>
            </a:pPr>
            <a:r>
              <a:rPr lang="es-ES" sz="1600" b="1" dirty="0">
                <a:solidFill>
                  <a:schemeClr val="accent1">
                    <a:lumMod val="20000"/>
                    <a:lumOff val="80000"/>
                  </a:schemeClr>
                </a:solidFill>
                <a:effectLst>
                  <a:outerShdw blurRad="38100" dist="38100" dir="2700000" algn="tl">
                    <a:srgbClr val="000000">
                      <a:alpha val="43137"/>
                    </a:srgbClr>
                  </a:outerShdw>
                </a:effectLst>
              </a:rPr>
              <a:t>Individual: </a:t>
            </a:r>
            <a:r>
              <a:rPr lang="es-ES" sz="1600" dirty="0"/>
              <a:t>Cada clase puede extender únicamente de una sola clase.</a:t>
            </a:r>
          </a:p>
          <a:p>
            <a:pPr>
              <a:lnSpc>
                <a:spcPct val="100000"/>
              </a:lnSpc>
              <a:spcBef>
                <a:spcPts val="0"/>
              </a:spcBef>
            </a:pPr>
            <a:r>
              <a:rPr lang="es-ES" sz="1600" b="1" dirty="0">
                <a:solidFill>
                  <a:schemeClr val="accent1">
                    <a:lumMod val="20000"/>
                    <a:lumOff val="80000"/>
                  </a:schemeClr>
                </a:solidFill>
                <a:effectLst>
                  <a:outerShdw blurRad="38100" dist="38100" dir="2700000" algn="tl">
                    <a:srgbClr val="000000">
                      <a:alpha val="43137"/>
                    </a:srgbClr>
                  </a:outerShdw>
                </a:effectLst>
              </a:rPr>
              <a:t>Multi-nivel: </a:t>
            </a:r>
            <a:r>
              <a:rPr lang="es-ES" sz="1600" dirty="0"/>
              <a:t>Una clase extiende a otra, y esta otra extiende a una tercera etc.</a:t>
            </a:r>
          </a:p>
          <a:p>
            <a:pPr marL="0" indent="0">
              <a:lnSpc>
                <a:spcPct val="100000"/>
              </a:lnSpc>
              <a:spcBef>
                <a:spcPts val="0"/>
              </a:spcBef>
              <a:buNone/>
            </a:pPr>
            <a:endParaRPr lang="es-ES" sz="1600" dirty="0"/>
          </a:p>
          <a:p>
            <a:pPr marL="0" indent="0">
              <a:lnSpc>
                <a:spcPct val="100000"/>
              </a:lnSpc>
              <a:spcBef>
                <a:spcPts val="0"/>
              </a:spcBef>
              <a:buNone/>
            </a:pPr>
            <a:r>
              <a:rPr lang="es-ES" sz="1600" dirty="0"/>
              <a:t>Para poder acceder a los atributos de la clase padre desde la clase hija, se utiliza la función </a:t>
            </a:r>
            <a:r>
              <a:rPr lang="es-ES" sz="1600" b="1" i="1" dirty="0">
                <a:solidFill>
                  <a:schemeClr val="accent1">
                    <a:lumMod val="20000"/>
                    <a:lumOff val="80000"/>
                  </a:schemeClr>
                </a:solidFill>
                <a:effectLst>
                  <a:outerShdw blurRad="38100" dist="38100" dir="2700000" algn="tl">
                    <a:srgbClr val="000000">
                      <a:alpha val="43137"/>
                    </a:srgbClr>
                  </a:outerShdw>
                </a:effectLst>
              </a:rPr>
              <a:t>super()</a:t>
            </a:r>
            <a:r>
              <a:rPr lang="es-ES" sz="1600" dirty="0"/>
              <a:t>.</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4773885" y="4471994"/>
            <a:ext cx="3038475" cy="1704975"/>
          </a:xfrm>
          <a:prstGeom prst="rect">
            <a:avLst/>
          </a:prstGeom>
          <a:ln>
            <a:solidFill>
              <a:schemeClr val="bg1"/>
            </a:solidFill>
          </a:ln>
        </p:spPr>
      </p:pic>
      <p:sp>
        <p:nvSpPr>
          <p:cNvPr id="6" name="Rectángulo 5"/>
          <p:cNvSpPr/>
          <p:nvPr/>
        </p:nvSpPr>
        <p:spPr>
          <a:xfrm>
            <a:off x="628650" y="5838415"/>
            <a:ext cx="3788538" cy="338554"/>
          </a:xfrm>
          <a:prstGeom prst="rect">
            <a:avLst/>
          </a:prstGeom>
        </p:spPr>
        <p:txBody>
          <a:bodyPr wrap="none">
            <a:spAutoFit/>
          </a:bodyPr>
          <a:lstStyle/>
          <a:p>
            <a:r>
              <a:rPr lang="es-ES" sz="1600" dirty="0">
                <a:hlinkClick r:id="rId4"/>
              </a:rPr>
              <a:t>https://</a:t>
            </a:r>
            <a:r>
              <a:rPr lang="es-ES" sz="1600" dirty="0" smtClean="0">
                <a:hlinkClick r:id="rId4"/>
              </a:rPr>
              <a:t>stackblitz.com/edit/road-to-angular</a:t>
            </a:r>
            <a:endParaRPr lang="es-ES" sz="1600" dirty="0" smtClean="0"/>
          </a:p>
        </p:txBody>
      </p:sp>
    </p:spTree>
    <p:extLst>
      <p:ext uri="{BB962C8B-B14F-4D97-AF65-F5344CB8AC3E}">
        <p14:creationId xmlns:p14="http://schemas.microsoft.com/office/powerpoint/2010/main" val="17694004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SOBRECARGA DE MÉTODOS</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Es un mecanismo por el cual la clase hija redefine el método de la superclase padre.</a:t>
            </a:r>
          </a:p>
          <a:p>
            <a:pPr marL="0" indent="0">
              <a:lnSpc>
                <a:spcPct val="100000"/>
              </a:lnSpc>
              <a:spcBef>
                <a:spcPts val="0"/>
              </a:spcBef>
              <a:buNone/>
            </a:pPr>
            <a:endParaRPr lang="es-ES" sz="1600" dirty="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7" name="Imagen 6"/>
          <p:cNvPicPr>
            <a:picLocks noChangeAspect="1"/>
          </p:cNvPicPr>
          <p:nvPr/>
        </p:nvPicPr>
        <p:blipFill rotWithShape="1">
          <a:blip r:embed="rId3"/>
          <a:srcRect l="855"/>
          <a:stretch/>
        </p:blipFill>
        <p:spPr>
          <a:xfrm>
            <a:off x="722809" y="2562498"/>
            <a:ext cx="3852999" cy="3352800"/>
          </a:xfrm>
          <a:prstGeom prst="rect">
            <a:avLst/>
          </a:prstGeom>
          <a:ln>
            <a:solidFill>
              <a:schemeClr val="bg1"/>
            </a:solidFill>
          </a:ln>
        </p:spPr>
      </p:pic>
      <p:sp>
        <p:nvSpPr>
          <p:cNvPr id="9" name="Rectángulo 8"/>
          <p:cNvSpPr/>
          <p:nvPr/>
        </p:nvSpPr>
        <p:spPr>
          <a:xfrm>
            <a:off x="4934949" y="5376689"/>
            <a:ext cx="2877411" cy="538609"/>
          </a:xfrm>
          <a:prstGeom prst="rect">
            <a:avLst/>
          </a:prstGeom>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8654779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INTERFACES</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Uno de los usos más comunes de las </a:t>
            </a:r>
            <a:r>
              <a:rPr lang="es-ES" sz="1600" b="1" i="1" dirty="0">
                <a:solidFill>
                  <a:schemeClr val="accent1">
                    <a:lumMod val="20000"/>
                    <a:lumOff val="80000"/>
                  </a:schemeClr>
                </a:solidFill>
                <a:effectLst>
                  <a:outerShdw blurRad="38100" dist="38100" dir="2700000" algn="tl">
                    <a:srgbClr val="000000">
                      <a:alpha val="43137"/>
                    </a:srgbClr>
                  </a:outerShdw>
                </a:effectLst>
              </a:rPr>
              <a:t>interfaces</a:t>
            </a:r>
            <a:r>
              <a:rPr lang="es-ES" sz="1600" dirty="0">
                <a:solidFill>
                  <a:schemeClr val="accent1">
                    <a:lumMod val="20000"/>
                    <a:lumOff val="80000"/>
                  </a:schemeClr>
                </a:solidFill>
                <a:effectLst>
                  <a:outerShdw blurRad="38100" dist="38100" dir="2700000" algn="tl">
                    <a:srgbClr val="000000">
                      <a:alpha val="43137"/>
                    </a:srgbClr>
                  </a:outerShdw>
                </a:effectLst>
              </a:rPr>
              <a:t> </a:t>
            </a:r>
            <a:r>
              <a:rPr lang="es-ES" sz="1600" dirty="0"/>
              <a:t>es la de hacer cumplir explícitamente que una clase lleve una terminación </a:t>
            </a:r>
            <a:r>
              <a:rPr lang="es-ES" sz="1600" dirty="0" smtClean="0"/>
              <a:t>concreta.</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Las </a:t>
            </a:r>
            <a:r>
              <a:rPr lang="es-ES" sz="1600" b="1" i="1" dirty="0">
                <a:solidFill>
                  <a:schemeClr val="accent1">
                    <a:lumMod val="20000"/>
                    <a:lumOff val="80000"/>
                  </a:schemeClr>
                </a:solidFill>
                <a:effectLst>
                  <a:outerShdw blurRad="38100" dist="38100" dir="2700000" algn="tl">
                    <a:srgbClr val="000000">
                      <a:alpha val="43137"/>
                    </a:srgbClr>
                  </a:outerShdw>
                </a:effectLst>
              </a:rPr>
              <a:t>intefaces</a:t>
            </a:r>
            <a:r>
              <a:rPr lang="es-ES" sz="1600" dirty="0">
                <a:solidFill>
                  <a:schemeClr val="accent1">
                    <a:lumMod val="20000"/>
                    <a:lumOff val="80000"/>
                  </a:schemeClr>
                </a:solidFill>
                <a:effectLst>
                  <a:outerShdw blurRad="38100" dist="38100" dir="2700000" algn="tl">
                    <a:srgbClr val="000000">
                      <a:alpha val="43137"/>
                    </a:srgbClr>
                  </a:outerShdw>
                </a:effectLst>
              </a:rPr>
              <a:t> </a:t>
            </a:r>
            <a:r>
              <a:rPr lang="es-ES" sz="1600" dirty="0"/>
              <a:t>pueden extenderse entre sí. Da más flexibilidad a la hora de separar las interfaces en componentes reutilizables.</a:t>
            </a:r>
          </a:p>
          <a:p>
            <a:pPr marL="0" indent="0">
              <a:lnSpc>
                <a:spcPct val="100000"/>
              </a:lnSpc>
              <a:spcBef>
                <a:spcPts val="0"/>
              </a:spcBef>
              <a:buNone/>
            </a:pPr>
            <a:r>
              <a:rPr lang="es-ES" sz="1600" dirty="0" smtClean="0"/>
              <a:t>Una interfaz puede extender múltiples interfaces, creando una combinación de todas las interfaces.</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705780" y="4133175"/>
            <a:ext cx="3514725" cy="1552575"/>
          </a:xfrm>
          <a:prstGeom prst="rect">
            <a:avLst/>
          </a:prstGeom>
          <a:ln>
            <a:solidFill>
              <a:schemeClr val="bg1"/>
            </a:solidFill>
          </a:ln>
        </p:spPr>
      </p:pic>
      <p:sp>
        <p:nvSpPr>
          <p:cNvPr id="10" name="Rectángulo 9"/>
          <p:cNvSpPr/>
          <p:nvPr/>
        </p:nvSpPr>
        <p:spPr>
          <a:xfrm>
            <a:off x="4934949" y="4518231"/>
            <a:ext cx="2877411" cy="538609"/>
          </a:xfrm>
          <a:prstGeom prst="rect">
            <a:avLst/>
          </a:prstGeom>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34672585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GENERICS</a:t>
            </a:r>
          </a:p>
          <a:p>
            <a:pPr marL="0" indent="0">
              <a:lnSpc>
                <a:spcPct val="100000"/>
              </a:lnSpc>
              <a:spcBef>
                <a:spcPts val="0"/>
              </a:spcBef>
              <a:buNone/>
            </a:pPr>
            <a:endParaRPr lang="es-ES" sz="1600" dirty="0" smtClean="0"/>
          </a:p>
          <a:p>
            <a:pPr indent="-180000">
              <a:lnSpc>
                <a:spcPct val="100000"/>
              </a:lnSpc>
              <a:spcBef>
                <a:spcPts val="0"/>
              </a:spcBef>
            </a:pPr>
            <a:r>
              <a:rPr lang="es-ES" sz="1600" dirty="0"/>
              <a:t>Son </a:t>
            </a:r>
            <a:r>
              <a:rPr lang="es-ES" sz="1600" b="1" dirty="0">
                <a:solidFill>
                  <a:schemeClr val="accent1">
                    <a:lumMod val="20000"/>
                    <a:lumOff val="80000"/>
                  </a:schemeClr>
                </a:solidFill>
                <a:effectLst>
                  <a:outerShdw blurRad="38100" dist="38100" dir="2700000" algn="tl">
                    <a:srgbClr val="000000">
                      <a:alpha val="43137"/>
                    </a:srgbClr>
                  </a:outerShdw>
                </a:effectLst>
              </a:rPr>
              <a:t>tipos genéricos </a:t>
            </a:r>
            <a:r>
              <a:rPr lang="es-ES" sz="1600" dirty="0"/>
              <a:t>que están disponibles en tiempo de ejecución.</a:t>
            </a:r>
          </a:p>
          <a:p>
            <a:pPr marL="180000" indent="-180000">
              <a:lnSpc>
                <a:spcPct val="100000"/>
              </a:lnSpc>
              <a:spcBef>
                <a:spcPts val="0"/>
              </a:spcBef>
            </a:pPr>
            <a:r>
              <a:rPr lang="es-ES" sz="1600" dirty="0"/>
              <a:t>Es una buena alternativa para no usar el </a:t>
            </a:r>
            <a:r>
              <a:rPr lang="es-ES" sz="1600" b="1" i="1" dirty="0" err="1">
                <a:solidFill>
                  <a:schemeClr val="accent1">
                    <a:lumMod val="20000"/>
                    <a:lumOff val="80000"/>
                  </a:schemeClr>
                </a:solidFill>
                <a:effectLst>
                  <a:outerShdw blurRad="38100" dist="38100" dir="2700000" algn="tl">
                    <a:srgbClr val="000000">
                      <a:alpha val="43137"/>
                    </a:srgbClr>
                  </a:outerShdw>
                </a:effectLst>
              </a:rPr>
              <a:t>any</a:t>
            </a:r>
            <a:r>
              <a:rPr lang="es-ES" sz="1600" dirty="0">
                <a:solidFill>
                  <a:schemeClr val="accent1">
                    <a:lumMod val="20000"/>
                    <a:lumOff val="80000"/>
                  </a:schemeClr>
                </a:solidFill>
                <a:effectLst>
                  <a:outerShdw blurRad="38100" dist="38100" dir="2700000" algn="tl">
                    <a:srgbClr val="000000">
                      <a:alpha val="43137"/>
                    </a:srgbClr>
                  </a:outerShdw>
                </a:effectLst>
              </a:rPr>
              <a:t> </a:t>
            </a:r>
            <a:r>
              <a:rPr lang="es-ES" sz="1600" dirty="0"/>
              <a:t>en aquellos atributos que no sabemos de qué tipo serán.</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3692434" y="3106812"/>
            <a:ext cx="4119926" cy="2942805"/>
          </a:xfrm>
          <a:prstGeom prst="rect">
            <a:avLst/>
          </a:prstGeom>
          <a:ln>
            <a:solidFill>
              <a:schemeClr val="bg1"/>
            </a:solidFill>
          </a:ln>
        </p:spPr>
      </p:pic>
      <p:sp>
        <p:nvSpPr>
          <p:cNvPr id="9" name="Rectángulo 8"/>
          <p:cNvSpPr/>
          <p:nvPr/>
        </p:nvSpPr>
        <p:spPr>
          <a:xfrm>
            <a:off x="666048" y="4308909"/>
            <a:ext cx="2877411" cy="538609"/>
          </a:xfrm>
          <a:prstGeom prst="rect">
            <a:avLst/>
          </a:prstGeom>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27057634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ENUMS</a:t>
            </a:r>
          </a:p>
          <a:p>
            <a:pPr marL="0" indent="0">
              <a:lnSpc>
                <a:spcPct val="100000"/>
              </a:lnSpc>
              <a:spcBef>
                <a:spcPts val="0"/>
              </a:spcBef>
              <a:buNone/>
            </a:pPr>
            <a:endParaRPr lang="es-ES" sz="1600" dirty="0" smtClean="0"/>
          </a:p>
          <a:p>
            <a:pPr marL="180000" indent="-180000">
              <a:lnSpc>
                <a:spcPct val="100000"/>
              </a:lnSpc>
              <a:spcBef>
                <a:spcPts val="0"/>
              </a:spcBef>
              <a:spcAft>
                <a:spcPts val="600"/>
              </a:spcAft>
            </a:pPr>
            <a:r>
              <a:rPr lang="es-ES" dirty="0"/>
              <a:t>Es un tipo de dato más complejo que permite almacenar números para </a:t>
            </a:r>
            <a:r>
              <a:rPr lang="es-ES" dirty="0" smtClean="0"/>
              <a:t>identificar las </a:t>
            </a:r>
            <a:r>
              <a:rPr lang="es-ES" dirty="0"/>
              <a:t>constantes.</a:t>
            </a:r>
          </a:p>
          <a:p>
            <a:pPr indent="-180000">
              <a:lnSpc>
                <a:spcPct val="100000"/>
              </a:lnSpc>
              <a:spcBef>
                <a:spcPts val="0"/>
              </a:spcBef>
              <a:spcAft>
                <a:spcPts val="600"/>
              </a:spcAft>
            </a:pPr>
            <a:r>
              <a:rPr lang="es-ES" dirty="0"/>
              <a:t>Se utiliza la palabra reservada </a:t>
            </a:r>
            <a:r>
              <a:rPr lang="es-ES" dirty="0" err="1"/>
              <a:t>Enum</a:t>
            </a:r>
            <a:r>
              <a:rPr lang="es-ES" dirty="0"/>
              <a:t>.</a:t>
            </a:r>
          </a:p>
          <a:p>
            <a:pPr indent="-180000">
              <a:lnSpc>
                <a:spcPct val="100000"/>
              </a:lnSpc>
              <a:spcBef>
                <a:spcPts val="0"/>
              </a:spcBef>
            </a:pPr>
            <a:r>
              <a:rPr lang="es-ES" dirty="0"/>
              <a:t>Pueden crearse con asignación de valores o sin valores.</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786742" y="3482301"/>
            <a:ext cx="6867525" cy="2819400"/>
          </a:xfrm>
          <a:prstGeom prst="rect">
            <a:avLst/>
          </a:prstGeom>
          <a:ln>
            <a:solidFill>
              <a:schemeClr val="bg1"/>
            </a:solidFill>
          </a:ln>
        </p:spPr>
      </p:pic>
      <p:sp>
        <p:nvSpPr>
          <p:cNvPr id="10" name="Rectángulo 9"/>
          <p:cNvSpPr/>
          <p:nvPr/>
        </p:nvSpPr>
        <p:spPr>
          <a:xfrm>
            <a:off x="4044973" y="4117320"/>
            <a:ext cx="2877411" cy="538609"/>
          </a:xfrm>
          <a:prstGeom prst="rect">
            <a:avLst/>
          </a:prstGeom>
          <a:ln>
            <a:solidFill>
              <a:schemeClr val="bg1"/>
            </a:solidFill>
          </a:ln>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39253646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SYMBOLS</a:t>
            </a:r>
          </a:p>
          <a:p>
            <a:pPr marL="0" indent="0">
              <a:lnSpc>
                <a:spcPct val="100000"/>
              </a:lnSpc>
              <a:spcBef>
                <a:spcPts val="0"/>
              </a:spcBef>
              <a:buNone/>
            </a:pPr>
            <a:endParaRPr lang="es-ES" sz="1600" dirty="0" smtClean="0"/>
          </a:p>
          <a:p>
            <a:pPr indent="-180000">
              <a:lnSpc>
                <a:spcPct val="100000"/>
              </a:lnSpc>
              <a:spcBef>
                <a:spcPts val="0"/>
              </a:spcBef>
              <a:spcAft>
                <a:spcPts val="600"/>
              </a:spcAft>
            </a:pPr>
            <a:r>
              <a:rPr lang="es-ES" sz="1600" dirty="0"/>
              <a:t>Es un tipo primitivo añadido en </a:t>
            </a:r>
            <a:r>
              <a:rPr lang="es-ES" sz="1600" dirty="0" smtClean="0"/>
              <a:t>ECMAScript 2015.</a:t>
            </a:r>
            <a:endParaRPr lang="es-ES" sz="1600" dirty="0"/>
          </a:p>
          <a:p>
            <a:pPr indent="-180000">
              <a:lnSpc>
                <a:spcPct val="100000"/>
              </a:lnSpc>
              <a:spcBef>
                <a:spcPts val="0"/>
              </a:spcBef>
              <a:spcAft>
                <a:spcPts val="600"/>
              </a:spcAft>
            </a:pPr>
            <a:r>
              <a:rPr lang="es-ES" sz="1600" dirty="0"/>
              <a:t>Se crea un symbol con el constructor Symbol();</a:t>
            </a:r>
          </a:p>
          <a:p>
            <a:pPr indent="-180000">
              <a:lnSpc>
                <a:spcPct val="100000"/>
              </a:lnSpc>
              <a:spcBef>
                <a:spcPts val="0"/>
              </a:spcBef>
            </a:pPr>
            <a:r>
              <a:rPr lang="es-ES" sz="1600" dirty="0"/>
              <a:t>Son objetos únicos e inmutables</a:t>
            </a:r>
            <a:r>
              <a:rPr lang="es-ES" sz="1600" dirty="0" smtClean="0"/>
              <a:t>.</a:t>
            </a:r>
          </a:p>
          <a:p>
            <a:pPr indent="-180000">
              <a:lnSpc>
                <a:spcPct val="100000"/>
              </a:lnSpc>
              <a:spcBef>
                <a:spcPts val="0"/>
              </a:spcBef>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2039280" y="3240782"/>
            <a:ext cx="4362450" cy="1304925"/>
          </a:xfrm>
          <a:prstGeom prst="rect">
            <a:avLst/>
          </a:prstGeom>
          <a:ln>
            <a:solidFill>
              <a:schemeClr val="bg1"/>
            </a:solidFill>
          </a:ln>
        </p:spPr>
      </p:pic>
      <p:sp>
        <p:nvSpPr>
          <p:cNvPr id="9" name="Rectángulo 8"/>
          <p:cNvSpPr/>
          <p:nvPr/>
        </p:nvSpPr>
        <p:spPr>
          <a:xfrm>
            <a:off x="914400" y="5510044"/>
            <a:ext cx="2877411" cy="538609"/>
          </a:xfrm>
          <a:prstGeom prst="rect">
            <a:avLst/>
          </a:prstGeom>
          <a:ln>
            <a:noFill/>
          </a:ln>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8021552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ITERATORS</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Los Iterators son aquellos objetos que tienen la siguiente propiedad </a:t>
            </a:r>
            <a:r>
              <a:rPr lang="es-ES" sz="1600" b="1" i="1" dirty="0" smtClean="0">
                <a:solidFill>
                  <a:schemeClr val="accent1">
                    <a:lumMod val="20000"/>
                    <a:lumOff val="80000"/>
                  </a:schemeClr>
                </a:solidFill>
                <a:effectLst>
                  <a:outerShdw blurRad="38100" dist="38100" dir="2700000" algn="tl">
                    <a:srgbClr val="000000">
                      <a:alpha val="43137"/>
                    </a:srgbClr>
                  </a:outerShdw>
                </a:effectLst>
              </a:rPr>
              <a:t>Symbol.iterator.</a:t>
            </a:r>
            <a:endParaRPr lang="es-ES" sz="1600" b="1" i="1" dirty="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dirty="0"/>
          </a:p>
          <a:p>
            <a:pPr marL="0" indent="0">
              <a:lnSpc>
                <a:spcPct val="100000"/>
              </a:lnSpc>
              <a:spcBef>
                <a:spcPts val="0"/>
              </a:spcBef>
              <a:spcAft>
                <a:spcPts val="1200"/>
              </a:spcAft>
              <a:buNone/>
            </a:pPr>
            <a:r>
              <a:rPr lang="es-ES" sz="1600" dirty="0"/>
              <a:t>Lo cumplen los siguientes objetos:</a:t>
            </a:r>
          </a:p>
          <a:p>
            <a:pPr marL="180000" indent="-180000">
              <a:lnSpc>
                <a:spcPct val="100000"/>
              </a:lnSpc>
              <a:spcBef>
                <a:spcPts val="0"/>
              </a:spcBef>
            </a:pPr>
            <a:r>
              <a:rPr lang="es-ES" sz="1600" i="1" dirty="0">
                <a:effectLst>
                  <a:outerShdw blurRad="38100" dist="38100" dir="2700000" algn="tl">
                    <a:srgbClr val="000000">
                      <a:alpha val="43137"/>
                    </a:srgbClr>
                  </a:outerShdw>
                </a:effectLst>
              </a:rPr>
              <a:t>Array</a:t>
            </a:r>
          </a:p>
          <a:p>
            <a:pPr marL="180000" indent="-180000">
              <a:lnSpc>
                <a:spcPct val="100000"/>
              </a:lnSpc>
              <a:spcBef>
                <a:spcPts val="0"/>
              </a:spcBef>
            </a:pPr>
            <a:r>
              <a:rPr lang="es-ES" sz="1600" i="1" dirty="0">
                <a:effectLst>
                  <a:outerShdw blurRad="38100" dist="38100" dir="2700000" algn="tl">
                    <a:srgbClr val="000000">
                      <a:alpha val="43137"/>
                    </a:srgbClr>
                  </a:outerShdw>
                </a:effectLst>
              </a:rPr>
              <a:t>Map</a:t>
            </a:r>
          </a:p>
          <a:p>
            <a:pPr marL="180000" indent="-180000">
              <a:lnSpc>
                <a:spcPct val="100000"/>
              </a:lnSpc>
              <a:spcBef>
                <a:spcPts val="0"/>
              </a:spcBef>
            </a:pPr>
            <a:r>
              <a:rPr lang="es-ES" sz="1600" i="1" dirty="0">
                <a:effectLst>
                  <a:outerShdw blurRad="38100" dist="38100" dir="2700000" algn="tl">
                    <a:srgbClr val="000000">
                      <a:alpha val="43137"/>
                    </a:srgbClr>
                  </a:outerShdw>
                </a:effectLst>
              </a:rPr>
              <a:t>Set</a:t>
            </a:r>
          </a:p>
          <a:p>
            <a:pPr marL="180000" indent="-180000">
              <a:lnSpc>
                <a:spcPct val="100000"/>
              </a:lnSpc>
              <a:spcBef>
                <a:spcPts val="0"/>
              </a:spcBef>
            </a:pPr>
            <a:r>
              <a:rPr lang="es-ES" sz="1600" i="1" dirty="0">
                <a:effectLst>
                  <a:outerShdw blurRad="38100" dist="38100" dir="2700000" algn="tl">
                    <a:srgbClr val="000000">
                      <a:alpha val="43137"/>
                    </a:srgbClr>
                  </a:outerShdw>
                </a:effectLst>
              </a:rPr>
              <a:t>String</a:t>
            </a:r>
          </a:p>
          <a:p>
            <a:pPr marL="180000" indent="-180000">
              <a:lnSpc>
                <a:spcPct val="100000"/>
              </a:lnSpc>
              <a:spcBef>
                <a:spcPts val="0"/>
              </a:spcBef>
            </a:pPr>
            <a:r>
              <a:rPr lang="es-ES" sz="1600" i="1" dirty="0">
                <a:effectLst>
                  <a:outerShdw blurRad="38100" dist="38100" dir="2700000" algn="tl">
                    <a:srgbClr val="000000">
                      <a:alpha val="43137"/>
                    </a:srgbClr>
                  </a:outerShdw>
                </a:effectLst>
              </a:rPr>
              <a:t>Int32Array</a:t>
            </a:r>
          </a:p>
          <a:p>
            <a:pPr marL="180000" indent="-180000">
              <a:lnSpc>
                <a:spcPct val="100000"/>
              </a:lnSpc>
              <a:spcBef>
                <a:spcPts val="0"/>
              </a:spcBef>
            </a:pPr>
            <a:r>
              <a:rPr lang="es-ES" sz="1600" i="1" dirty="0">
                <a:effectLst>
                  <a:outerShdw blurRad="38100" dist="38100" dir="2700000" algn="tl">
                    <a:srgbClr val="000000">
                      <a:alpha val="43137"/>
                    </a:srgbClr>
                  </a:outerShdw>
                </a:effectLst>
              </a:rPr>
              <a:t>Uint32Array</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spcAft>
                <a:spcPts val="1000"/>
              </a:spcAft>
              <a:buNone/>
            </a:pPr>
            <a:endParaRPr lang="es-ES" sz="1600" dirty="0"/>
          </a:p>
          <a:p>
            <a:pPr marL="0" indent="0">
              <a:lnSpc>
                <a:spcPct val="100000"/>
              </a:lnSpc>
              <a:spcBef>
                <a:spcPts val="0"/>
              </a:spcBef>
              <a:buNone/>
            </a:pPr>
            <a:r>
              <a:rPr lang="es-ES" sz="1400" dirty="0" smtClean="0"/>
              <a:t>Para </a:t>
            </a:r>
            <a:r>
              <a:rPr lang="es-ES" sz="1400" dirty="0"/>
              <a:t>iterar un objeto </a:t>
            </a:r>
            <a:r>
              <a:rPr lang="es-ES" sz="1400" dirty="0" smtClean="0"/>
              <a:t>Iterator podemos</a:t>
            </a:r>
          </a:p>
          <a:p>
            <a:pPr marL="0" indent="0">
              <a:lnSpc>
                <a:spcPct val="100000"/>
              </a:lnSpc>
              <a:spcBef>
                <a:spcPts val="0"/>
              </a:spcBef>
              <a:spcAft>
                <a:spcPts val="600"/>
              </a:spcAft>
              <a:buNone/>
            </a:pPr>
            <a:r>
              <a:rPr lang="es-ES" sz="1400" dirty="0"/>
              <a:t>u</a:t>
            </a:r>
            <a:r>
              <a:rPr lang="es-ES" sz="1400" dirty="0" smtClean="0"/>
              <a:t>sar </a:t>
            </a:r>
            <a:r>
              <a:rPr lang="es-ES" sz="1400" dirty="0"/>
              <a:t>las siguientes sentencias: </a:t>
            </a:r>
            <a:endParaRPr lang="es-ES" sz="1400" dirty="0" smtClean="0"/>
          </a:p>
          <a:p>
            <a:pPr marL="0" indent="0">
              <a:lnSpc>
                <a:spcPct val="100000"/>
              </a:lnSpc>
              <a:spcBef>
                <a:spcPts val="0"/>
              </a:spcBef>
              <a:buNone/>
            </a:pPr>
            <a:r>
              <a:rPr lang="es-ES" sz="1600" b="1" i="1" dirty="0" smtClean="0">
                <a:solidFill>
                  <a:schemeClr val="accent1">
                    <a:lumMod val="20000"/>
                    <a:lumOff val="80000"/>
                  </a:schemeClr>
                </a:solidFill>
                <a:effectLst>
                  <a:outerShdw blurRad="38100" dist="38100" dir="2700000" algn="tl">
                    <a:srgbClr val="000000">
                      <a:alpha val="43137"/>
                    </a:srgbClr>
                  </a:outerShdw>
                </a:effectLst>
              </a:rPr>
              <a:t>for…in </a:t>
            </a:r>
            <a:r>
              <a:rPr lang="es-ES" sz="1600" b="1" i="1" dirty="0">
                <a:solidFill>
                  <a:schemeClr val="accent1">
                    <a:lumMod val="20000"/>
                    <a:lumOff val="80000"/>
                  </a:schemeClr>
                </a:solidFill>
                <a:effectLst>
                  <a:outerShdw blurRad="38100" dist="38100" dir="2700000" algn="tl">
                    <a:srgbClr val="000000">
                      <a:alpha val="43137"/>
                    </a:srgbClr>
                  </a:outerShdw>
                </a:effectLst>
              </a:rPr>
              <a:t>for…of</a:t>
            </a:r>
          </a:p>
          <a:p>
            <a:pPr marL="0" indent="0">
              <a:lnSpc>
                <a:spcPct val="100000"/>
              </a:lnSpc>
              <a:spcBef>
                <a:spcPts val="0"/>
              </a:spcBef>
              <a:buNone/>
            </a:pPr>
            <a:endParaRPr lang="es-ES" sz="1600" dirty="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10" name="Imagen 9"/>
          <p:cNvPicPr>
            <a:picLocks noChangeAspect="1"/>
          </p:cNvPicPr>
          <p:nvPr/>
        </p:nvPicPr>
        <p:blipFill>
          <a:blip r:embed="rId3"/>
          <a:stretch>
            <a:fillRect/>
          </a:stretch>
        </p:blipFill>
        <p:spPr>
          <a:xfrm>
            <a:off x="4058194" y="2706068"/>
            <a:ext cx="3754166" cy="2374353"/>
          </a:xfrm>
          <a:prstGeom prst="rect">
            <a:avLst/>
          </a:prstGeom>
          <a:ln>
            <a:solidFill>
              <a:schemeClr val="bg1"/>
            </a:solidFill>
          </a:ln>
        </p:spPr>
      </p:pic>
      <p:sp>
        <p:nvSpPr>
          <p:cNvPr id="11" name="Rectángulo 10"/>
          <p:cNvSpPr/>
          <p:nvPr/>
        </p:nvSpPr>
        <p:spPr>
          <a:xfrm>
            <a:off x="4934949" y="5507730"/>
            <a:ext cx="2877411" cy="538609"/>
          </a:xfrm>
          <a:prstGeom prst="rect">
            <a:avLst/>
          </a:prstGeom>
          <a:ln>
            <a:noFill/>
          </a:ln>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16456736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MODULES</a:t>
            </a:r>
          </a:p>
          <a:p>
            <a:pPr marL="0" indent="0">
              <a:lnSpc>
                <a:spcPct val="100000"/>
              </a:lnSpc>
              <a:spcBef>
                <a:spcPts val="0"/>
              </a:spcBef>
              <a:buNone/>
            </a:pPr>
            <a:endParaRPr lang="es-ES" sz="1600" dirty="0" smtClean="0"/>
          </a:p>
          <a:p>
            <a:pPr marL="0" indent="0">
              <a:lnSpc>
                <a:spcPct val="100000"/>
              </a:lnSpc>
              <a:spcBef>
                <a:spcPts val="0"/>
              </a:spcBef>
              <a:buNone/>
            </a:pPr>
            <a:r>
              <a:rPr lang="es-ES" sz="1600" dirty="0"/>
              <a:t>A partir de </a:t>
            </a:r>
            <a:r>
              <a:rPr lang="es-ES" sz="1600" b="1" i="1" dirty="0">
                <a:solidFill>
                  <a:schemeClr val="accent1">
                    <a:lumMod val="20000"/>
                    <a:lumOff val="80000"/>
                  </a:schemeClr>
                </a:solidFill>
                <a:effectLst>
                  <a:outerShdw blurRad="38100" dist="38100" dir="2700000" algn="tl">
                    <a:srgbClr val="000000">
                      <a:alpha val="43137"/>
                    </a:srgbClr>
                  </a:outerShdw>
                </a:effectLst>
              </a:rPr>
              <a:t>ECMAScript 2015</a:t>
            </a:r>
            <a:r>
              <a:rPr lang="es-ES" sz="1600" dirty="0"/>
              <a:t>, JavaScript tiene un concepto de módulos. TypeScript comparte este concepto.</a:t>
            </a:r>
          </a:p>
          <a:p>
            <a:pPr marL="0" indent="0">
              <a:lnSpc>
                <a:spcPct val="100000"/>
              </a:lnSpc>
              <a:spcBef>
                <a:spcPts val="0"/>
              </a:spcBef>
              <a:buNone/>
            </a:pPr>
            <a:endParaRPr lang="es-ES" sz="1600" dirty="0"/>
          </a:p>
          <a:p>
            <a:pPr marL="0" indent="0">
              <a:lnSpc>
                <a:spcPct val="100000"/>
              </a:lnSpc>
              <a:spcBef>
                <a:spcPts val="0"/>
              </a:spcBef>
              <a:buNone/>
            </a:pPr>
            <a:r>
              <a:rPr lang="es-ES" sz="1600" dirty="0"/>
              <a:t>Los módulos se ejecutan dentro de su propio alcance, no en el alcance </a:t>
            </a:r>
            <a:r>
              <a:rPr lang="es-ES" sz="1600" dirty="0" smtClean="0"/>
              <a:t>global. Esto </a:t>
            </a:r>
            <a:r>
              <a:rPr lang="es-ES" sz="1600" dirty="0"/>
              <a:t>significa que las variables, funciones, clases, etc. declaradas en un módulo no son visibles fuera del módulo a menos que se exporten explícitamente usando uno de los </a:t>
            </a:r>
            <a:r>
              <a:rPr lang="es-ES" sz="1600" b="1" i="1" dirty="0" err="1" smtClean="0">
                <a:solidFill>
                  <a:schemeClr val="accent1">
                    <a:lumMod val="20000"/>
                    <a:lumOff val="80000"/>
                  </a:schemeClr>
                </a:solidFill>
                <a:effectLst>
                  <a:outerShdw blurRad="38100" dist="38100" dir="2700000" algn="tl">
                    <a:srgbClr val="000000">
                      <a:alpha val="43137"/>
                    </a:srgbClr>
                  </a:outerShdw>
                </a:effectLst>
              </a:rPr>
              <a:t>export</a:t>
            </a:r>
            <a:r>
              <a:rPr lang="es-ES" sz="1600" dirty="0" smtClean="0">
                <a:solidFill>
                  <a:schemeClr val="accent1">
                    <a:lumMod val="20000"/>
                    <a:lumOff val="80000"/>
                  </a:schemeClr>
                </a:solidFill>
                <a:effectLst>
                  <a:outerShdw blurRad="38100" dist="38100" dir="2700000" algn="tl">
                    <a:srgbClr val="000000">
                      <a:alpha val="43137"/>
                    </a:srgbClr>
                  </a:outerShdw>
                </a:effectLst>
              </a:rPr>
              <a:t> </a:t>
            </a:r>
            <a:r>
              <a:rPr lang="es-ES" sz="1600" dirty="0"/>
              <a:t>. </a:t>
            </a: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r>
              <a:rPr lang="es-ES" sz="1600" dirty="0" smtClean="0"/>
              <a:t>A </a:t>
            </a:r>
            <a:r>
              <a:rPr lang="es-ES" sz="1600" dirty="0"/>
              <a:t>la inversa, para consumir una variable, función, clase, interfaz, </a:t>
            </a:r>
            <a:r>
              <a:rPr lang="es-ES" sz="1600" dirty="0" smtClean="0"/>
              <a:t>etc. exportada </a:t>
            </a:r>
            <a:r>
              <a:rPr lang="es-ES" sz="1600" dirty="0"/>
              <a:t>desde un módulo diferente, se debe importar utilizando </a:t>
            </a:r>
            <a:r>
              <a:rPr lang="es-ES" sz="1600" b="1" i="1" dirty="0" smtClean="0">
                <a:solidFill>
                  <a:schemeClr val="accent1">
                    <a:lumMod val="20000"/>
                    <a:lumOff val="80000"/>
                  </a:schemeClr>
                </a:solidFill>
                <a:effectLst>
                  <a:outerShdw blurRad="38100" dist="38100" dir="2700000" algn="tl">
                    <a:srgbClr val="000000">
                      <a:alpha val="43137"/>
                    </a:srgbClr>
                  </a:outerShdw>
                </a:effectLst>
              </a:rPr>
              <a:t>import</a:t>
            </a:r>
            <a:r>
              <a:rPr lang="es-ES" sz="1600" dirty="0" smtClean="0"/>
              <a:t>.</a:t>
            </a:r>
            <a:endParaRPr lang="es-ES" sz="1600" dirty="0"/>
          </a:p>
          <a:p>
            <a:pPr marL="0" indent="0">
              <a:lnSpc>
                <a:spcPct val="100000"/>
              </a:lnSpc>
              <a:spcBef>
                <a:spcPts val="0"/>
              </a:spcBef>
              <a:buNone/>
            </a:pPr>
            <a:endParaRPr lang="es-ES" sz="1600" dirty="0"/>
          </a:p>
          <a:p>
            <a:pPr marL="0" indent="0">
              <a:lnSpc>
                <a:spcPct val="100000"/>
              </a:lnSpc>
              <a:spcBef>
                <a:spcPts val="0"/>
              </a:spcBef>
              <a:buNone/>
            </a:pPr>
            <a:r>
              <a:rPr lang="es-ES" sz="1600" dirty="0"/>
              <a:t>Los módulos son </a:t>
            </a:r>
            <a:r>
              <a:rPr lang="es-ES" sz="1600" dirty="0" smtClean="0"/>
              <a:t>declarativos, </a:t>
            </a:r>
            <a:r>
              <a:rPr lang="es-ES" sz="1600" dirty="0"/>
              <a:t>las relaciones entre los módulos se especifican en términos de importaciones y exportaciones a nivel de archivo.</a:t>
            </a: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a:p>
            <a:pPr marL="0" indent="0">
              <a:lnSpc>
                <a:spcPct val="100000"/>
              </a:lnSpc>
              <a:spcBef>
                <a:spcPts val="0"/>
              </a:spcBef>
              <a:buNone/>
            </a:pPr>
            <a:r>
              <a:rPr lang="es-ES" sz="1600" b="1" i="1" dirty="0" smtClean="0">
                <a:solidFill>
                  <a:schemeClr val="accent1">
                    <a:lumMod val="20000"/>
                    <a:lumOff val="80000"/>
                  </a:schemeClr>
                </a:solidFill>
                <a:effectLst>
                  <a:outerShdw blurRad="38100" dist="38100" dir="2700000" algn="tl">
                    <a:srgbClr val="000000">
                      <a:alpha val="43137"/>
                    </a:srgbClr>
                  </a:outerShdw>
                </a:effectLst>
              </a:rPr>
              <a:t>Doc. oficial:</a:t>
            </a:r>
            <a:r>
              <a:rPr lang="es-ES" sz="1600" b="1" i="1" dirty="0">
                <a:solidFill>
                  <a:schemeClr val="accent1">
                    <a:lumMod val="20000"/>
                    <a:lumOff val="80000"/>
                  </a:schemeClr>
                </a:solidFill>
                <a:effectLst>
                  <a:outerShdw blurRad="38100" dist="38100" dir="2700000" algn="tl">
                    <a:srgbClr val="000000">
                      <a:alpha val="43137"/>
                    </a:srgbClr>
                  </a:outerShdw>
                </a:effectLst>
              </a:rPr>
              <a:t> </a:t>
            </a:r>
            <a:r>
              <a:rPr lang="es-ES" sz="1600" dirty="0" smtClean="0">
                <a:hlinkClick r:id="rId3"/>
              </a:rPr>
              <a:t>https</a:t>
            </a:r>
            <a:r>
              <a:rPr lang="es-ES" sz="1600" dirty="0">
                <a:hlinkClick r:id="rId3"/>
              </a:rPr>
              <a:t>://www.typescriptlang.org/docs/handbook/modules.html</a:t>
            </a:r>
            <a:endParaRPr lang="es-ES" sz="14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spTree>
    <p:extLst>
      <p:ext uri="{BB962C8B-B14F-4D97-AF65-F5344CB8AC3E}">
        <p14:creationId xmlns:p14="http://schemas.microsoft.com/office/powerpoint/2010/main" val="10371452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FORMULARIOS HTML5</a:t>
            </a:r>
          </a:p>
          <a:p>
            <a:pPr marL="0" indent="0">
              <a:lnSpc>
                <a:spcPct val="100000"/>
              </a:lnSpc>
              <a:spcBef>
                <a:spcPts val="0"/>
              </a:spcBef>
              <a:buNone/>
            </a:pPr>
            <a:endParaRPr lang="es-ES" dirty="0"/>
          </a:p>
          <a:p>
            <a:pPr marL="0" indent="0">
              <a:lnSpc>
                <a:spcPct val="100000"/>
              </a:lnSpc>
              <a:spcBef>
                <a:spcPts val="0"/>
              </a:spcBef>
              <a:buNone/>
            </a:pPr>
            <a:r>
              <a:rPr lang="es-ES" dirty="0"/>
              <a:t>Los elementos y atributos para formularios en HTML5 proveen un mayor grado de marcado semántico que </a:t>
            </a:r>
            <a:r>
              <a:rPr lang="es-ES" dirty="0" smtClean="0"/>
              <a:t>en HTML4. </a:t>
            </a:r>
          </a:p>
          <a:p>
            <a:pPr marL="0" indent="0">
              <a:lnSpc>
                <a:spcPct val="100000"/>
              </a:lnSpc>
              <a:spcBef>
                <a:spcPts val="0"/>
              </a:spcBef>
              <a:buNone/>
            </a:pPr>
            <a:endParaRPr lang="es-ES" i="1" dirty="0"/>
          </a:p>
          <a:p>
            <a:pPr marL="0" indent="0">
              <a:lnSpc>
                <a:spcPct val="100000"/>
              </a:lnSpc>
              <a:spcBef>
                <a:spcPts val="0"/>
              </a:spcBef>
              <a:buNone/>
            </a:pPr>
            <a:r>
              <a:rPr lang="es-ES" dirty="0"/>
              <a:t>El elemento </a:t>
            </a:r>
            <a:r>
              <a:rPr lang="es-ES" b="1" u="sng" dirty="0">
                <a:solidFill>
                  <a:schemeClr val="accent1">
                    <a:lumMod val="20000"/>
                    <a:lumOff val="80000"/>
                  </a:schemeClr>
                </a:solidFill>
                <a:effectLst>
                  <a:outerShdw blurRad="38100" dist="38100" dir="2700000" algn="tl">
                    <a:srgbClr val="000000">
                      <a:alpha val="43137"/>
                    </a:srgbClr>
                  </a:outerShdw>
                </a:effectLst>
              </a:rPr>
              <a:t>&lt;input&gt;</a:t>
            </a:r>
            <a:r>
              <a:rPr lang="es-ES" dirty="0"/>
              <a:t> tiene nuevos valores para el atributo </a:t>
            </a:r>
            <a:r>
              <a:rPr lang="es-ES" b="1" i="1" u="sng" dirty="0" smtClean="0">
                <a:effectLst>
                  <a:outerShdw blurRad="38100" dist="38100" dir="2700000" algn="tl">
                    <a:srgbClr val="000000">
                      <a:alpha val="43137"/>
                    </a:srgbClr>
                  </a:outerShdw>
                </a:effectLst>
              </a:rPr>
              <a:t>type</a:t>
            </a:r>
            <a:r>
              <a:rPr lang="es-ES" dirty="0" smtClean="0"/>
              <a:t>.</a:t>
            </a:r>
          </a:p>
          <a:p>
            <a:pPr marL="0" indent="0">
              <a:lnSpc>
                <a:spcPct val="100000"/>
              </a:lnSpc>
              <a:spcBef>
                <a:spcPts val="0"/>
              </a:spcBef>
              <a:buNone/>
            </a:pPr>
            <a:endParaRPr lang="es-ES" i="1" dirty="0" smtClean="0"/>
          </a:p>
          <a:p>
            <a:pPr marL="180000" indent="-180000">
              <a:lnSpc>
                <a:spcPct val="100000"/>
              </a:lnSpc>
              <a:spcBef>
                <a:spcPts val="0"/>
              </a:spcBef>
              <a:spcAft>
                <a:spcPts val="1200"/>
              </a:spcAft>
            </a:pPr>
            <a:r>
              <a:rPr lang="es-ES" sz="1600" b="1" u="sng" dirty="0">
                <a:solidFill>
                  <a:schemeClr val="accent6">
                    <a:lumMod val="20000"/>
                    <a:lumOff val="80000"/>
                  </a:schemeClr>
                </a:solidFill>
                <a:effectLst>
                  <a:outerShdw blurRad="38100" dist="38100" dir="2700000" algn="tl">
                    <a:srgbClr val="000000">
                      <a:alpha val="43137"/>
                    </a:srgbClr>
                  </a:outerShdw>
                </a:effectLst>
              </a:rPr>
              <a:t>search</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dirty="0"/>
              <a:t>El elemento representa una caja de búsqueda. Los saltos de línea son quitados del valor ingresado pero no se modifica ninguna otra sintaxis</a:t>
            </a:r>
            <a:r>
              <a:rPr lang="es-ES" dirty="0" smtClean="0"/>
              <a:t>.</a:t>
            </a:r>
            <a:endParaRPr lang="es-ES" dirty="0"/>
          </a:p>
          <a:p>
            <a:pPr marL="180000" indent="-180000">
              <a:lnSpc>
                <a:spcPct val="100000"/>
              </a:lnSpc>
              <a:spcBef>
                <a:spcPts val="0"/>
              </a:spcBef>
              <a:spcAft>
                <a:spcPts val="1200"/>
              </a:spcAft>
            </a:pPr>
            <a:r>
              <a:rPr lang="es-ES" sz="1600" b="1" u="sng" dirty="0" err="1">
                <a:solidFill>
                  <a:schemeClr val="accent6">
                    <a:lumMod val="20000"/>
                    <a:lumOff val="80000"/>
                  </a:schemeClr>
                </a:solidFill>
                <a:effectLst>
                  <a:outerShdw blurRad="38100" dist="38100" dir="2700000" algn="tl">
                    <a:srgbClr val="000000">
                      <a:alpha val="43137"/>
                    </a:srgbClr>
                  </a:outerShdw>
                </a:effectLst>
              </a:rPr>
              <a:t>tel</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dirty="0"/>
              <a:t>El elemento representa un control para editar un número de teléfono, porque los números </a:t>
            </a:r>
            <a:r>
              <a:rPr lang="es-ES" dirty="0" smtClean="0"/>
              <a:t>telefónicos </a:t>
            </a:r>
            <a:r>
              <a:rPr lang="es-ES" dirty="0"/>
              <a:t>varían ampliamente en el mundo. Puedes usar atributos como </a:t>
            </a:r>
            <a:r>
              <a:rPr lang="es-ES" b="1" dirty="0" err="1">
                <a:solidFill>
                  <a:schemeClr val="tx2">
                    <a:lumMod val="20000"/>
                    <a:lumOff val="80000"/>
                  </a:schemeClr>
                </a:solidFill>
                <a:effectLst>
                  <a:outerShdw blurRad="38100" dist="38100" dir="2700000" algn="tl">
                    <a:srgbClr val="000000">
                      <a:alpha val="43137"/>
                    </a:srgbClr>
                  </a:outerShdw>
                </a:effectLst>
              </a:rPr>
              <a:t>pattern</a:t>
            </a:r>
            <a:r>
              <a:rPr lang="es-ES" dirty="0">
                <a:solidFill>
                  <a:schemeClr val="tx2">
                    <a:lumMod val="20000"/>
                    <a:lumOff val="80000"/>
                  </a:schemeClr>
                </a:solidFill>
                <a:effectLst>
                  <a:outerShdw blurRad="38100" dist="38100" dir="2700000" algn="tl">
                    <a:srgbClr val="000000">
                      <a:alpha val="43137"/>
                    </a:srgbClr>
                  </a:outerShdw>
                </a:effectLst>
              </a:rPr>
              <a:t> </a:t>
            </a:r>
            <a:r>
              <a:rPr lang="es-ES" dirty="0"/>
              <a:t>y </a:t>
            </a:r>
            <a:r>
              <a:rPr lang="es-ES" b="1" dirty="0" err="1">
                <a:solidFill>
                  <a:schemeClr val="tx2">
                    <a:lumMod val="20000"/>
                    <a:lumOff val="80000"/>
                  </a:schemeClr>
                </a:solidFill>
                <a:effectLst>
                  <a:outerShdw blurRad="38100" dist="38100" dir="2700000" algn="tl">
                    <a:srgbClr val="000000">
                      <a:alpha val="43137"/>
                    </a:srgbClr>
                  </a:outerShdw>
                </a:effectLst>
              </a:rPr>
              <a:t>maxlength</a:t>
            </a:r>
            <a:r>
              <a:rPr lang="es-ES" dirty="0"/>
              <a:t> para restringir los valores ingresados en la caja.</a:t>
            </a:r>
          </a:p>
          <a:p>
            <a:pPr marL="180000" indent="-180000">
              <a:lnSpc>
                <a:spcPct val="100000"/>
              </a:lnSpc>
              <a:spcBef>
                <a:spcPts val="0"/>
              </a:spcBef>
              <a:spcAft>
                <a:spcPts val="1200"/>
              </a:spcAft>
            </a:pPr>
            <a:r>
              <a:rPr lang="es-ES" sz="1600" b="1" u="sng" dirty="0">
                <a:solidFill>
                  <a:schemeClr val="accent6">
                    <a:lumMod val="20000"/>
                    <a:lumOff val="80000"/>
                  </a:schemeClr>
                </a:solidFill>
                <a:effectLst>
                  <a:outerShdw blurRad="38100" dist="38100" dir="2700000" algn="tl">
                    <a:srgbClr val="000000">
                      <a:alpha val="43137"/>
                    </a:srgbClr>
                  </a:outerShdw>
                </a:effectLst>
              </a:rPr>
              <a:t>url</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dirty="0"/>
              <a:t>El elemento representa un control para editar una URL. Se quitan los saltos de línea y espacios en blanco antes y después del valor ingresados.</a:t>
            </a:r>
          </a:p>
          <a:p>
            <a:pPr marL="180000" indent="-180000">
              <a:lnSpc>
                <a:spcPct val="100000"/>
              </a:lnSpc>
              <a:spcBef>
                <a:spcPts val="0"/>
              </a:spcBef>
              <a:spcAft>
                <a:spcPts val="1200"/>
              </a:spcAft>
            </a:pPr>
            <a:r>
              <a:rPr lang="es-ES" sz="1600" b="1" u="sng" dirty="0">
                <a:solidFill>
                  <a:schemeClr val="accent6">
                    <a:lumMod val="20000"/>
                    <a:lumOff val="80000"/>
                  </a:schemeClr>
                </a:solidFill>
                <a:effectLst>
                  <a:outerShdw blurRad="38100" dist="38100" dir="2700000" algn="tl">
                    <a:srgbClr val="000000">
                      <a:alpha val="43137"/>
                    </a:srgbClr>
                  </a:outerShdw>
                </a:effectLst>
              </a:rPr>
              <a:t>email</a:t>
            </a:r>
            <a:r>
              <a:rPr lang="es-ES" sz="1600" b="1" dirty="0">
                <a:solidFill>
                  <a:schemeClr val="accent6">
                    <a:lumMod val="20000"/>
                    <a:lumOff val="80000"/>
                  </a:schemeClr>
                </a:solidFill>
                <a:effectLst>
                  <a:outerShdw blurRad="38100" dist="38100" dir="2700000" algn="tl">
                    <a:srgbClr val="000000">
                      <a:alpha val="43137"/>
                    </a:srgbClr>
                  </a:outerShdw>
                </a:effectLst>
              </a:rPr>
              <a:t>: </a:t>
            </a:r>
            <a:r>
              <a:rPr lang="es-ES" dirty="0"/>
              <a:t>El elemento representa una dirección de correo electrónico.</a:t>
            </a:r>
          </a:p>
          <a:p>
            <a:pPr marL="0" indent="0">
              <a:lnSpc>
                <a:spcPct val="100000"/>
              </a:lnSpc>
              <a:spcBef>
                <a:spcPts val="0"/>
              </a:spcBef>
              <a:buNone/>
            </a:pPr>
            <a:endParaRPr lang="es-ES" i="1" dirty="0" smtClean="0"/>
          </a:p>
          <a:p>
            <a:pPr marL="0" indent="0">
              <a:lnSpc>
                <a:spcPct val="100000"/>
              </a:lnSpc>
              <a:spcBef>
                <a:spcPts val="0"/>
              </a:spcBef>
              <a:buNone/>
            </a:pPr>
            <a:endParaRPr lang="es-ES" i="1" dirty="0"/>
          </a:p>
          <a:p>
            <a:pPr marL="0" indent="0">
              <a:lnSpc>
                <a:spcPct val="100000"/>
              </a:lnSpc>
              <a:spcBef>
                <a:spcPts val="0"/>
              </a:spcBef>
              <a:buNone/>
            </a:pPr>
            <a:endParaRPr lang="es-ES" i="1" dirty="0" smtClean="0"/>
          </a:p>
          <a:p>
            <a:pPr marL="0" indent="0">
              <a:lnSpc>
                <a:spcPct val="100000"/>
              </a:lnSpc>
              <a:spcBef>
                <a:spcPts val="0"/>
              </a:spcBef>
              <a:buNone/>
            </a:pPr>
            <a:endParaRPr lang="es-ES" i="1" dirty="0"/>
          </a:p>
        </p:txBody>
      </p:sp>
      <p:sp>
        <p:nvSpPr>
          <p:cNvPr id="4" name="Marcador de texto 3"/>
          <p:cNvSpPr>
            <a:spLocks noGrp="1"/>
          </p:cNvSpPr>
          <p:nvPr>
            <p:ph type="body" sz="quarter" idx="13"/>
          </p:nvPr>
        </p:nvSpPr>
        <p:spPr/>
        <p:txBody>
          <a:bodyPr/>
          <a:lstStyle/>
          <a:p>
            <a:r>
              <a:rPr lang="es-ES" dirty="0"/>
              <a:t>Semántica web en </a:t>
            </a:r>
            <a:r>
              <a:rPr lang="es-ES" dirty="0" smtClean="0"/>
              <a:t>HTML5</a:t>
            </a:r>
            <a:endParaRPr lang="es-ES" dirty="0"/>
          </a:p>
        </p:txBody>
      </p:sp>
    </p:spTree>
    <p:extLst>
      <p:ext uri="{BB962C8B-B14F-4D97-AF65-F5344CB8AC3E}">
        <p14:creationId xmlns:p14="http://schemas.microsoft.com/office/powerpoint/2010/main" val="30964605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MODULES</a:t>
            </a:r>
          </a:p>
          <a:p>
            <a:pPr marL="0" indent="0">
              <a:lnSpc>
                <a:spcPct val="100000"/>
              </a:lnSpc>
              <a:spcBef>
                <a:spcPts val="0"/>
              </a:spcBef>
              <a:buNone/>
            </a:pPr>
            <a:endParaRPr lang="es-ES" sz="1600" dirty="0" smtClean="0"/>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Exportando una declaración</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Cualquier declaración (como una variable, función, clase, alias de tipo o interfaz) se puede exportar agregando </a:t>
            </a:r>
            <a:r>
              <a:rPr lang="es-ES" sz="1600" dirty="0" smtClean="0"/>
              <a:t>la palabra </a:t>
            </a:r>
            <a:r>
              <a:rPr lang="es-ES" sz="1600" b="1" i="1" dirty="0" err="1">
                <a:solidFill>
                  <a:schemeClr val="accent1">
                    <a:lumMod val="20000"/>
                    <a:lumOff val="80000"/>
                  </a:schemeClr>
                </a:solidFill>
                <a:effectLst>
                  <a:outerShdw blurRad="38100" dist="38100" dir="2700000" algn="tl">
                    <a:srgbClr val="000000">
                      <a:alpha val="43137"/>
                    </a:srgbClr>
                  </a:outerShdw>
                </a:effectLst>
              </a:rPr>
              <a:t>export</a:t>
            </a:r>
            <a:r>
              <a:rPr lang="es-ES" sz="1600" dirty="0" smtClean="0"/>
              <a:t>.</a:t>
            </a: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 name="Imagen 4"/>
          <p:cNvPicPr>
            <a:picLocks noChangeAspect="1"/>
          </p:cNvPicPr>
          <p:nvPr/>
        </p:nvPicPr>
        <p:blipFill>
          <a:blip r:embed="rId3"/>
          <a:stretch>
            <a:fillRect/>
          </a:stretch>
        </p:blipFill>
        <p:spPr>
          <a:xfrm>
            <a:off x="741865" y="3529027"/>
            <a:ext cx="5329656" cy="2523429"/>
          </a:xfrm>
          <a:prstGeom prst="rect">
            <a:avLst/>
          </a:prstGeom>
          <a:ln>
            <a:solidFill>
              <a:schemeClr val="bg1"/>
            </a:solidFill>
          </a:ln>
        </p:spPr>
      </p:pic>
      <p:sp>
        <p:nvSpPr>
          <p:cNvPr id="7" name="Rectángulo 6"/>
          <p:cNvSpPr/>
          <p:nvPr/>
        </p:nvSpPr>
        <p:spPr>
          <a:xfrm>
            <a:off x="6184736" y="5329181"/>
            <a:ext cx="1627624" cy="723275"/>
          </a:xfrm>
          <a:prstGeom prst="rect">
            <a:avLst/>
          </a:prstGeom>
          <a:ln>
            <a:noFill/>
          </a:ln>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282747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575"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MODULES</a:t>
            </a:r>
          </a:p>
          <a:p>
            <a:pPr marL="0" indent="0">
              <a:lnSpc>
                <a:spcPct val="100000"/>
              </a:lnSpc>
              <a:spcBef>
                <a:spcPts val="0"/>
              </a:spcBef>
              <a:buNone/>
            </a:pPr>
            <a:endParaRPr lang="es-ES" sz="1600" dirty="0" smtClean="0"/>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Importando una declaración</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Importar es casi tan fácil como exportar desde un módulo. La importación de una declaración exportada se realiza mediante el uso </a:t>
            </a:r>
            <a:r>
              <a:rPr lang="es-ES" sz="1600" dirty="0" smtClean="0"/>
              <a:t>de </a:t>
            </a:r>
            <a:r>
              <a:rPr lang="es-ES" sz="1600" b="1" i="1" dirty="0" smtClean="0">
                <a:solidFill>
                  <a:schemeClr val="accent1">
                    <a:lumMod val="20000"/>
                    <a:lumOff val="80000"/>
                  </a:schemeClr>
                </a:solidFill>
                <a:effectLst>
                  <a:outerShdw blurRad="38100" dist="38100" dir="2700000" algn="tl">
                    <a:srgbClr val="000000">
                      <a:alpha val="43137"/>
                    </a:srgbClr>
                  </a:outerShdw>
                </a:effectLst>
              </a:rPr>
              <a:t>import</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dirty="0" smtClean="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TypeScript</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a:blip r:embed="rId3"/>
          <a:stretch>
            <a:fillRect/>
          </a:stretch>
        </p:blipFill>
        <p:spPr>
          <a:xfrm>
            <a:off x="733152" y="3331376"/>
            <a:ext cx="5362847" cy="2845593"/>
          </a:xfrm>
          <a:prstGeom prst="rect">
            <a:avLst/>
          </a:prstGeom>
          <a:ln>
            <a:solidFill>
              <a:schemeClr val="bg1"/>
            </a:solidFill>
          </a:ln>
        </p:spPr>
      </p:pic>
      <p:sp>
        <p:nvSpPr>
          <p:cNvPr id="10" name="Rectángulo 9"/>
          <p:cNvSpPr/>
          <p:nvPr/>
        </p:nvSpPr>
        <p:spPr>
          <a:xfrm>
            <a:off x="6200501" y="5453694"/>
            <a:ext cx="1611859" cy="723275"/>
          </a:xfrm>
          <a:prstGeom prst="rect">
            <a:avLst/>
          </a:prstGeom>
          <a:ln>
            <a:noFill/>
          </a:ln>
        </p:spPr>
        <p:txBody>
          <a:bodyPr wrap="square">
            <a:spAutoFit/>
          </a:bodyPr>
          <a:lstStyle/>
          <a:p>
            <a:pPr>
              <a:spcAft>
                <a:spcPts val="600"/>
              </a:spcAft>
            </a:pPr>
            <a:r>
              <a:rPr lang="es-ES" sz="1200" b="1" i="1" dirty="0" smtClean="0">
                <a:solidFill>
                  <a:schemeClr val="accent1">
                    <a:lumMod val="20000"/>
                    <a:lumOff val="80000"/>
                  </a:schemeClr>
                </a:solidFill>
                <a:effectLst>
                  <a:outerShdw blurRad="38100" dist="38100" dir="2700000" algn="tl">
                    <a:srgbClr val="000000">
                      <a:alpha val="43137"/>
                    </a:srgbClr>
                  </a:outerShdw>
                </a:effectLst>
              </a:rPr>
              <a:t>Ejemplo:</a:t>
            </a:r>
            <a:endParaRPr lang="es-ES" sz="1200" b="1" i="1" dirty="0" smtClean="0">
              <a:solidFill>
                <a:schemeClr val="accent1">
                  <a:lumMod val="20000"/>
                  <a:lumOff val="80000"/>
                </a:schemeClr>
              </a:solidFill>
              <a:effectLst>
                <a:outerShdw blurRad="38100" dist="38100" dir="2700000" algn="tl">
                  <a:srgbClr val="000000">
                    <a:alpha val="43137"/>
                  </a:srgbClr>
                </a:outerShdw>
              </a:effectLst>
              <a:hlinkClick r:id="rId4"/>
            </a:endParaRPr>
          </a:p>
          <a:p>
            <a:r>
              <a:rPr lang="es-ES" sz="1200" dirty="0" smtClean="0">
                <a:hlinkClick r:id="rId4"/>
              </a:rPr>
              <a:t>https</a:t>
            </a:r>
            <a:r>
              <a:rPr lang="es-ES" sz="1200" dirty="0">
                <a:hlinkClick r:id="rId4"/>
              </a:rPr>
              <a:t>://stackblitz.com/edit/road-to-angular</a:t>
            </a:r>
            <a:endParaRPr lang="es-ES" sz="1200" dirty="0"/>
          </a:p>
        </p:txBody>
      </p:sp>
    </p:spTree>
    <p:extLst>
      <p:ext uri="{BB962C8B-B14F-4D97-AF65-F5344CB8AC3E}">
        <p14:creationId xmlns:p14="http://schemas.microsoft.com/office/powerpoint/2010/main" val="8786944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¿Qué es Angular</a:t>
            </a:r>
            <a:r>
              <a:rPr lang="es-ES" sz="1600" b="1" u="sng"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Angular es un Framework de desarrollo para </a:t>
            </a:r>
            <a:r>
              <a:rPr lang="es-ES" sz="1600" dirty="0" smtClean="0"/>
              <a:t>JavaScript </a:t>
            </a:r>
            <a:r>
              <a:rPr lang="es-ES" sz="1600" dirty="0"/>
              <a:t>creado por Google. </a:t>
            </a:r>
          </a:p>
          <a:p>
            <a:pPr marL="0" indent="0">
              <a:lnSpc>
                <a:spcPct val="100000"/>
              </a:lnSpc>
              <a:spcBef>
                <a:spcPts val="0"/>
              </a:spcBef>
              <a:buNone/>
            </a:pPr>
            <a:endParaRPr lang="es-ES" sz="1600" dirty="0" smtClean="0"/>
          </a:p>
          <a:p>
            <a:pPr marL="0" indent="0">
              <a:lnSpc>
                <a:spcPct val="100000"/>
              </a:lnSpc>
              <a:spcBef>
                <a:spcPts val="0"/>
              </a:spcBef>
              <a:buNone/>
            </a:pPr>
            <a:endParaRPr lang="es-ES" sz="1600" dirty="0"/>
          </a:p>
          <a:p>
            <a:pPr marL="0" indent="0">
              <a:lnSpc>
                <a:spcPct val="100000"/>
              </a:lnSpc>
              <a:spcBef>
                <a:spcPts val="0"/>
              </a:spcBef>
              <a:buNone/>
            </a:pP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b="1" u="sng" dirty="0" smtClean="0">
                <a:solidFill>
                  <a:srgbClr val="C00000"/>
                </a:solidFill>
                <a:effectLst>
                  <a:outerShdw blurRad="38100" dist="38100" dir="2700000" algn="tl">
                    <a:srgbClr val="000000">
                      <a:alpha val="43137"/>
                    </a:srgbClr>
                  </a:outerShdw>
                </a:effectLst>
              </a:rPr>
              <a:t>¿</a:t>
            </a:r>
            <a:r>
              <a:rPr lang="es-ES" sz="1600" b="1" u="sng" dirty="0">
                <a:solidFill>
                  <a:srgbClr val="C00000"/>
                </a:solidFill>
                <a:effectLst>
                  <a:outerShdw blurRad="38100" dist="38100" dir="2700000" algn="tl">
                    <a:srgbClr val="000000">
                      <a:alpha val="43137"/>
                    </a:srgbClr>
                  </a:outerShdw>
                </a:effectLst>
              </a:rPr>
              <a:t>Para qué sirve</a:t>
            </a:r>
            <a:r>
              <a:rPr lang="es-ES" sz="1600" b="1" u="sng"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La finalidad de Angular es facilitarnos el desarrollo de aplicaciones web </a:t>
            </a:r>
            <a:r>
              <a:rPr lang="es-ES" sz="1600" dirty="0" smtClean="0"/>
              <a:t>SPA, y darnos </a:t>
            </a:r>
            <a:r>
              <a:rPr lang="es-ES" sz="1600" dirty="0"/>
              <a:t>herramientas para trabajar con los elementos de </a:t>
            </a:r>
            <a:r>
              <a:rPr lang="es-ES" sz="1600" dirty="0" smtClean="0"/>
              <a:t>la </a:t>
            </a:r>
            <a:r>
              <a:rPr lang="es-ES" sz="1600" dirty="0"/>
              <a:t>web de una manera más sencilla y optima</a:t>
            </a:r>
            <a:r>
              <a:rPr lang="es-ES" sz="1600" dirty="0" smtClean="0"/>
              <a:t>.</a:t>
            </a:r>
          </a:p>
          <a:p>
            <a:pPr marL="0" indent="0">
              <a:lnSpc>
                <a:spcPct val="100000"/>
              </a:lnSpc>
              <a:spcBef>
                <a:spcPts val="0"/>
              </a:spcBef>
              <a:buNone/>
            </a:pPr>
            <a:endParaRPr lang="es-ES" sz="1600" dirty="0"/>
          </a:p>
          <a:p>
            <a:pPr marL="0" indent="0">
              <a:lnSpc>
                <a:spcPct val="100000"/>
              </a:lnSpc>
              <a:spcBef>
                <a:spcPts val="0"/>
              </a:spcBef>
              <a:buNone/>
            </a:pPr>
            <a:r>
              <a:rPr lang="es-ES" sz="1600" b="1" u="sng" dirty="0">
                <a:solidFill>
                  <a:srgbClr val="C00000"/>
                </a:solidFill>
                <a:effectLst>
                  <a:outerShdw blurRad="38100" dist="38100" dir="2700000" algn="tl">
                    <a:srgbClr val="000000">
                      <a:alpha val="43137"/>
                    </a:srgbClr>
                  </a:outerShdw>
                </a:effectLst>
              </a:rPr>
              <a:t>Composición: </a:t>
            </a:r>
            <a:endParaRPr lang="es-ES" sz="1600" b="1" u="sng" dirty="0" smtClean="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b="1" u="sng" dirty="0">
              <a:solidFill>
                <a:srgbClr val="C00000"/>
              </a:solidFill>
              <a:effectLst>
                <a:outerShdw blurRad="38100" dist="38100" dir="2700000" algn="tl">
                  <a:srgbClr val="000000">
                    <a:alpha val="43137"/>
                  </a:srgbClr>
                </a:outerShdw>
              </a:effectLst>
            </a:endParaRPr>
          </a:p>
          <a:p>
            <a:pPr marL="0" indent="0">
              <a:lnSpc>
                <a:spcPct val="100000"/>
              </a:lnSpc>
              <a:spcBef>
                <a:spcPts val="0"/>
              </a:spcBef>
              <a:buNone/>
            </a:pPr>
            <a:r>
              <a:rPr lang="es-ES" sz="1600" dirty="0"/>
              <a:t>Está formado por un conjunto de librerías con las que podremos resolver la mayoría de los problemas que se nos presentan en programación </a:t>
            </a:r>
            <a:r>
              <a:rPr lang="es-ES" sz="1600" b="1" i="1" dirty="0" smtClean="0">
                <a:solidFill>
                  <a:schemeClr val="accent2">
                    <a:lumMod val="20000"/>
                    <a:lumOff val="80000"/>
                  </a:schemeClr>
                </a:solidFill>
                <a:effectLst>
                  <a:outerShdw blurRad="38100" dist="38100" dir="2700000" algn="tl">
                    <a:srgbClr val="000000">
                      <a:alpha val="43137"/>
                    </a:srgbClr>
                  </a:outerShdw>
                </a:effectLst>
              </a:rPr>
              <a:t>Frontend</a:t>
            </a:r>
            <a:r>
              <a:rPr lang="es-ES" sz="1600" dirty="0" smtClean="0"/>
              <a:t>.</a:t>
            </a:r>
            <a:endParaRPr lang="es-ES" sz="1600" dirty="0"/>
          </a:p>
          <a:p>
            <a:pPr marL="0" indent="0">
              <a:lnSpc>
                <a:spcPct val="100000"/>
              </a:lnSpc>
              <a:spcBef>
                <a:spcPts val="0"/>
              </a:spcBef>
              <a:buNone/>
            </a:pPr>
            <a:endParaRPr lang="es-ES" sz="1600" dirty="0" smtClean="0"/>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9" name="Imagen 8"/>
          <p:cNvPicPr>
            <a:picLocks noChangeAspect="1"/>
          </p:cNvPicPr>
          <p:nvPr/>
        </p:nvPicPr>
        <p:blipFill rotWithShape="1">
          <a:blip r:embed="rId3" cstate="print">
            <a:extLst>
              <a:ext uri="{28A0092B-C50C-407E-A947-70E740481C1C}">
                <a14:useLocalDpi xmlns:a14="http://schemas.microsoft.com/office/drawing/2010/main" val="0"/>
              </a:ext>
            </a:extLst>
          </a:blip>
          <a:srcRect t="19578" b="22863"/>
          <a:stretch/>
        </p:blipFill>
        <p:spPr>
          <a:xfrm>
            <a:off x="3403081" y="2644313"/>
            <a:ext cx="1634847" cy="620114"/>
          </a:xfrm>
          <a:prstGeom prst="roundRect">
            <a:avLst>
              <a:gd name="adj" fmla="val 16667"/>
            </a:avLst>
          </a:prstGeom>
          <a:ln>
            <a:solidFill>
              <a:schemeClr val="tx1"/>
            </a:solidFill>
          </a:ln>
          <a:effectLst>
            <a:outerShdw blurRad="152400" dist="12000" dir="900000" sy="98000" kx="110000" ky="200000" algn="tl" rotWithShape="0">
              <a:srgbClr val="000000">
                <a:alpha val="30000"/>
              </a:srgbClr>
            </a:outerShdw>
          </a:effectLst>
        </p:spPr>
      </p:pic>
    </p:spTree>
    <p:extLst>
      <p:ext uri="{BB962C8B-B14F-4D97-AF65-F5344CB8AC3E}">
        <p14:creationId xmlns:p14="http://schemas.microsoft.com/office/powerpoint/2010/main" val="15797016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PRINCIPALES CARACATERÍSTICAS:</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180000" indent="-324000">
              <a:lnSpc>
                <a:spcPct val="100000"/>
              </a:lnSpc>
              <a:spcBef>
                <a:spcPts val="0"/>
              </a:spcBef>
              <a:spcAft>
                <a:spcPts val="600"/>
              </a:spcAft>
              <a:buFont typeface="Wingdings" panose="05000000000000000000" pitchFamily="2" charset="2"/>
              <a:buChar char="ü"/>
            </a:pPr>
            <a:r>
              <a:rPr lang="es-ES" sz="1800" b="1" dirty="0" smtClean="0">
                <a:solidFill>
                  <a:schemeClr val="accent2">
                    <a:lumMod val="20000"/>
                    <a:lumOff val="80000"/>
                  </a:schemeClr>
                </a:solidFill>
                <a:effectLst>
                  <a:outerShdw blurRad="38100" dist="38100" dir="2700000" algn="tl">
                    <a:srgbClr val="000000">
                      <a:alpha val="43137"/>
                    </a:srgbClr>
                  </a:outerShdw>
                </a:effectLst>
              </a:rPr>
              <a:t>SPA: </a:t>
            </a:r>
            <a:r>
              <a:rPr lang="es-ES" sz="1800" dirty="0" smtClean="0"/>
              <a:t>Single Page Application</a:t>
            </a:r>
          </a:p>
          <a:p>
            <a:pPr marL="324000" indent="-324000">
              <a:lnSpc>
                <a:spcPct val="100000"/>
              </a:lnSpc>
              <a:spcBef>
                <a:spcPts val="0"/>
              </a:spcBef>
              <a:spcAft>
                <a:spcPts val="600"/>
              </a:spcAft>
              <a:buFont typeface="Wingdings" panose="05000000000000000000" pitchFamily="2" charset="2"/>
              <a:buChar char="ü"/>
            </a:pPr>
            <a:r>
              <a:rPr lang="es-ES" sz="1800" b="1" dirty="0" smtClean="0">
                <a:solidFill>
                  <a:schemeClr val="accent2">
                    <a:lumMod val="20000"/>
                    <a:lumOff val="80000"/>
                  </a:schemeClr>
                </a:solidFill>
                <a:effectLst>
                  <a:outerShdw blurRad="38100" dist="38100" dir="2700000" algn="tl">
                    <a:srgbClr val="000000">
                      <a:alpha val="43137"/>
                    </a:srgbClr>
                  </a:outerShdw>
                </a:effectLst>
              </a:rPr>
              <a:t>Multiplataforma</a:t>
            </a:r>
            <a:r>
              <a:rPr lang="es-ES" sz="1800" b="1" dirty="0">
                <a:solidFill>
                  <a:schemeClr val="accent2">
                    <a:lumMod val="20000"/>
                    <a:lumOff val="80000"/>
                  </a:schemeClr>
                </a:solidFill>
                <a:effectLst>
                  <a:outerShdw blurRad="38100" dist="38100" dir="2700000" algn="tl">
                    <a:srgbClr val="000000">
                      <a:alpha val="43137"/>
                    </a:srgbClr>
                  </a:outerShdw>
                </a:effectLst>
              </a:rPr>
              <a:t>: </a:t>
            </a:r>
            <a:r>
              <a:rPr lang="es-ES" sz="1800" dirty="0"/>
              <a:t>Aplicaciones Web, Aplicaciones nativas, Aplicaciones de </a:t>
            </a:r>
            <a:r>
              <a:rPr lang="es-ES" sz="1800" dirty="0" smtClean="0"/>
              <a:t>escritorio.</a:t>
            </a:r>
            <a:endParaRPr lang="es-ES" sz="1800" dirty="0"/>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Patrón MVC o MV*</a:t>
            </a:r>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Typescript</a:t>
            </a:r>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Plantillas HTML </a:t>
            </a:r>
            <a:r>
              <a:rPr lang="es-ES" sz="1800" dirty="0"/>
              <a:t>(Template)</a:t>
            </a:r>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Angular CLI</a:t>
            </a:r>
          </a:p>
          <a:p>
            <a:pPr marL="180000" indent="-324000">
              <a:lnSpc>
                <a:spcPct val="100000"/>
              </a:lnSpc>
              <a:spcBef>
                <a:spcPts val="0"/>
              </a:spcBef>
              <a:spcAft>
                <a:spcPts val="600"/>
              </a:spcAft>
              <a:buFont typeface="Wingdings" panose="05000000000000000000" pitchFamily="2" charset="2"/>
              <a:buChar char="ü"/>
            </a:pPr>
            <a:r>
              <a:rPr lang="es-ES" sz="1800" b="1" dirty="0" err="1">
                <a:solidFill>
                  <a:schemeClr val="accent2">
                    <a:lumMod val="20000"/>
                    <a:lumOff val="80000"/>
                  </a:schemeClr>
                </a:solidFill>
                <a:effectLst>
                  <a:outerShdw blurRad="38100" dist="38100" dir="2700000" algn="tl">
                    <a:srgbClr val="000000">
                      <a:alpha val="43137"/>
                    </a:srgbClr>
                  </a:outerShdw>
                </a:effectLst>
              </a:rPr>
              <a:t>Testing</a:t>
            </a:r>
            <a:r>
              <a:rPr lang="es-ES" sz="1800" b="1" dirty="0">
                <a:solidFill>
                  <a:schemeClr val="accent2">
                    <a:lumMod val="20000"/>
                    <a:lumOff val="80000"/>
                  </a:schemeClr>
                </a:solidFill>
                <a:effectLst>
                  <a:outerShdw blurRad="38100" dist="38100" dir="2700000" algn="tl">
                    <a:srgbClr val="000000">
                      <a:alpha val="43137"/>
                    </a:srgbClr>
                  </a:outerShdw>
                </a:effectLst>
              </a:rPr>
              <a:t> </a:t>
            </a:r>
            <a:r>
              <a:rPr lang="es-ES" sz="1800" dirty="0"/>
              <a:t>integrado</a:t>
            </a:r>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Animaciones</a:t>
            </a:r>
          </a:p>
          <a:p>
            <a:pPr marL="180000" indent="-324000">
              <a:lnSpc>
                <a:spcPct val="100000"/>
              </a:lnSpc>
              <a:spcBef>
                <a:spcPts val="0"/>
              </a:spcBef>
              <a:spcAft>
                <a:spcPts val="600"/>
              </a:spcAft>
              <a:buFont typeface="Wingdings" panose="05000000000000000000" pitchFamily="2" charset="2"/>
              <a:buChar char="ü"/>
            </a:pPr>
            <a:r>
              <a:rPr lang="es-ES" sz="1800" b="1" dirty="0">
                <a:solidFill>
                  <a:schemeClr val="accent2">
                    <a:lumMod val="20000"/>
                    <a:lumOff val="80000"/>
                  </a:schemeClr>
                </a:solidFill>
                <a:effectLst>
                  <a:outerShdw blurRad="38100" dist="38100" dir="2700000" algn="tl">
                    <a:srgbClr val="000000">
                      <a:alpha val="43137"/>
                    </a:srgbClr>
                  </a:outerShdw>
                </a:effectLst>
              </a:rPr>
              <a:t>Accesibilidad</a:t>
            </a: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t="8887"/>
          <a:stretch/>
        </p:blipFill>
        <p:spPr>
          <a:xfrm>
            <a:off x="3829307" y="3284428"/>
            <a:ext cx="3983053" cy="2231986"/>
          </a:xfrm>
          <a:prstGeom prst="rect">
            <a:avLst/>
          </a:prstGeom>
          <a:blipFill>
            <a:blip r:embed="rId4"/>
            <a:tile tx="0" ty="0" sx="100000" sy="100000" flip="none" algn="tl"/>
          </a:blipFill>
          <a:ln w="12700">
            <a:solidFill>
              <a:schemeClr val="tx1"/>
            </a:solidFill>
          </a:ln>
          <a:effectLst/>
        </p:spPr>
      </p:pic>
    </p:spTree>
    <p:extLst>
      <p:ext uri="{BB962C8B-B14F-4D97-AF65-F5344CB8AC3E}">
        <p14:creationId xmlns:p14="http://schemas.microsoft.com/office/powerpoint/2010/main" val="3796855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Resultado de imagen de spa single page appl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4306" y="3833930"/>
            <a:ext cx="3532396" cy="212928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ES UNA SPA?</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800" dirty="0"/>
              <a:t>Una </a:t>
            </a:r>
            <a:r>
              <a:rPr lang="es-ES" sz="1800" b="1" i="1" dirty="0">
                <a:solidFill>
                  <a:schemeClr val="accent2">
                    <a:lumMod val="20000"/>
                    <a:lumOff val="80000"/>
                  </a:schemeClr>
                </a:solidFill>
                <a:effectLst>
                  <a:outerShdw blurRad="38100" dist="38100" dir="2700000" algn="tl">
                    <a:srgbClr val="000000">
                      <a:alpha val="43137"/>
                    </a:srgbClr>
                  </a:outerShdw>
                </a:effectLst>
              </a:rPr>
              <a:t>single-page web application </a:t>
            </a:r>
            <a:r>
              <a:rPr lang="es-ES" sz="1800" dirty="0"/>
              <a:t>(en adelante </a:t>
            </a:r>
            <a:r>
              <a:rPr lang="es-ES" sz="1800" b="1" i="1" dirty="0">
                <a:solidFill>
                  <a:schemeClr val="accent2">
                    <a:lumMod val="20000"/>
                    <a:lumOff val="80000"/>
                  </a:schemeClr>
                </a:solidFill>
                <a:effectLst>
                  <a:outerShdw blurRad="38100" dist="38100" dir="2700000" algn="tl">
                    <a:srgbClr val="000000">
                      <a:alpha val="43137"/>
                    </a:srgbClr>
                  </a:outerShdw>
                </a:effectLst>
              </a:rPr>
              <a:t>SPA</a:t>
            </a:r>
            <a:r>
              <a:rPr lang="es-ES" sz="1800" dirty="0"/>
              <a:t>), es una aplicación web que se ejecuta completamente en una única página web, con el objetivo de proporcionar una experiencia más fluida y similar a la que nos encontraríamos en una aplicación de escritorio.</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1028" name="Picture 4" descr="Resultado de imagen de spa single page application"/>
          <p:cNvPicPr>
            <a:picLocks noChangeAspect="1" noChangeArrowheads="1"/>
          </p:cNvPicPr>
          <p:nvPr/>
        </p:nvPicPr>
        <p:blipFill rotWithShape="1">
          <a:blip r:embed="rId4">
            <a:extLst>
              <a:ext uri="{28A0092B-C50C-407E-A947-70E740481C1C}">
                <a14:useLocalDpi xmlns:a14="http://schemas.microsoft.com/office/drawing/2010/main" val="0"/>
              </a:ext>
            </a:extLst>
          </a:blip>
          <a:srcRect l="2868" t="3512" r="2540" b="5913"/>
          <a:stretch/>
        </p:blipFill>
        <p:spPr bwMode="auto">
          <a:xfrm>
            <a:off x="2047716" y="3727269"/>
            <a:ext cx="4345577" cy="230777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rotWithShape="1">
          <a:blip r:embed="rId5"/>
          <a:srcRect l="2067" t="3855" r="1929" b="4201"/>
          <a:stretch/>
        </p:blipFill>
        <p:spPr>
          <a:xfrm>
            <a:off x="2047716" y="3727269"/>
            <a:ext cx="4423955" cy="2342607"/>
          </a:xfrm>
          <a:prstGeom prst="rect">
            <a:avLst/>
          </a:prstGeom>
          <a:ln>
            <a:solidFill>
              <a:schemeClr val="tx1"/>
            </a:solid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058134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80">
                                          <p:stCondLst>
                                            <p:cond delay="0"/>
                                          </p:stCondLst>
                                        </p:cTn>
                                        <p:tgtEl>
                                          <p:spTgt spid="12"/>
                                        </p:tgtEl>
                                      </p:cBhvr>
                                    </p:animEffect>
                                    <p:anim calcmode="lin" valueType="num">
                                      <p:cBhvr>
                                        <p:cTn id="1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9" dur="26">
                                          <p:stCondLst>
                                            <p:cond delay="650"/>
                                          </p:stCondLst>
                                        </p:cTn>
                                        <p:tgtEl>
                                          <p:spTgt spid="12"/>
                                        </p:tgtEl>
                                      </p:cBhvr>
                                      <p:to x="100000" y="60000"/>
                                    </p:animScale>
                                    <p:animScale>
                                      <p:cBhvr>
                                        <p:cTn id="20" dur="166" decel="50000">
                                          <p:stCondLst>
                                            <p:cond delay="676"/>
                                          </p:stCondLst>
                                        </p:cTn>
                                        <p:tgtEl>
                                          <p:spTgt spid="12"/>
                                        </p:tgtEl>
                                      </p:cBhvr>
                                      <p:to x="100000" y="100000"/>
                                    </p:animScale>
                                    <p:animScale>
                                      <p:cBhvr>
                                        <p:cTn id="21" dur="26">
                                          <p:stCondLst>
                                            <p:cond delay="1312"/>
                                          </p:stCondLst>
                                        </p:cTn>
                                        <p:tgtEl>
                                          <p:spTgt spid="12"/>
                                        </p:tgtEl>
                                      </p:cBhvr>
                                      <p:to x="100000" y="80000"/>
                                    </p:animScale>
                                    <p:animScale>
                                      <p:cBhvr>
                                        <p:cTn id="22" dur="166" decel="50000">
                                          <p:stCondLst>
                                            <p:cond delay="1338"/>
                                          </p:stCondLst>
                                        </p:cTn>
                                        <p:tgtEl>
                                          <p:spTgt spid="12"/>
                                        </p:tgtEl>
                                      </p:cBhvr>
                                      <p:to x="100000" y="100000"/>
                                    </p:animScale>
                                    <p:animScale>
                                      <p:cBhvr>
                                        <p:cTn id="23" dur="26">
                                          <p:stCondLst>
                                            <p:cond delay="1642"/>
                                          </p:stCondLst>
                                        </p:cTn>
                                        <p:tgtEl>
                                          <p:spTgt spid="12"/>
                                        </p:tgtEl>
                                      </p:cBhvr>
                                      <p:to x="100000" y="90000"/>
                                    </p:animScale>
                                    <p:animScale>
                                      <p:cBhvr>
                                        <p:cTn id="24" dur="166" decel="50000">
                                          <p:stCondLst>
                                            <p:cond delay="1668"/>
                                          </p:stCondLst>
                                        </p:cTn>
                                        <p:tgtEl>
                                          <p:spTgt spid="12"/>
                                        </p:tgtEl>
                                      </p:cBhvr>
                                      <p:to x="100000" y="100000"/>
                                    </p:animScale>
                                    <p:animScale>
                                      <p:cBhvr>
                                        <p:cTn id="25" dur="26">
                                          <p:stCondLst>
                                            <p:cond delay="1808"/>
                                          </p:stCondLst>
                                        </p:cTn>
                                        <p:tgtEl>
                                          <p:spTgt spid="12"/>
                                        </p:tgtEl>
                                      </p:cBhvr>
                                      <p:to x="100000" y="95000"/>
                                    </p:animScale>
                                    <p:animScale>
                                      <p:cBhvr>
                                        <p:cTn id="26"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PATRÓN DE ARQUITECTURA DE SOFTWARE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800" dirty="0"/>
              <a:t>Angular implementa el ya clásico </a:t>
            </a:r>
            <a:r>
              <a:rPr lang="es-ES" sz="1800" b="1" i="1" dirty="0">
                <a:solidFill>
                  <a:schemeClr val="accent2">
                    <a:lumMod val="20000"/>
                    <a:lumOff val="80000"/>
                  </a:schemeClr>
                </a:solidFill>
                <a:effectLst>
                  <a:outerShdw blurRad="38100" dist="38100" dir="2700000" algn="tl">
                    <a:srgbClr val="000000">
                      <a:alpha val="43137"/>
                    </a:srgbClr>
                  </a:outerShdw>
                </a:effectLst>
              </a:rPr>
              <a:t>Modelo Vista Controlador (MVC).</a:t>
            </a:r>
            <a:r>
              <a:rPr lang="es-ES" sz="1800" dirty="0"/>
              <a:t> Aunque realmente tras el paso del tiempo se acerca más a </a:t>
            </a:r>
            <a:r>
              <a:rPr lang="es-ES" sz="1800" b="1" dirty="0">
                <a:solidFill>
                  <a:schemeClr val="accent2">
                    <a:lumMod val="20000"/>
                    <a:lumOff val="80000"/>
                  </a:schemeClr>
                </a:solidFill>
                <a:effectLst>
                  <a:outerShdw blurRad="38100" dist="38100" dir="2700000" algn="tl">
                    <a:srgbClr val="000000">
                      <a:alpha val="43137"/>
                    </a:srgbClr>
                  </a:outerShdw>
                </a:effectLst>
              </a:rPr>
              <a:t>MVW</a:t>
            </a:r>
            <a:r>
              <a:rPr lang="es-ES" sz="1800" dirty="0"/>
              <a:t>: </a:t>
            </a:r>
            <a:r>
              <a:rPr lang="es-ES" sz="1800" b="1" i="1" dirty="0">
                <a:solidFill>
                  <a:schemeClr val="accent2">
                    <a:lumMod val="20000"/>
                    <a:lumOff val="80000"/>
                  </a:schemeClr>
                </a:solidFill>
                <a:effectLst>
                  <a:outerShdw blurRad="38100" dist="38100" dir="2700000" algn="tl">
                    <a:srgbClr val="000000">
                      <a:alpha val="43137"/>
                    </a:srgbClr>
                  </a:outerShdw>
                </a:effectLst>
              </a:rPr>
              <a:t>Model View Whatever</a:t>
            </a:r>
            <a:r>
              <a:rPr lang="es-ES" sz="1800" dirty="0"/>
              <a:t>.</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9" name="Picture 4" descr="http://www.srinivasnagaram.com/wp-content/uploads/2015/10/angularjs-design-patter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1203" y="3270069"/>
            <a:ext cx="5818604" cy="2634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2147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PATRÓN DE ARQUITECTURA DE SOFTWARE</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800" dirty="0"/>
              <a:t>El modelo angular actual es: </a:t>
            </a:r>
            <a:r>
              <a:rPr lang="es-ES" sz="1800" b="1" dirty="0">
                <a:solidFill>
                  <a:schemeClr val="accent2">
                    <a:lumMod val="20000"/>
                    <a:lumOff val="80000"/>
                  </a:schemeClr>
                </a:solidFill>
                <a:effectLst>
                  <a:outerShdw blurRad="38100" dist="38100" dir="2700000" algn="tl">
                    <a:srgbClr val="000000">
                      <a:alpha val="43137"/>
                    </a:srgbClr>
                  </a:outerShdw>
                </a:effectLst>
              </a:rPr>
              <a:t>Model, View, ViewModel</a:t>
            </a:r>
            <a:r>
              <a:rPr lang="es-ES" sz="1800" dirty="0" smtClean="0"/>
              <a:t>.</a:t>
            </a:r>
          </a:p>
          <a:p>
            <a:pPr marL="0" indent="0">
              <a:lnSpc>
                <a:spcPct val="100000"/>
              </a:lnSpc>
              <a:spcBef>
                <a:spcPts val="0"/>
              </a:spcBef>
              <a:buNone/>
            </a:pPr>
            <a:endParaRPr lang="es-ES" sz="1800" dirty="0"/>
          </a:p>
          <a:p>
            <a:pPr marL="180000" indent="-180000">
              <a:lnSpc>
                <a:spcPct val="100000"/>
              </a:lnSpc>
              <a:spcBef>
                <a:spcPts val="0"/>
              </a:spcBef>
              <a:spcAft>
                <a:spcPts val="1200"/>
              </a:spcAft>
            </a:pPr>
            <a:r>
              <a:rPr lang="es-ES" sz="1800" b="1" u="sng" dirty="0">
                <a:solidFill>
                  <a:srgbClr val="C00000"/>
                </a:solidFill>
                <a:effectLst>
                  <a:outerShdw blurRad="38100" dist="38100" dir="2700000" algn="tl">
                    <a:srgbClr val="000000">
                      <a:alpha val="43137"/>
                    </a:srgbClr>
                  </a:outerShdw>
                </a:effectLst>
              </a:rPr>
              <a:t>Model (modelo)</a:t>
            </a:r>
            <a:r>
              <a:rPr lang="es-ES" sz="1800" b="1" dirty="0">
                <a:solidFill>
                  <a:srgbClr val="C00000"/>
                </a:solidFill>
                <a:effectLst>
                  <a:outerShdw blurRad="38100" dist="38100" dir="2700000" algn="tl">
                    <a:srgbClr val="000000">
                      <a:alpha val="43137"/>
                    </a:srgbClr>
                  </a:outerShdw>
                </a:effectLst>
              </a:rPr>
              <a:t>: </a:t>
            </a:r>
            <a:r>
              <a:rPr lang="es-ES" sz="1600" dirty="0"/>
              <a:t>representa la capa de datos, es la capa que contiene la información.</a:t>
            </a:r>
          </a:p>
          <a:p>
            <a:pPr marL="180000" indent="-180000">
              <a:lnSpc>
                <a:spcPct val="100000"/>
              </a:lnSpc>
              <a:spcBef>
                <a:spcPts val="0"/>
              </a:spcBef>
              <a:spcAft>
                <a:spcPts val="1200"/>
              </a:spcAft>
            </a:pPr>
            <a:r>
              <a:rPr lang="es-ES" sz="1800" b="1" u="sng" dirty="0">
                <a:solidFill>
                  <a:srgbClr val="C00000"/>
                </a:solidFill>
                <a:effectLst>
                  <a:outerShdw blurRad="38100" dist="38100" dir="2700000" algn="tl">
                    <a:srgbClr val="000000">
                      <a:alpha val="43137"/>
                    </a:srgbClr>
                  </a:outerShdw>
                </a:effectLst>
              </a:rPr>
              <a:t>View (vista)</a:t>
            </a:r>
            <a:r>
              <a:rPr lang="es-ES" sz="1800" b="1" dirty="0">
                <a:solidFill>
                  <a:srgbClr val="C00000"/>
                </a:solidFill>
                <a:effectLst>
                  <a:outerShdw blurRad="38100" dist="38100" dir="2700000" algn="tl">
                    <a:srgbClr val="000000">
                      <a:alpha val="43137"/>
                    </a:srgbClr>
                  </a:outerShdw>
                </a:effectLst>
              </a:rPr>
              <a:t>: </a:t>
            </a:r>
            <a:r>
              <a:rPr lang="es-ES" sz="1600" dirty="0"/>
              <a:t>representa la información a través de los elementos visuales que la componen, es decir, quien renderiza la información almacenada en el modelo.</a:t>
            </a:r>
          </a:p>
          <a:p>
            <a:pPr marL="180000" indent="-180000">
              <a:lnSpc>
                <a:spcPct val="100000"/>
              </a:lnSpc>
              <a:spcBef>
                <a:spcPts val="0"/>
              </a:spcBef>
            </a:pPr>
            <a:r>
              <a:rPr lang="es-ES" sz="1800" b="1" u="sng" dirty="0">
                <a:solidFill>
                  <a:srgbClr val="C00000"/>
                </a:solidFill>
                <a:effectLst>
                  <a:outerShdw blurRad="38100" dist="38100" dir="2700000" algn="tl">
                    <a:srgbClr val="000000">
                      <a:alpha val="43137"/>
                    </a:srgbClr>
                  </a:outerShdw>
                </a:effectLst>
              </a:rPr>
              <a:t>ViewModel (controlador)</a:t>
            </a:r>
            <a:r>
              <a:rPr lang="es-ES" sz="1800" b="1" dirty="0">
                <a:solidFill>
                  <a:srgbClr val="C00000"/>
                </a:solidFill>
                <a:effectLst>
                  <a:outerShdw blurRad="38100" dist="38100" dir="2700000" algn="tl">
                    <a:srgbClr val="000000">
                      <a:alpha val="43137"/>
                    </a:srgbClr>
                  </a:outerShdw>
                </a:effectLst>
              </a:rPr>
              <a:t>: </a:t>
            </a:r>
            <a:r>
              <a:rPr lang="es-ES" sz="1600" dirty="0"/>
              <a:t>implementa el comportamiento de la vista para responder a las acciones del usuario. Expone los datos del modelo de forma tal que sea fácil usar bindings en la vista.</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7" name="Picture 4" descr="MVVMPatter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87" y="2740750"/>
            <a:ext cx="7067973" cy="2235318"/>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1027779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ANGULAR CLI</a:t>
            </a:r>
          </a:p>
          <a:p>
            <a:pPr marL="0" indent="0">
              <a:lnSpc>
                <a:spcPct val="100000"/>
              </a:lnSpc>
              <a:spcBef>
                <a:spcPts val="0"/>
              </a:spcBef>
              <a:buNone/>
            </a:pPr>
            <a:endPar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a:p>
            <a:pPr marL="0" indent="0">
              <a:lnSpc>
                <a:spcPct val="100000"/>
              </a:lnSpc>
              <a:spcBef>
                <a:spcPts val="0"/>
              </a:spcBef>
              <a:buNone/>
            </a:pPr>
            <a:r>
              <a:rPr lang="es-ES" sz="1800" dirty="0"/>
              <a:t>Es un interprete de línea de comandos que nos facilita el inicio de proyectos Angular con la creación de un </a:t>
            </a:r>
            <a:r>
              <a:rPr lang="es-ES" sz="1800" i="1" dirty="0" err="1" smtClean="0">
                <a:solidFill>
                  <a:schemeClr val="accent2">
                    <a:lumMod val="20000"/>
                    <a:lumOff val="80000"/>
                  </a:schemeClr>
                </a:solidFill>
                <a:effectLst>
                  <a:outerShdw blurRad="38100" dist="38100" dir="2700000" algn="tl">
                    <a:srgbClr val="000000">
                      <a:alpha val="43137"/>
                    </a:srgbClr>
                  </a:outerShdw>
                </a:effectLst>
              </a:rPr>
              <a:t>scaffolding</a:t>
            </a:r>
            <a:r>
              <a:rPr lang="es-ES" sz="1800" dirty="0">
                <a:solidFill>
                  <a:schemeClr val="accent2">
                    <a:lumMod val="20000"/>
                    <a:lumOff val="80000"/>
                  </a:schemeClr>
                </a:solidFill>
                <a:effectLst>
                  <a:outerShdw blurRad="38100" dist="38100" dir="2700000" algn="tl">
                    <a:srgbClr val="000000">
                      <a:alpha val="43137"/>
                    </a:srgbClr>
                  </a:outerShdw>
                </a:effectLst>
              </a:rPr>
              <a:t> </a:t>
            </a:r>
            <a:r>
              <a:rPr lang="es-ES" sz="1800" dirty="0" smtClean="0"/>
              <a:t>(esqueleto) y </a:t>
            </a:r>
            <a:r>
              <a:rPr lang="es-ES" sz="1800" dirty="0"/>
              <a:t>con la posibilidad de crear diferentes elementos de Angular</a:t>
            </a:r>
            <a:r>
              <a:rPr lang="es-ES" sz="1800" dirty="0" smtClean="0"/>
              <a:t>.</a:t>
            </a:r>
          </a:p>
          <a:p>
            <a:pPr marL="0" indent="0">
              <a:lnSpc>
                <a:spcPct val="100000"/>
              </a:lnSpc>
              <a:spcBef>
                <a:spcPts val="0"/>
              </a:spcBef>
              <a:buNone/>
            </a:pPr>
            <a:endParaRPr lang="es-ES" sz="1800" dirty="0"/>
          </a:p>
          <a:p>
            <a:pPr marL="0" indent="0">
              <a:lnSpc>
                <a:spcPct val="100000"/>
              </a:lnSpc>
              <a:spcBef>
                <a:spcPts val="0"/>
              </a:spcBef>
              <a:buNone/>
            </a:pPr>
            <a:endParaRPr lang="es-ES" sz="1800" dirty="0" smtClean="0"/>
          </a:p>
          <a:p>
            <a:pPr marL="0" indent="0">
              <a:lnSpc>
                <a:spcPct val="100000"/>
              </a:lnSpc>
              <a:spcBef>
                <a:spcPts val="0"/>
              </a:spcBef>
              <a:buNone/>
            </a:pPr>
            <a:endParaRPr lang="es-ES" sz="1800" dirty="0"/>
          </a:p>
          <a:p>
            <a:pPr marL="0" indent="0">
              <a:lnSpc>
                <a:spcPct val="100000"/>
              </a:lnSpc>
              <a:spcBef>
                <a:spcPts val="0"/>
              </a:spcBef>
              <a:buNone/>
            </a:pPr>
            <a:endParaRPr lang="es-ES" sz="1800" dirty="0"/>
          </a:p>
          <a:p>
            <a:pPr marL="0" indent="0">
              <a:lnSpc>
                <a:spcPct val="100000"/>
              </a:lnSpc>
              <a:spcBef>
                <a:spcPts val="0"/>
              </a:spcBef>
              <a:buNone/>
            </a:pPr>
            <a:endParaRPr lang="es-ES" sz="1800" dirty="0"/>
          </a:p>
          <a:p>
            <a:pPr marL="0" indent="0">
              <a:lnSpc>
                <a:spcPct val="100000"/>
              </a:lnSpc>
              <a:spcBef>
                <a:spcPts val="0"/>
              </a:spcBef>
              <a:buNone/>
            </a:pPr>
            <a:r>
              <a:rPr lang="es-ES" sz="1800" dirty="0"/>
              <a:t>Se trata de una herramienta </a:t>
            </a:r>
            <a:r>
              <a:rPr lang="es-ES" sz="1800" b="1" i="1" dirty="0" smtClean="0">
                <a:solidFill>
                  <a:schemeClr val="accent2">
                    <a:lumMod val="20000"/>
                    <a:lumOff val="80000"/>
                  </a:schemeClr>
                </a:solidFill>
                <a:effectLst>
                  <a:outerShdw blurRad="38100" dist="38100" dir="2700000" algn="tl">
                    <a:srgbClr val="000000">
                      <a:alpha val="43137"/>
                    </a:srgbClr>
                  </a:outerShdw>
                </a:effectLst>
              </a:rPr>
              <a:t>NodeJS</a:t>
            </a:r>
            <a:r>
              <a:rPr lang="es-ES" sz="1800" dirty="0" smtClean="0">
                <a:solidFill>
                  <a:schemeClr val="accent2">
                    <a:lumMod val="20000"/>
                    <a:lumOff val="80000"/>
                  </a:schemeClr>
                </a:solidFill>
                <a:effectLst>
                  <a:outerShdw blurRad="38100" dist="38100" dir="2700000" algn="tl">
                    <a:srgbClr val="000000">
                      <a:alpha val="43137"/>
                    </a:srgbClr>
                  </a:outerShdw>
                </a:effectLst>
              </a:rPr>
              <a:t> </a:t>
            </a:r>
            <a:r>
              <a:rPr lang="es-ES" sz="1800" dirty="0"/>
              <a:t>por lo que necesitaremos tenerlo instalado además del gestor de paquetes NPM.</a:t>
            </a:r>
          </a:p>
          <a:p>
            <a:pPr marL="0" indent="0">
              <a:lnSpc>
                <a:spcPct val="100000"/>
              </a:lnSpc>
              <a:spcBef>
                <a:spcPts val="0"/>
              </a:spcBef>
              <a:buNone/>
            </a:pPr>
            <a:r>
              <a:rPr lang="es-ES" sz="1800" dirty="0"/>
              <a:t>A parte de arrancar un nuevo proyecto, podemos generar: </a:t>
            </a:r>
            <a:r>
              <a:rPr lang="es-ES" sz="1800" b="1" i="1" dirty="0">
                <a:solidFill>
                  <a:schemeClr val="accent2">
                    <a:lumMod val="20000"/>
                    <a:lumOff val="80000"/>
                  </a:schemeClr>
                </a:solidFill>
                <a:effectLst>
                  <a:outerShdw blurRad="38100" dist="38100" dir="2700000" algn="tl">
                    <a:srgbClr val="000000">
                      <a:alpha val="43137"/>
                    </a:srgbClr>
                  </a:outerShdw>
                </a:effectLst>
              </a:rPr>
              <a:t>Componentes, Directivas, Pipes, Servicios, Clases, </a:t>
            </a:r>
            <a:r>
              <a:rPr lang="es-ES" sz="1800" b="1" i="1" dirty="0" err="1">
                <a:solidFill>
                  <a:schemeClr val="accent2">
                    <a:lumMod val="20000"/>
                    <a:lumOff val="80000"/>
                  </a:schemeClr>
                </a:solidFill>
                <a:effectLst>
                  <a:outerShdw blurRad="38100" dist="38100" dir="2700000" algn="tl">
                    <a:srgbClr val="000000">
                      <a:alpha val="43137"/>
                    </a:srgbClr>
                  </a:outerShdw>
                </a:effectLst>
              </a:rPr>
              <a:t>Guard</a:t>
            </a:r>
            <a:r>
              <a:rPr lang="es-ES" sz="1800" b="1" i="1" dirty="0">
                <a:solidFill>
                  <a:schemeClr val="accent2">
                    <a:lumMod val="20000"/>
                    <a:lumOff val="80000"/>
                  </a:schemeClr>
                </a:solidFill>
                <a:effectLst>
                  <a:outerShdw blurRad="38100" dist="38100" dir="2700000" algn="tl">
                    <a:srgbClr val="000000">
                      <a:alpha val="43137"/>
                    </a:srgbClr>
                  </a:outerShdw>
                </a:effectLst>
              </a:rPr>
              <a:t>, Interface, </a:t>
            </a:r>
            <a:r>
              <a:rPr lang="es-ES" sz="1800" b="1" i="1" dirty="0" err="1">
                <a:solidFill>
                  <a:schemeClr val="accent2">
                    <a:lumMod val="20000"/>
                    <a:lumOff val="80000"/>
                  </a:schemeClr>
                </a:solidFill>
                <a:effectLst>
                  <a:outerShdw blurRad="38100" dist="38100" dir="2700000" algn="tl">
                    <a:srgbClr val="000000">
                      <a:alpha val="43137"/>
                    </a:srgbClr>
                  </a:outerShdw>
                </a:effectLst>
              </a:rPr>
              <a:t>Enum</a:t>
            </a:r>
            <a:r>
              <a:rPr lang="es-ES" sz="1800" b="1" i="1" dirty="0">
                <a:solidFill>
                  <a:schemeClr val="accent2">
                    <a:lumMod val="20000"/>
                    <a:lumOff val="80000"/>
                  </a:schemeClr>
                </a:solidFill>
                <a:effectLst>
                  <a:outerShdw blurRad="38100" dist="38100" dir="2700000" algn="tl">
                    <a:srgbClr val="000000">
                      <a:alpha val="43137"/>
                    </a:srgbClr>
                  </a:outerShdw>
                </a:effectLst>
              </a:rPr>
              <a:t> y Módulos</a:t>
            </a:r>
            <a:r>
              <a:rPr lang="es-ES" sz="1800" dirty="0"/>
              <a:t>.</a:t>
            </a: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2050" name="Picture 2" descr="Resultado de imagen de angular cli"/>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592" b="13790"/>
          <a:stretch/>
        </p:blipFill>
        <p:spPr bwMode="auto">
          <a:xfrm>
            <a:off x="3087801" y="3187336"/>
            <a:ext cx="2265408" cy="88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5313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¿QUÉ NECESITAMOS?</a:t>
            </a:r>
          </a:p>
          <a:p>
            <a:pPr marL="0" indent="0">
              <a:lnSpc>
                <a:spcPct val="100000"/>
              </a:lnSpc>
              <a:spcBef>
                <a:spcPts val="0"/>
              </a:spcBef>
              <a:buNone/>
            </a:pPr>
            <a:endParaRPr lang="es-ES" sz="1800" dirty="0" smtClean="0"/>
          </a:p>
          <a:p>
            <a:pPr marL="180000" indent="-180000">
              <a:lnSpc>
                <a:spcPct val="100000"/>
              </a:lnSpc>
              <a:spcBef>
                <a:spcPts val="0"/>
              </a:spcBef>
              <a:spcAft>
                <a:spcPts val="600"/>
              </a:spcAft>
            </a:pPr>
            <a:r>
              <a:rPr lang="es-ES" sz="2400" b="1" i="1" dirty="0" smtClean="0">
                <a:solidFill>
                  <a:schemeClr val="accent2">
                    <a:lumMod val="20000"/>
                    <a:lumOff val="80000"/>
                  </a:schemeClr>
                </a:solidFill>
                <a:effectLst>
                  <a:outerShdw blurRad="38100" dist="38100" dir="2700000" algn="tl">
                    <a:srgbClr val="000000">
                      <a:alpha val="43137"/>
                    </a:srgbClr>
                  </a:outerShdw>
                </a:effectLst>
              </a:rPr>
              <a:t>Windows</a:t>
            </a:r>
            <a:r>
              <a:rPr lang="es-ES" sz="2400" dirty="0"/>
              <a:t>, </a:t>
            </a:r>
            <a:r>
              <a:rPr lang="es-ES" sz="2400" b="1" i="1" dirty="0">
                <a:solidFill>
                  <a:schemeClr val="accent2">
                    <a:lumMod val="20000"/>
                    <a:lumOff val="80000"/>
                  </a:schemeClr>
                </a:solidFill>
                <a:effectLst>
                  <a:outerShdw blurRad="38100" dist="38100" dir="2700000" algn="tl">
                    <a:srgbClr val="000000">
                      <a:alpha val="43137"/>
                    </a:srgbClr>
                  </a:outerShdw>
                </a:effectLst>
              </a:rPr>
              <a:t>Linux</a:t>
            </a:r>
            <a:r>
              <a:rPr lang="es-ES" sz="2400" dirty="0"/>
              <a:t> o </a:t>
            </a:r>
            <a:r>
              <a:rPr lang="es-ES" sz="2400" b="1" i="1" dirty="0" err="1">
                <a:solidFill>
                  <a:schemeClr val="accent2">
                    <a:lumMod val="20000"/>
                    <a:lumOff val="80000"/>
                  </a:schemeClr>
                </a:solidFill>
                <a:effectLst>
                  <a:outerShdw blurRad="38100" dist="38100" dir="2700000" algn="tl">
                    <a:srgbClr val="000000">
                      <a:alpha val="43137"/>
                    </a:srgbClr>
                  </a:outerShdw>
                </a:effectLst>
              </a:rPr>
              <a:t>mac</a:t>
            </a:r>
            <a:r>
              <a:rPr lang="es-ES" sz="2400" dirty="0"/>
              <a:t>.</a:t>
            </a:r>
          </a:p>
          <a:p>
            <a:pPr marL="180000" indent="-180000">
              <a:lnSpc>
                <a:spcPct val="100000"/>
              </a:lnSpc>
              <a:spcBef>
                <a:spcPts val="0"/>
              </a:spcBef>
              <a:spcAft>
                <a:spcPts val="600"/>
              </a:spcAft>
            </a:pPr>
            <a:r>
              <a:rPr lang="es-ES" sz="2400" dirty="0"/>
              <a:t>Editor de texto: </a:t>
            </a:r>
            <a:r>
              <a:rPr lang="es-ES" sz="2400" b="1" i="1" dirty="0">
                <a:solidFill>
                  <a:schemeClr val="accent2">
                    <a:lumMod val="20000"/>
                    <a:lumOff val="80000"/>
                  </a:schemeClr>
                </a:solidFill>
                <a:effectLst>
                  <a:outerShdw blurRad="38100" dist="38100" dir="2700000" algn="tl">
                    <a:srgbClr val="000000">
                      <a:alpha val="43137"/>
                    </a:srgbClr>
                  </a:outerShdw>
                </a:effectLst>
              </a:rPr>
              <a:t>Visual Studio Code</a:t>
            </a:r>
            <a:r>
              <a:rPr lang="es-ES" sz="2400" dirty="0"/>
              <a:t>, </a:t>
            </a:r>
            <a:r>
              <a:rPr lang="es-ES" sz="2400" b="1" i="1" dirty="0">
                <a:solidFill>
                  <a:schemeClr val="accent2">
                    <a:lumMod val="20000"/>
                    <a:lumOff val="80000"/>
                  </a:schemeClr>
                </a:solidFill>
                <a:effectLst>
                  <a:outerShdw blurRad="38100" dist="38100" dir="2700000" algn="tl">
                    <a:srgbClr val="000000">
                      <a:alpha val="43137"/>
                    </a:srgbClr>
                  </a:outerShdw>
                </a:effectLst>
              </a:rPr>
              <a:t>Sublime</a:t>
            </a:r>
            <a:r>
              <a:rPr lang="es-ES" sz="2400" dirty="0"/>
              <a:t>, </a:t>
            </a:r>
            <a:r>
              <a:rPr lang="es-ES" sz="2400" b="1" i="1" dirty="0" err="1">
                <a:solidFill>
                  <a:schemeClr val="accent2">
                    <a:lumMod val="20000"/>
                    <a:lumOff val="80000"/>
                  </a:schemeClr>
                </a:solidFill>
                <a:effectLst>
                  <a:outerShdw blurRad="38100" dist="38100" dir="2700000" algn="tl">
                    <a:srgbClr val="000000">
                      <a:alpha val="43137"/>
                    </a:srgbClr>
                  </a:outerShdw>
                </a:effectLst>
              </a:rPr>
              <a:t>Atom</a:t>
            </a:r>
            <a:r>
              <a:rPr lang="es-ES" sz="2400" dirty="0"/>
              <a:t>.</a:t>
            </a:r>
          </a:p>
          <a:p>
            <a:pPr marL="180000" indent="-180000">
              <a:lnSpc>
                <a:spcPct val="100000"/>
              </a:lnSpc>
              <a:spcBef>
                <a:spcPts val="0"/>
              </a:spcBef>
              <a:spcAft>
                <a:spcPts val="600"/>
              </a:spcAft>
            </a:pPr>
            <a:r>
              <a:rPr lang="es-ES" sz="2400" dirty="0"/>
              <a:t>Consola: </a:t>
            </a:r>
            <a:r>
              <a:rPr lang="es-ES" sz="2400" b="1" i="1" dirty="0">
                <a:solidFill>
                  <a:schemeClr val="accent2">
                    <a:lumMod val="20000"/>
                    <a:lumOff val="80000"/>
                  </a:schemeClr>
                </a:solidFill>
                <a:effectLst>
                  <a:outerShdw blurRad="38100" dist="38100" dir="2700000" algn="tl">
                    <a:srgbClr val="000000">
                      <a:alpha val="43137"/>
                    </a:srgbClr>
                  </a:outerShdw>
                </a:effectLst>
              </a:rPr>
              <a:t>CMD</a:t>
            </a:r>
            <a:r>
              <a:rPr lang="es-ES" sz="2400" dirty="0"/>
              <a:t>, </a:t>
            </a:r>
            <a:r>
              <a:rPr lang="es-ES" sz="2400" b="1" i="1" dirty="0" err="1" smtClean="0">
                <a:solidFill>
                  <a:schemeClr val="accent2">
                    <a:lumMod val="20000"/>
                    <a:lumOff val="80000"/>
                  </a:schemeClr>
                </a:solidFill>
                <a:effectLst>
                  <a:outerShdw blurRad="38100" dist="38100" dir="2700000" algn="tl">
                    <a:srgbClr val="000000">
                      <a:alpha val="43137"/>
                    </a:srgbClr>
                  </a:outerShdw>
                </a:effectLst>
              </a:rPr>
              <a:t>CMDer</a:t>
            </a:r>
            <a:r>
              <a:rPr lang="es-ES" sz="2400" b="1" i="1" dirty="0" smtClean="0">
                <a:solidFill>
                  <a:schemeClr val="accent2">
                    <a:lumMod val="20000"/>
                    <a:lumOff val="80000"/>
                  </a:schemeClr>
                </a:solidFill>
                <a:effectLst>
                  <a:outerShdw blurRad="38100" dist="38100" dir="2700000" algn="tl">
                    <a:srgbClr val="000000">
                      <a:alpha val="43137"/>
                    </a:srgbClr>
                  </a:outerShdw>
                </a:effectLst>
              </a:rPr>
              <a:t>.</a:t>
            </a:r>
            <a:endParaRPr lang="es-ES" sz="2400" b="1" i="1" dirty="0">
              <a:solidFill>
                <a:schemeClr val="accent2">
                  <a:lumMod val="20000"/>
                  <a:lumOff val="80000"/>
                </a:schemeClr>
              </a:solidFill>
              <a:effectLst>
                <a:outerShdw blurRad="38100" dist="38100" dir="2700000" algn="tl">
                  <a:srgbClr val="000000">
                    <a:alpha val="43137"/>
                  </a:srgbClr>
                </a:outerShdw>
              </a:effectLst>
            </a:endParaRPr>
          </a:p>
          <a:p>
            <a:pPr marL="180000" indent="-180000">
              <a:lnSpc>
                <a:spcPct val="100000"/>
              </a:lnSpc>
              <a:spcBef>
                <a:spcPts val="0"/>
              </a:spcBef>
              <a:spcAft>
                <a:spcPts val="600"/>
              </a:spcAft>
            </a:pPr>
            <a:r>
              <a:rPr lang="es-ES" sz="2400" dirty="0"/>
              <a:t>Navegador: </a:t>
            </a:r>
            <a:r>
              <a:rPr lang="es-ES" sz="2400" b="1" i="1" dirty="0">
                <a:solidFill>
                  <a:schemeClr val="accent2">
                    <a:lumMod val="20000"/>
                    <a:lumOff val="80000"/>
                  </a:schemeClr>
                </a:solidFill>
                <a:effectLst>
                  <a:outerShdw blurRad="38100" dist="38100" dir="2700000" algn="tl">
                    <a:srgbClr val="000000">
                      <a:alpha val="43137"/>
                    </a:srgbClr>
                  </a:outerShdw>
                </a:effectLst>
              </a:rPr>
              <a:t>Chrome</a:t>
            </a:r>
            <a:r>
              <a:rPr lang="es-ES" sz="2400" dirty="0"/>
              <a:t>, </a:t>
            </a:r>
            <a:r>
              <a:rPr lang="es-ES" sz="2400" b="1" i="1" dirty="0">
                <a:solidFill>
                  <a:schemeClr val="accent2">
                    <a:lumMod val="20000"/>
                    <a:lumOff val="80000"/>
                  </a:schemeClr>
                </a:solidFill>
                <a:effectLst>
                  <a:outerShdw blurRad="38100" dist="38100" dir="2700000" algn="tl">
                    <a:srgbClr val="000000">
                      <a:alpha val="43137"/>
                    </a:srgbClr>
                  </a:outerShdw>
                </a:effectLst>
              </a:rPr>
              <a:t>Firefox</a:t>
            </a:r>
            <a:r>
              <a:rPr lang="es-ES" sz="2400" dirty="0"/>
              <a:t>, </a:t>
            </a:r>
            <a:r>
              <a:rPr lang="es-ES" sz="2400" b="1" i="1" dirty="0" err="1">
                <a:solidFill>
                  <a:schemeClr val="accent2">
                    <a:lumMod val="20000"/>
                    <a:lumOff val="80000"/>
                  </a:schemeClr>
                </a:solidFill>
                <a:effectLst>
                  <a:outerShdw blurRad="38100" dist="38100" dir="2700000" algn="tl">
                    <a:srgbClr val="000000">
                      <a:alpha val="43137"/>
                    </a:srgbClr>
                  </a:outerShdw>
                </a:effectLst>
              </a:rPr>
              <a:t>Edge</a:t>
            </a:r>
            <a:endParaRPr lang="es-ES" sz="2400" b="1" i="1" dirty="0">
              <a:solidFill>
                <a:schemeClr val="accent2">
                  <a:lumMod val="20000"/>
                  <a:lumOff val="80000"/>
                </a:schemeClr>
              </a:solidFill>
              <a:effectLst>
                <a:outerShdw blurRad="38100" dist="38100" dir="2700000" algn="tl">
                  <a:srgbClr val="000000">
                    <a:alpha val="43137"/>
                  </a:srgbClr>
                </a:outerShdw>
              </a:effectLst>
            </a:endParaRPr>
          </a:p>
          <a:p>
            <a:pPr marL="180000" indent="-180000">
              <a:lnSpc>
                <a:spcPct val="100000"/>
              </a:lnSpc>
              <a:spcBef>
                <a:spcPts val="0"/>
              </a:spcBef>
              <a:spcAft>
                <a:spcPts val="600"/>
              </a:spcAft>
            </a:pPr>
            <a:r>
              <a:rPr lang="es-ES" sz="2400" dirty="0"/>
              <a:t>Gestor de paquetes: </a:t>
            </a:r>
            <a:r>
              <a:rPr lang="es-ES" sz="2400" b="1" i="1" dirty="0">
                <a:solidFill>
                  <a:schemeClr val="accent2">
                    <a:lumMod val="20000"/>
                    <a:lumOff val="80000"/>
                  </a:schemeClr>
                </a:solidFill>
                <a:effectLst>
                  <a:outerShdw blurRad="38100" dist="38100" dir="2700000" algn="tl">
                    <a:srgbClr val="000000">
                      <a:alpha val="43137"/>
                    </a:srgbClr>
                  </a:outerShdw>
                </a:effectLst>
              </a:rPr>
              <a:t>NPM</a:t>
            </a:r>
            <a:r>
              <a:rPr lang="es-ES" sz="2400" dirty="0"/>
              <a:t> (NodeJS):</a:t>
            </a:r>
          </a:p>
          <a:p>
            <a:pPr marL="180000" indent="-180000">
              <a:lnSpc>
                <a:spcPct val="100000"/>
              </a:lnSpc>
              <a:spcBef>
                <a:spcPts val="0"/>
              </a:spcBef>
              <a:spcAft>
                <a:spcPts val="600"/>
              </a:spcAft>
            </a:pPr>
            <a:r>
              <a:rPr lang="es-ES" sz="2400" dirty="0"/>
              <a:t>Herramienta de comandos: </a:t>
            </a:r>
            <a:r>
              <a:rPr lang="es-ES" sz="2400" b="1" i="1" dirty="0">
                <a:solidFill>
                  <a:schemeClr val="accent2">
                    <a:lumMod val="20000"/>
                    <a:lumOff val="80000"/>
                  </a:schemeClr>
                </a:solidFill>
                <a:effectLst>
                  <a:outerShdw blurRad="38100" dist="38100" dir="2700000" algn="tl">
                    <a:srgbClr val="000000">
                      <a:alpha val="43137"/>
                    </a:srgbClr>
                  </a:outerShdw>
                </a:effectLst>
              </a:rPr>
              <a:t>angular-cli</a:t>
            </a:r>
          </a:p>
          <a:p>
            <a:pPr marL="0" indent="0">
              <a:lnSpc>
                <a:spcPct val="100000"/>
              </a:lnSpc>
              <a:spcBef>
                <a:spcPts val="0"/>
              </a:spcBef>
              <a:buNone/>
            </a:pPr>
            <a:endParaRPr lang="es-ES" sz="1800" dirty="0"/>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pic>
        <p:nvPicPr>
          <p:cNvPr id="5124" name="Picture 4" descr="Resultado de imagen de ANGULAR 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70" y="5100949"/>
            <a:ext cx="4255168" cy="1076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482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Road to Angular</a:t>
            </a:r>
            <a:endParaRPr lang="es-ES" dirty="0"/>
          </a:p>
        </p:txBody>
      </p:sp>
      <p:sp>
        <p:nvSpPr>
          <p:cNvPr id="3" name="Marcador de contenido 2"/>
          <p:cNvSpPr>
            <a:spLocks noGrp="1"/>
          </p:cNvSpPr>
          <p:nvPr>
            <p:ph idx="1"/>
          </p:nvPr>
        </p:nvSpPr>
        <p:spPr>
          <a:xfrm>
            <a:off x="628650" y="1609522"/>
            <a:ext cx="7183710" cy="4567447"/>
          </a:xfrm>
        </p:spPr>
        <p:txBody>
          <a:bodyPr/>
          <a:lstStyle/>
          <a:p>
            <a:pPr marL="0" indent="0">
              <a:lnSpc>
                <a:spcPct val="100000"/>
              </a:lnSpc>
              <a:spcBef>
                <a:spcPts val="0"/>
              </a:spcBef>
              <a:buNone/>
            </a:pPr>
            <a:r>
              <a:rPr lang="es-ES" sz="1600" u="sng"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rPr>
              <a:t>INSTALACIÓN DE HERRAMIENTAS</a:t>
            </a:r>
          </a:p>
          <a:p>
            <a:pPr marL="0" indent="0">
              <a:lnSpc>
                <a:spcPct val="100000"/>
              </a:lnSpc>
              <a:spcBef>
                <a:spcPts val="0"/>
              </a:spcBef>
              <a:buNone/>
            </a:pPr>
            <a:endParaRPr lang="es-ES" sz="1800" dirty="0" smtClean="0"/>
          </a:p>
          <a:p>
            <a:pPr marL="0" indent="0">
              <a:lnSpc>
                <a:spcPct val="100000"/>
              </a:lnSpc>
              <a:spcBef>
                <a:spcPts val="0"/>
              </a:spcBef>
              <a:spcAft>
                <a:spcPts val="800"/>
              </a:spcAft>
              <a:buNone/>
            </a:pPr>
            <a:r>
              <a:rPr lang="es-ES" sz="2000" b="1" u="sng" dirty="0">
                <a:solidFill>
                  <a:srgbClr val="C00000"/>
                </a:solidFill>
                <a:effectLst>
                  <a:outerShdw blurRad="38100" dist="38100" dir="2700000" algn="tl">
                    <a:srgbClr val="000000">
                      <a:alpha val="43137"/>
                    </a:srgbClr>
                  </a:outerShdw>
                </a:effectLst>
              </a:rPr>
              <a:t>Visual Studio </a:t>
            </a:r>
            <a:r>
              <a:rPr lang="es-ES" sz="2000" b="1" u="sng" dirty="0" smtClean="0">
                <a:solidFill>
                  <a:srgbClr val="C00000"/>
                </a:solidFill>
                <a:effectLst>
                  <a:outerShdw blurRad="38100" dist="38100" dir="2700000" algn="tl">
                    <a:srgbClr val="000000">
                      <a:alpha val="43137"/>
                    </a:srgbClr>
                  </a:outerShdw>
                </a:effectLst>
              </a:rPr>
              <a:t>Code</a:t>
            </a:r>
            <a:r>
              <a:rPr lang="es-ES" sz="20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r>
              <a:rPr lang="es-ES" sz="1800" dirty="0" smtClean="0">
                <a:hlinkClick r:id="rId3"/>
              </a:rPr>
              <a:t>https</a:t>
            </a:r>
            <a:r>
              <a:rPr lang="es-ES" sz="1800" dirty="0">
                <a:hlinkClick r:id="rId3"/>
              </a:rPr>
              <a:t>://code.visualstudio.com/docs/?</a:t>
            </a:r>
            <a:r>
              <a:rPr lang="es-ES" sz="1800" dirty="0" smtClean="0">
                <a:hlinkClick r:id="rId3"/>
              </a:rPr>
              <a:t>dv=win</a:t>
            </a:r>
            <a:endParaRPr lang="es-ES" sz="1800" dirty="0" smtClean="0"/>
          </a:p>
          <a:p>
            <a:pPr marL="0" indent="0">
              <a:lnSpc>
                <a:spcPct val="100000"/>
              </a:lnSpc>
              <a:spcBef>
                <a:spcPts val="0"/>
              </a:spcBef>
              <a:buNone/>
            </a:pPr>
            <a:endParaRPr lang="es-ES" sz="1800" dirty="0"/>
          </a:p>
          <a:p>
            <a:pPr marL="0" indent="0">
              <a:lnSpc>
                <a:spcPct val="100000"/>
              </a:lnSpc>
              <a:spcBef>
                <a:spcPts val="0"/>
              </a:spcBef>
              <a:spcAft>
                <a:spcPts val="800"/>
              </a:spcAft>
              <a:buNone/>
            </a:pPr>
            <a:r>
              <a:rPr lang="es-ES" sz="1800" b="1" u="sng" dirty="0" smtClean="0">
                <a:solidFill>
                  <a:srgbClr val="C00000"/>
                </a:solidFill>
                <a:effectLst>
                  <a:outerShdw blurRad="38100" dist="38100" dir="2700000" algn="tl">
                    <a:srgbClr val="000000">
                      <a:alpha val="43137"/>
                    </a:srgbClr>
                  </a:outerShdw>
                </a:effectLst>
              </a:rPr>
              <a:t>Chrome</a:t>
            </a:r>
            <a:r>
              <a:rPr lang="es-ES" sz="1800" b="1" dirty="0" smtClean="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r>
              <a:rPr lang="es-ES" sz="1800" dirty="0" smtClean="0">
                <a:hlinkClick r:id="rId4"/>
              </a:rPr>
              <a:t>https</a:t>
            </a:r>
            <a:r>
              <a:rPr lang="es-ES" sz="1800" dirty="0">
                <a:hlinkClick r:id="rId4"/>
              </a:rPr>
              <a:t>://</a:t>
            </a:r>
            <a:r>
              <a:rPr lang="es-ES" sz="1800" dirty="0" smtClean="0">
                <a:hlinkClick r:id="rId4"/>
              </a:rPr>
              <a:t>www.google.es/chrome/browser/desktop/index.html</a:t>
            </a:r>
            <a:endParaRPr lang="es-ES" sz="1800" dirty="0" smtClean="0"/>
          </a:p>
          <a:p>
            <a:pPr marL="0" indent="0">
              <a:lnSpc>
                <a:spcPct val="100000"/>
              </a:lnSpc>
              <a:spcBef>
                <a:spcPts val="0"/>
              </a:spcBef>
              <a:buNone/>
            </a:pPr>
            <a:endParaRPr lang="es-ES" sz="1800" dirty="0"/>
          </a:p>
          <a:p>
            <a:pPr marL="0" indent="0">
              <a:lnSpc>
                <a:spcPct val="100000"/>
              </a:lnSpc>
              <a:spcBef>
                <a:spcPts val="0"/>
              </a:spcBef>
              <a:spcAft>
                <a:spcPts val="800"/>
              </a:spcAft>
              <a:buNone/>
            </a:pPr>
            <a:r>
              <a:rPr lang="es-ES" sz="1800" b="1" u="sng" dirty="0">
                <a:solidFill>
                  <a:srgbClr val="C00000"/>
                </a:solidFill>
                <a:effectLst>
                  <a:outerShdw blurRad="38100" dist="38100" dir="2700000" algn="tl">
                    <a:srgbClr val="000000">
                      <a:alpha val="43137"/>
                    </a:srgbClr>
                  </a:outerShdw>
                </a:effectLst>
              </a:rPr>
              <a:t>NPM (NodeJS)</a:t>
            </a:r>
            <a:r>
              <a:rPr lang="es-ES" sz="1800" b="1" dirty="0">
                <a:solidFill>
                  <a:srgbClr val="C00000"/>
                </a:solidFill>
                <a:effectLst>
                  <a:outerShdw blurRad="38100" dist="38100" dir="2700000" algn="tl">
                    <a:srgbClr val="000000">
                      <a:alpha val="43137"/>
                    </a:srgbClr>
                  </a:outerShdw>
                </a:effectLst>
              </a:rPr>
              <a:t>:</a:t>
            </a:r>
            <a:r>
              <a:rPr lang="es-ES" sz="1800" b="1" u="sng" dirty="0">
                <a:solidFill>
                  <a:srgbClr val="C00000"/>
                </a:solidFill>
                <a:effectLst>
                  <a:outerShdw blurRad="38100" dist="38100" dir="2700000" algn="tl">
                    <a:srgbClr val="000000">
                      <a:alpha val="43137"/>
                    </a:srgbClr>
                  </a:outerShdw>
                </a:effectLst>
              </a:rPr>
              <a:t> </a:t>
            </a:r>
          </a:p>
          <a:p>
            <a:pPr marL="0" indent="0">
              <a:lnSpc>
                <a:spcPct val="100000"/>
              </a:lnSpc>
              <a:spcBef>
                <a:spcPts val="0"/>
              </a:spcBef>
              <a:buNone/>
            </a:pPr>
            <a:r>
              <a:rPr lang="es-ES" sz="1800" dirty="0" smtClean="0">
                <a:hlinkClick r:id="rId5"/>
              </a:rPr>
              <a:t>https</a:t>
            </a:r>
            <a:r>
              <a:rPr lang="es-ES" sz="1800" dirty="0">
                <a:hlinkClick r:id="rId5"/>
              </a:rPr>
              <a:t>://nodejs.org</a:t>
            </a:r>
            <a:r>
              <a:rPr lang="es-ES" sz="1800" dirty="0" smtClean="0">
                <a:hlinkClick r:id="rId5"/>
              </a:rPr>
              <a:t>/</a:t>
            </a:r>
            <a:endParaRPr lang="es-ES" sz="1800" dirty="0" smtClean="0"/>
          </a:p>
          <a:p>
            <a:pPr marL="0" indent="0">
              <a:lnSpc>
                <a:spcPct val="100000"/>
              </a:lnSpc>
              <a:spcBef>
                <a:spcPts val="0"/>
              </a:spcBef>
              <a:buNone/>
            </a:pPr>
            <a:endParaRPr lang="es-ES" sz="1800" dirty="0"/>
          </a:p>
          <a:p>
            <a:pPr marL="0" indent="0">
              <a:lnSpc>
                <a:spcPct val="100000"/>
              </a:lnSpc>
              <a:spcBef>
                <a:spcPts val="0"/>
              </a:spcBef>
              <a:spcAft>
                <a:spcPts val="800"/>
              </a:spcAft>
              <a:buNone/>
            </a:pPr>
            <a:r>
              <a:rPr lang="es-ES" sz="1800" b="1" u="sng" dirty="0">
                <a:solidFill>
                  <a:srgbClr val="C00000"/>
                </a:solidFill>
                <a:effectLst>
                  <a:outerShdw blurRad="38100" dist="38100" dir="2700000" algn="tl">
                    <a:srgbClr val="000000">
                      <a:alpha val="43137"/>
                    </a:srgbClr>
                  </a:outerShdw>
                </a:effectLst>
              </a:rPr>
              <a:t>Angular-cli</a:t>
            </a:r>
            <a:r>
              <a:rPr lang="es-ES" sz="1800" b="1" dirty="0">
                <a:solidFill>
                  <a:srgbClr val="C00000"/>
                </a:solidFill>
                <a:effectLst>
                  <a:outerShdw blurRad="38100" dist="38100" dir="2700000" algn="tl">
                    <a:srgbClr val="000000">
                      <a:alpha val="43137"/>
                    </a:srgbClr>
                  </a:outerShdw>
                </a:effectLst>
              </a:rPr>
              <a:t>:</a:t>
            </a:r>
          </a:p>
          <a:p>
            <a:pPr marL="0" indent="0">
              <a:lnSpc>
                <a:spcPct val="100000"/>
              </a:lnSpc>
              <a:spcBef>
                <a:spcPts val="0"/>
              </a:spcBef>
              <a:buNone/>
            </a:pPr>
            <a:r>
              <a:rPr lang="es-ES" sz="1800" dirty="0"/>
              <a:t>Entramos en la consola y escribimos: </a:t>
            </a:r>
            <a:r>
              <a:rPr lang="es-ES" sz="1800" b="1" i="1" dirty="0">
                <a:solidFill>
                  <a:schemeClr val="accent1">
                    <a:lumMod val="20000"/>
                    <a:lumOff val="80000"/>
                  </a:schemeClr>
                </a:solidFill>
                <a:effectLst>
                  <a:outerShdw blurRad="38100" dist="38100" dir="2700000" algn="tl">
                    <a:srgbClr val="000000">
                      <a:alpha val="43137"/>
                    </a:srgbClr>
                  </a:outerShdw>
                </a:effectLst>
              </a:rPr>
              <a:t>npm install –g @</a:t>
            </a:r>
            <a:r>
              <a:rPr lang="es-ES" sz="1800" b="1" i="1" dirty="0" smtClean="0">
                <a:solidFill>
                  <a:schemeClr val="accent1">
                    <a:lumMod val="20000"/>
                    <a:lumOff val="80000"/>
                  </a:schemeClr>
                </a:solidFill>
                <a:effectLst>
                  <a:outerShdw blurRad="38100" dist="38100" dir="2700000" algn="tl">
                    <a:srgbClr val="000000">
                      <a:alpha val="43137"/>
                    </a:srgbClr>
                  </a:outerShdw>
                </a:effectLst>
              </a:rPr>
              <a:t>angular/cli</a:t>
            </a:r>
            <a:endParaRPr lang="es-ES" sz="1800" b="1" i="1" dirty="0">
              <a:solidFill>
                <a:schemeClr val="accent1">
                  <a:lumMod val="20000"/>
                  <a:lumOff val="80000"/>
                </a:schemeClr>
              </a:solidFill>
              <a:effectLst>
                <a:outerShdw blurRad="38100" dist="38100" dir="2700000" algn="tl">
                  <a:srgbClr val="000000">
                    <a:alpha val="43137"/>
                  </a:srgbClr>
                </a:outerShdw>
              </a:effectLst>
            </a:endParaRPr>
          </a:p>
          <a:p>
            <a:pPr marL="0" indent="0">
              <a:lnSpc>
                <a:spcPct val="100000"/>
              </a:lnSpc>
              <a:spcBef>
                <a:spcPts val="0"/>
              </a:spcBef>
              <a:buNone/>
            </a:pPr>
            <a:endParaRPr lang="es-ES" sz="1600" u="sng"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Marcador de texto 3"/>
          <p:cNvSpPr>
            <a:spLocks noGrp="1"/>
          </p:cNvSpPr>
          <p:nvPr>
            <p:ph type="body" sz="quarter" idx="13"/>
          </p:nvPr>
        </p:nvSpPr>
        <p:spPr/>
        <p:txBody>
          <a:bodyPr/>
          <a:lstStyle/>
          <a:p>
            <a:r>
              <a:rPr lang="es-ES" dirty="0" smtClean="0"/>
              <a:t>Angular</a:t>
            </a:r>
            <a:endParaRPr lang="es-ES" dirty="0"/>
          </a:p>
        </p:txBody>
      </p:sp>
      <p:sp>
        <p:nvSpPr>
          <p:cNvPr id="8" name="CuadroTexto 7"/>
          <p:cNvSpPr txBox="1"/>
          <p:nvPr/>
        </p:nvSpPr>
        <p:spPr>
          <a:xfrm>
            <a:off x="0" y="2812869"/>
            <a:ext cx="914400" cy="914400"/>
          </a:xfrm>
          <a:prstGeom prst="rect">
            <a:avLst/>
          </a:prstGeom>
        </p:spPr>
        <p:txBody>
          <a:bodyPr vert="horz" wrap="none" lIns="68580" tIns="34290" rIns="68580" bIns="34290" rtlCol="0" anchor="ctr">
            <a:noAutofit/>
          </a:bodyPr>
          <a:lstStyle/>
          <a:p>
            <a:endParaRPr lang="es-ES" sz="1800" dirty="0" smtClean="0">
              <a:solidFill>
                <a:srgbClr val="D6FB47"/>
              </a:solidFill>
              <a:latin typeface="+mn-lt"/>
            </a:endParaRPr>
          </a:p>
        </p:txBody>
      </p:sp>
    </p:spTree>
    <p:extLst>
      <p:ext uri="{BB962C8B-B14F-4D97-AF65-F5344CB8AC3E}">
        <p14:creationId xmlns:p14="http://schemas.microsoft.com/office/powerpoint/2010/main" val="35596463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1">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68580" tIns="34290" rIns="68580" bIns="34290" rtlCol="0" anchor="ctr">
        <a:noAutofit/>
      </a:bodyPr>
      <a:lstStyle>
        <a:defPPr>
          <a:defRPr sz="1800" dirty="0" smtClean="0">
            <a:solidFill>
              <a:srgbClr val="D6FB47"/>
            </a:solidFill>
            <a:latin typeface="+mn-lt"/>
          </a:defRPr>
        </a:defPPr>
      </a:lstStyle>
    </a:txDef>
  </a:objectDefaults>
  <a:extraClrSchemeLst/>
  <a:extLst>
    <a:ext uri="{05A4C25C-085E-4340-85A3-A5531E510DB2}">
      <thm15:themeFamily xmlns:thm15="http://schemas.microsoft.com/office/thememl/2012/main" name="Tema1" id="{0B69E503-476E-45FC-A4D9-AA0EFF4CA290}" vid="{BDE98774-456B-46C0-BC25-A34D3441B13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D8A3B844D124849A28668B7681026AB" ma:contentTypeVersion="6" ma:contentTypeDescription="Crear nuevo documento." ma:contentTypeScope="" ma:versionID="007c1458614b802509c41d2edd4be4d8">
  <xsd:schema xmlns:xsd="http://www.w3.org/2001/XMLSchema" xmlns:xs="http://www.w3.org/2001/XMLSchema" xmlns:p="http://schemas.microsoft.com/office/2006/metadata/properties" xmlns:ns2="7f5d8bae-bb81-45a6-a40f-486276ff2950" xmlns:ns3="45a36c19-a2d7-482e-8a2a-a68a0ae75fe8" targetNamespace="http://schemas.microsoft.com/office/2006/metadata/properties" ma:root="true" ma:fieldsID="892c680b6c114b32c6354c8076c99cc1" ns2:_="" ns3:_="">
    <xsd:import namespace="7f5d8bae-bb81-45a6-a40f-486276ff2950"/>
    <xsd:import namespace="45a36c19-a2d7-482e-8a2a-a68a0ae75fe8"/>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5d8bae-bb81-45a6-a40f-486276ff29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a36c19-a2d7-482e-8a2a-a68a0ae75fe8"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4A19EB-6DB7-46A5-B350-1E1D00A4B2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5d8bae-bb81-45a6-a40f-486276ff2950"/>
    <ds:schemaRef ds:uri="45a36c19-a2d7-482e-8a2a-a68a0ae75f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380C37-7319-4DF2-B2FF-CD3861CAE575}">
  <ds:schemaRefs>
    <ds:schemaRef ds:uri="http://schemas.microsoft.com/sharepoint/v3/contenttype/forms"/>
  </ds:schemaRefs>
</ds:datastoreItem>
</file>

<file path=customXml/itemProps3.xml><?xml version="1.0" encoding="utf-8"?>
<ds:datastoreItem xmlns:ds="http://schemas.openxmlformats.org/officeDocument/2006/customXml" ds:itemID="{87409DAA-50BE-4E14-AC26-62C1E4492FA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Tema-formaciones</Template>
  <TotalTime>4235</TotalTime>
  <Words>8657</Words>
  <Application>Microsoft Office PowerPoint</Application>
  <PresentationFormat>Presentación en pantalla (4:3)</PresentationFormat>
  <Paragraphs>2236</Paragraphs>
  <Slides>166</Slides>
  <Notes>163</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166</vt:i4>
      </vt:variant>
    </vt:vector>
  </HeadingPairs>
  <TitlesOfParts>
    <vt:vector size="178" baseType="lpstr">
      <vt:lpstr>Arial</vt:lpstr>
      <vt:lpstr>Arial Rounded MT Bold</vt:lpstr>
      <vt:lpstr>Calibri</vt:lpstr>
      <vt:lpstr>Calibri Light</vt:lpstr>
      <vt:lpstr>Consolas</vt:lpstr>
      <vt:lpstr>inherit</vt:lpstr>
      <vt:lpstr>Operator Mono SSm A</vt:lpstr>
      <vt:lpstr>Segoe UI Black</vt:lpstr>
      <vt:lpstr>Segoe UI Semibold</vt:lpstr>
      <vt:lpstr>Wingdings</vt:lpstr>
      <vt:lpstr>Tema1</vt:lpstr>
      <vt:lpstr>Imagen</vt:lpstr>
      <vt:lpstr>Road to</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lpstr>Road to Angular</vt:lpstr>
    </vt:vector>
  </TitlesOfParts>
  <Company>Everis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Beca Frontend</dc:title>
  <dc:creator>Alejandro Sevillano Moreno</dc:creator>
  <cp:lastModifiedBy>Alejandro Sevillano Moreno</cp:lastModifiedBy>
  <cp:revision>184</cp:revision>
  <dcterms:created xsi:type="dcterms:W3CDTF">2019-02-03T20:30:26Z</dcterms:created>
  <dcterms:modified xsi:type="dcterms:W3CDTF">2019-02-11T07:59:33Z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0x0101009D8A3B844D124849A28668B7681026AB</vt:lpwstr>
  </property>
</Properties>
</file>